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9" r:id="rId3"/>
    <p:sldId id="266" r:id="rId4"/>
    <p:sldId id="307" r:id="rId5"/>
    <p:sldId id="268" r:id="rId6"/>
    <p:sldId id="272" r:id="rId7"/>
    <p:sldId id="260" r:id="rId8"/>
    <p:sldId id="261" r:id="rId9"/>
    <p:sldId id="262" r:id="rId10"/>
    <p:sldId id="299" r:id="rId11"/>
    <p:sldId id="301" r:id="rId12"/>
    <p:sldId id="276" r:id="rId13"/>
    <p:sldId id="304" r:id="rId14"/>
    <p:sldId id="277" r:id="rId15"/>
    <p:sldId id="305" r:id="rId16"/>
    <p:sldId id="295" r:id="rId17"/>
    <p:sldId id="296" r:id="rId18"/>
    <p:sldId id="300" r:id="rId19"/>
    <p:sldId id="298" r:id="rId20"/>
    <p:sldId id="294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1" r:id="rId34"/>
    <p:sldId id="292" r:id="rId35"/>
  </p:sldIdLst>
  <p:sldSz cx="12192000" cy="6858000"/>
  <p:notesSz cx="9385300" cy="7099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9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66963" cy="356198"/>
          </a:xfrm>
          <a:prstGeom prst="rect">
            <a:avLst/>
          </a:prstGeom>
        </p:spPr>
        <p:txBody>
          <a:bodyPr vert="horz" lIns="94182" tIns="47091" rIns="94182" bIns="470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6167" y="0"/>
            <a:ext cx="4066963" cy="356198"/>
          </a:xfrm>
          <a:prstGeom prst="rect">
            <a:avLst/>
          </a:prstGeom>
        </p:spPr>
        <p:txBody>
          <a:bodyPr vert="horz" lIns="94182" tIns="47091" rIns="94182" bIns="47091" rtlCol="0"/>
          <a:lstStyle>
            <a:lvl1pPr algn="r">
              <a:defRPr sz="1200"/>
            </a:lvl1pPr>
          </a:lstStyle>
          <a:p>
            <a:fld id="{4F736FC4-7105-4FE6-8285-932621099E9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57675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82" tIns="47091" rIns="94182" bIns="470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530" y="3416540"/>
            <a:ext cx="7508240" cy="2795349"/>
          </a:xfrm>
          <a:prstGeom prst="rect">
            <a:avLst/>
          </a:prstGeom>
        </p:spPr>
        <p:txBody>
          <a:bodyPr vert="horz" lIns="94182" tIns="47091" rIns="94182" bIns="470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743104"/>
            <a:ext cx="4066963" cy="356197"/>
          </a:xfrm>
          <a:prstGeom prst="rect">
            <a:avLst/>
          </a:prstGeom>
        </p:spPr>
        <p:txBody>
          <a:bodyPr vert="horz" lIns="94182" tIns="47091" rIns="94182" bIns="470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6167" y="6743104"/>
            <a:ext cx="4066963" cy="356197"/>
          </a:xfrm>
          <a:prstGeom prst="rect">
            <a:avLst/>
          </a:prstGeom>
        </p:spPr>
        <p:txBody>
          <a:bodyPr vert="horz" lIns="94182" tIns="47091" rIns="94182" bIns="47091" rtlCol="0" anchor="b"/>
          <a:lstStyle>
            <a:lvl1pPr algn="r">
              <a:defRPr sz="1200"/>
            </a:lvl1pPr>
          </a:lstStyle>
          <a:p>
            <a:fld id="{CB819FD4-EFFD-46C5-9EE0-26899A41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84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93c41d7cee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93c41d7cee_0_132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93c41d7ce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93c41d7cee_0_36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93c41d7ce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93c41d7cee_0_36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434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93c41d7cee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93c41d7cee_0_379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95b20c385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95b20c385d_0_48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5933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93c41d7cee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93c41d7cee_0_633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243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95b20c385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95b20c385d_0_42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301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93c41d7cee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93c41d7cee_0_371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95b20c385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95b20c385d_0_70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93c41d7cee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93c41d7cee_0_415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93c41d7cee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93c41d7cee_0_487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93c41d7cee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93c41d7cee_0_195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958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93c41d7cee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93c41d7cee_0_576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95b20c385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95b20c385d_0_61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93c41d7cee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93c41d7cee_0_564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93c41d7ce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93c41d7cee_0_40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3c41d7cee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93c41d7cee_0_498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93c41d7cee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93c41d7cee_0_506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93c41d7cee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93c41d7cee_0_515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93c41d7cee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93c41d7cee_0_528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93c41d7cee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93c41d7cee_0_643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93c41d7ce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93c41d7cee_0_44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93c41d7cee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93c41d7cee_0_195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048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3c41d7cee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93c41d7cee_0_169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158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93c41d7ce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93c41d7cee_0_20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4112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93c41d7cee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93c41d7cee_0_83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93c41d7cee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93c41d7cee_0_100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93c41d7ce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93c41d7cee_0_114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93c41d7cee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31813"/>
            <a:ext cx="4733925" cy="266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93c41d7cee_0_363:notes"/>
          <p:cNvSpPr txBox="1">
            <a:spLocks noGrp="1"/>
          </p:cNvSpPr>
          <p:nvPr>
            <p:ph type="body" idx="1"/>
          </p:nvPr>
        </p:nvSpPr>
        <p:spPr>
          <a:xfrm>
            <a:off x="938530" y="3372169"/>
            <a:ext cx="7508240" cy="3194685"/>
          </a:xfrm>
          <a:prstGeom prst="rect">
            <a:avLst/>
          </a:prstGeom>
        </p:spPr>
        <p:txBody>
          <a:bodyPr spcFirstLastPara="1" wrap="square" lIns="94167" tIns="94167" rIns="94167" bIns="9416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7871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413D-48E9-4F38-BE29-172F0123C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71D36-1BF6-453F-8404-5A2DD2FD2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10640-6ECA-4F53-8FE7-255677BD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6CDF-C693-4DE2-9BC5-649B8B33AEA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97FC2-D095-4D1F-BF72-E24A5026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DB33E-F174-45F7-976F-DD21B816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5258-9839-4FE4-824C-B01726DE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05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9B38-BE04-4381-ABD5-58356B44F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A7D6E-C9A7-47AD-A6B7-541DDC480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6A10F-0D7D-4671-89A7-E8116C758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6CDF-C693-4DE2-9BC5-649B8B33AEA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70AAA-E373-4A17-A2A0-C2744502D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E7952-B645-4F1E-802F-67CBBE98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5258-9839-4FE4-824C-B01726DE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0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D5B97B-C599-49A4-A32C-D0EE341D2A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80543-9BB0-4B6A-92B6-22E4442FE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18CBC-DD77-43AE-BE39-CF78ED96B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6CDF-C693-4DE2-9BC5-649B8B33AEA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66632-31DE-4EB4-8708-DD5C35C0C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AC42A-FF96-4AAD-B969-929C174E2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5258-9839-4FE4-824C-B01726DE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8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0"/>
            <a:ext cx="12192000" cy="23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3"/>
          <p:cNvGrpSpPr/>
          <p:nvPr/>
        </p:nvGrpSpPr>
        <p:grpSpPr>
          <a:xfrm>
            <a:off x="1107190" y="417691"/>
            <a:ext cx="994351" cy="61101"/>
            <a:chOff x="4580561" y="2382989"/>
            <a:chExt cx="1064464" cy="25200"/>
          </a:xfrm>
        </p:grpSpPr>
        <p:sp>
          <p:nvSpPr>
            <p:cNvPr id="20" name="Google Shape;20;p3"/>
            <p:cNvSpPr/>
            <p:nvPr/>
          </p:nvSpPr>
          <p:spPr>
            <a:xfrm rot="-5400000">
              <a:off x="5366325" y="2129489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4836311" y="2127239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72600" y="683184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972600" y="1684667"/>
            <a:ext cx="10251600" cy="3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984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F0F9E-E728-4695-A5E1-7B525242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06917-F6BF-4C53-A880-E3ED64732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767B5-2CD8-4D3D-BF83-561C49237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6CDF-C693-4DE2-9BC5-649B8B33AEA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FEAA3-438C-4A72-BDDB-C0BB58A9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63F3F-4E7D-4C09-B64A-33891662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5258-9839-4FE4-824C-B01726DE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09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B05A-F11A-47A3-8525-66448AA2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4B0A1-C941-4122-949D-EE788FAA4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EB61-94B7-4629-8BA2-B8065CB9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6CDF-C693-4DE2-9BC5-649B8B33AEA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74E36-5501-446E-9EA6-D121CDD69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60994-D7FB-4EB2-B247-507B3C48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5258-9839-4FE4-824C-B01726DE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2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105F9-A115-4DF6-94EC-96F41808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835DD-5615-423E-B76D-79FBDA0ECD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899F2-F97D-4101-B309-83B130D24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5B400-B7CF-42FA-A446-A682BCE2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6CDF-C693-4DE2-9BC5-649B8B33AEA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4BD41-F045-4113-9E89-BED050C1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BA269-FBAC-4B5F-BA9E-B8ED8B6B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5258-9839-4FE4-824C-B01726DE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74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517A0-BE8D-438C-9D4C-A38CAFE7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9A71E-4CC0-4259-908F-A7EA6AEE0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FF57C-B289-4423-8845-E3B217A22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F44A7-4EEC-46B7-BDAB-3A33821D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FB281E-9D0C-4DC0-9CA8-DD9F40F1B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0BFC6-770F-479D-940E-7871B1AE9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6CDF-C693-4DE2-9BC5-649B8B33AEA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43522F-DA67-4E3E-A5C9-B4AB0457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E1132E-AF6B-4438-B50D-4A73D6EC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5258-9839-4FE4-824C-B01726DE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7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C748-B250-4F9B-B298-D0AD4D01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CD358-0528-4145-BDA1-FC5E7A8D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6CDF-C693-4DE2-9BC5-649B8B33AEA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9E382-AAFF-44D5-B127-14B39CB40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7070F-EA51-4397-9EB6-BB7EB0A1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5258-9839-4FE4-824C-B01726DE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9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0F49D-FF29-4CC4-BBC7-CAE6BD6E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6CDF-C693-4DE2-9BC5-649B8B33AEA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7C94A6-BBC5-46DB-930A-9BE9B7B58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CCED9-7D7A-4633-A95E-822EC5F7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5258-9839-4FE4-824C-B01726DE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82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8151-BDC1-4C2E-985E-C941685E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4ADFE-EE03-4DE9-92DF-DEEA88B9D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456F8-2926-4422-ACED-B5E6C732B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A7888-0361-4DCD-BC28-C3CC3A39A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6CDF-C693-4DE2-9BC5-649B8B33AEA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A95D1-6A20-48AA-8A0A-9BE8D0924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724ED-5FC4-45BC-8390-65F4DB36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5258-9839-4FE4-824C-B01726DE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1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2B5EB-CAA6-484F-931A-AB341EF6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5DD6D-3BA1-464C-8EBD-7ECD05914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50AB7-20F0-4E8C-B468-5570ADAC4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71FD0-FE28-4D48-8364-83FA17F1A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6CDF-C693-4DE2-9BC5-649B8B33AEA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D494C-22E3-42DA-B797-60E50536E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F1D5C-19E4-4958-A02F-B3D90EB5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5258-9839-4FE4-824C-B01726DE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32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EFC595-A204-4564-8DBD-C212C348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ADA64-1F3D-475D-8E7C-AE7DF37F0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9CD8E-3117-4A27-BA1A-C418DB09DB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6CDF-C693-4DE2-9BC5-649B8B33AEA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10926-A962-4161-899F-FB6AD621F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6BA5-43FA-4DF9-A808-D5C21A58B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35258-9839-4FE4-824C-B01726DEC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8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C68AE3-1D82-4251-B8F7-2756CC7EF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3630"/>
            <a:ext cx="12191999" cy="9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6000" b="1" dirty="0">
                <a:latin typeface="Calibri" panose="020F0502020204030204" pitchFamily="34" charset="0"/>
              </a:rPr>
              <a:t>Computational Protein Design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A6F38D-FFCB-4393-9E37-705C7374C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860" y="5785596"/>
            <a:ext cx="73929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b="1" dirty="0">
                <a:latin typeface="Calibri" panose="020F0502020204030204" pitchFamily="34" charset="0"/>
              </a:rPr>
              <a:t>BCH394P/364C Systems Biology / Bioinformatics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A0D286-EAB5-4CA5-9364-72F4C4831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498" y="6372971"/>
            <a:ext cx="63325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b="1" dirty="0">
                <a:latin typeface="Calibri" panose="020F0502020204030204" pitchFamily="34" charset="0"/>
              </a:rPr>
              <a:t>Edward Marcotte, Univ of Texas at Austin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1F3070-6A16-4B7B-98C0-FDEF47DC4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42091"/>
            <a:ext cx="12192000" cy="290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en-US" sz="2800" b="1" dirty="0">
                <a:latin typeface="Calibri" panose="020F0502020204030204" pitchFamily="34" charset="0"/>
              </a:rPr>
              <a:t>Today’s slides were adapted &amp; edited from sets by: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en-US" sz="2800" b="1" dirty="0">
                <a:latin typeface="Calibri" panose="020F0502020204030204" pitchFamily="34" charset="0"/>
              </a:rPr>
              <a:t>Clay </a:t>
            </a:r>
            <a:r>
              <a:rPr lang="en-US" altLang="en-US" sz="2800" b="1" dirty="0" err="1">
                <a:latin typeface="Calibri" panose="020F0502020204030204" pitchFamily="34" charset="0"/>
              </a:rPr>
              <a:t>Kosonocky</a:t>
            </a:r>
            <a:r>
              <a:rPr lang="en-US" altLang="en-US" sz="2800" b="1" dirty="0">
                <a:latin typeface="Calibri" panose="020F0502020204030204" pitchFamily="34" charset="0"/>
              </a:rPr>
              <a:t> (UT Austin, “Machine Learning for Biochemical Applications”, https://www.biomlsociety.org/seminar)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en-US" sz="2800" b="1" dirty="0">
                <a:latin typeface="Calibri" panose="020F0502020204030204" pitchFamily="34" charset="0"/>
              </a:rPr>
              <a:t>&amp;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en-US" sz="2800" b="1" dirty="0">
                <a:latin typeface="Calibri" panose="020F0502020204030204" pitchFamily="34" charset="0"/>
              </a:rPr>
              <a:t>Joe Watson/David </a:t>
            </a:r>
            <a:r>
              <a:rPr lang="en-US" altLang="en-US" sz="2800" b="1" dirty="0" err="1">
                <a:latin typeface="Calibri" panose="020F0502020204030204" pitchFamily="34" charset="0"/>
              </a:rPr>
              <a:t>Juergens</a:t>
            </a:r>
            <a:r>
              <a:rPr lang="en-US" altLang="en-US" sz="2800" b="1" dirty="0">
                <a:latin typeface="Calibri" panose="020F0502020204030204" pitchFamily="34" charset="0"/>
              </a:rPr>
              <a:t> (</a:t>
            </a:r>
            <a:r>
              <a:rPr lang="en-US" altLang="en-US" sz="2800" b="1" dirty="0" err="1">
                <a:latin typeface="Calibri" panose="020F0502020204030204" pitchFamily="34" charset="0"/>
              </a:rPr>
              <a:t>Uwashington</a:t>
            </a:r>
            <a:r>
              <a:rPr lang="en-US" altLang="en-US" sz="2800" b="1" dirty="0">
                <a:latin typeface="Calibri" panose="020F0502020204030204" pitchFamily="34" charset="0"/>
              </a:rPr>
              <a:t>, “</a:t>
            </a:r>
            <a:r>
              <a:rPr lang="en-US" altLang="en-US" sz="2800" b="1" dirty="0" err="1">
                <a:latin typeface="Calibri" panose="020F0502020204030204" pitchFamily="34" charset="0"/>
              </a:rPr>
              <a:t>RFDiffusion</a:t>
            </a:r>
            <a:r>
              <a:rPr lang="en-US" altLang="en-US" sz="2800" b="1" dirty="0">
                <a:latin typeface="Calibri" panose="020F0502020204030204" pitchFamily="34" charset="0"/>
              </a:rPr>
              <a:t>: Accurate protein design using structure prediction and diffusion generative models”, https://www.youtube.com/watch?v=wIHwHDt2NoI)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3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B60AD3-CB9D-400A-863C-D340B444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1" t="26307" r="22996" b="31791"/>
          <a:stretch/>
        </p:blipFill>
        <p:spPr>
          <a:xfrm>
            <a:off x="1292866" y="1082180"/>
            <a:ext cx="9269642" cy="3321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56D344-CFF5-4BDB-990F-4D050D54C5FA}"/>
              </a:ext>
            </a:extLst>
          </p:cNvPr>
          <p:cNvSpPr txBox="1"/>
          <p:nvPr/>
        </p:nvSpPr>
        <p:spPr>
          <a:xfrm>
            <a:off x="0" y="6488668"/>
            <a:ext cx="609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https://www.youtube.com/watch?v=wIHwHDt2NoI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B3F66-740B-4CFC-B311-D5CA7300A4CA}"/>
              </a:ext>
            </a:extLst>
          </p:cNvPr>
          <p:cNvSpPr txBox="1"/>
          <p:nvPr/>
        </p:nvSpPr>
        <p:spPr>
          <a:xfrm>
            <a:off x="0" y="6211669"/>
            <a:ext cx="6718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31313"/>
                </a:solidFill>
                <a:effectLst/>
              </a:rPr>
              <a:t>Joe Watson &amp; David </a:t>
            </a:r>
            <a:r>
              <a:rPr lang="en-US" dirty="0" err="1">
                <a:solidFill>
                  <a:srgbClr val="131313"/>
                </a:solidFill>
                <a:effectLst/>
              </a:rPr>
              <a:t>Juergens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12271-5E72-48B8-85C1-92E019C908AD}"/>
              </a:ext>
            </a:extLst>
          </p:cNvPr>
          <p:cNvSpPr txBox="1"/>
          <p:nvPr/>
        </p:nvSpPr>
        <p:spPr>
          <a:xfrm>
            <a:off x="1296749" y="5076976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RFDiffusion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739FE-2F01-46CD-A192-71B83BAB170C}"/>
              </a:ext>
            </a:extLst>
          </p:cNvPr>
          <p:cNvSpPr txBox="1"/>
          <p:nvPr/>
        </p:nvSpPr>
        <p:spPr>
          <a:xfrm>
            <a:off x="3577245" y="5076976"/>
            <a:ext cx="1954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ProteinMPNN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F29F4E-0287-4FB6-B1FF-AA75E3AADDC3}"/>
              </a:ext>
            </a:extLst>
          </p:cNvPr>
          <p:cNvSpPr txBox="1"/>
          <p:nvPr/>
        </p:nvSpPr>
        <p:spPr>
          <a:xfrm>
            <a:off x="6162296" y="4522978"/>
            <a:ext cx="18094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AlphaFold2</a:t>
            </a:r>
          </a:p>
          <a:p>
            <a:pPr algn="ctr"/>
            <a:r>
              <a:rPr lang="en-US" sz="2400" b="1" dirty="0" err="1"/>
              <a:t>RoseTTAFold</a:t>
            </a:r>
            <a:endParaRPr lang="en-US" sz="2400" b="1" dirty="0"/>
          </a:p>
          <a:p>
            <a:pPr algn="ctr"/>
            <a:r>
              <a:rPr lang="en-US" sz="2400" b="1" dirty="0" err="1"/>
              <a:t>ESMFold</a:t>
            </a:r>
            <a:endParaRPr lang="en-US" sz="2400" b="1" dirty="0"/>
          </a:p>
          <a:p>
            <a:pPr algn="ctr"/>
            <a:r>
              <a:rPr lang="en-US" sz="2400" b="1" dirty="0" err="1"/>
              <a:t>OmegaFold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BEF93-5B69-4D4B-9618-4D19DB8BEAC1}"/>
              </a:ext>
            </a:extLst>
          </p:cNvPr>
          <p:cNvSpPr txBox="1"/>
          <p:nvPr/>
        </p:nvSpPr>
        <p:spPr>
          <a:xfrm>
            <a:off x="8637245" y="4522978"/>
            <a:ext cx="180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Clone, express, purify ~100 clones</a:t>
            </a:r>
          </a:p>
        </p:txBody>
      </p:sp>
      <p:sp>
        <p:nvSpPr>
          <p:cNvPr id="9" name="Google Shape;97;p10">
            <a:extLst>
              <a:ext uri="{FF2B5EF4-FFF2-40B4-BE49-F238E27FC236}">
                <a16:creationId xmlns:a16="http://schemas.microsoft.com/office/drawing/2014/main" id="{C453397A-70D2-44B7-A1BB-8786D3B39369}"/>
              </a:ext>
            </a:extLst>
          </p:cNvPr>
          <p:cNvSpPr txBox="1">
            <a:spLocks/>
          </p:cNvSpPr>
          <p:nvPr/>
        </p:nvSpPr>
        <p:spPr>
          <a:xfrm>
            <a:off x="0" y="9253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10" name="Google Shape;97;p10">
            <a:extLst>
              <a:ext uri="{FF2B5EF4-FFF2-40B4-BE49-F238E27FC236}">
                <a16:creationId xmlns:a16="http://schemas.microsoft.com/office/drawing/2014/main" id="{B8817940-0B6D-4CD6-8FB5-3C05FBEF4120}"/>
              </a:ext>
            </a:extLst>
          </p:cNvPr>
          <p:cNvSpPr txBox="1">
            <a:spLocks/>
          </p:cNvSpPr>
          <p:nvPr/>
        </p:nvSpPr>
        <p:spPr>
          <a:xfrm>
            <a:off x="0" y="9253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In practice, these steps can be carried out in the following way:</a:t>
            </a:r>
          </a:p>
        </p:txBody>
      </p:sp>
    </p:spTree>
    <p:extLst>
      <p:ext uri="{BB962C8B-B14F-4D97-AF65-F5344CB8AC3E}">
        <p14:creationId xmlns:p14="http://schemas.microsoft.com/office/powerpoint/2010/main" val="4095362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3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Protein backbone design: RFdiffusion</a:t>
            </a:r>
            <a:endParaRPr b="1" dirty="0">
              <a:latin typeface="+mn-lt"/>
            </a:endParaRPr>
          </a:p>
        </p:txBody>
      </p:sp>
      <p:pic>
        <p:nvPicPr>
          <p:cNvPr id="276" name="Google Shape;27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143" y="2860212"/>
            <a:ext cx="5854699" cy="289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8136" y="1436462"/>
            <a:ext cx="2882900" cy="87833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3"/>
          <p:cNvSpPr txBox="1"/>
          <p:nvPr/>
        </p:nvSpPr>
        <p:spPr>
          <a:xfrm>
            <a:off x="2989694" y="2196195"/>
            <a:ext cx="825600" cy="8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 b="1">
                <a:latin typeface="Lato"/>
                <a:ea typeface="Lato"/>
                <a:cs typeface="Lato"/>
                <a:sym typeface="Lato"/>
              </a:rPr>
              <a:t>+</a:t>
            </a:r>
            <a:endParaRPr sz="4000"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81" name="Google Shape;281;p23"/>
          <p:cNvCxnSpPr/>
          <p:nvPr/>
        </p:nvCxnSpPr>
        <p:spPr>
          <a:xfrm>
            <a:off x="5783743" y="3405862"/>
            <a:ext cx="1016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2" name="Google Shape;282;p23"/>
          <p:cNvSpPr/>
          <p:nvPr/>
        </p:nvSpPr>
        <p:spPr>
          <a:xfrm>
            <a:off x="640143" y="2860195"/>
            <a:ext cx="1270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diffusion_animation_PTHbinder_v6">
            <a:hlinkClick r:id="" action="ppaction://media"/>
            <a:extLst>
              <a:ext uri="{FF2B5EF4-FFF2-40B4-BE49-F238E27FC236}">
                <a16:creationId xmlns:a16="http://schemas.microsoft.com/office/drawing/2014/main" id="{D3DA6AE9-4F3B-470E-AD62-561C2962BD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638" r="16301"/>
          <a:stretch/>
        </p:blipFill>
        <p:spPr>
          <a:xfrm>
            <a:off x="6858000" y="1259792"/>
            <a:ext cx="5212080" cy="4344054"/>
          </a:xfrm>
          <a:prstGeom prst="rect">
            <a:avLst/>
          </a:prstGeom>
        </p:spPr>
      </p:pic>
      <p:sp>
        <p:nvSpPr>
          <p:cNvPr id="11" name="Google Shape;62;p7">
            <a:extLst>
              <a:ext uri="{FF2B5EF4-FFF2-40B4-BE49-F238E27FC236}">
                <a16:creationId xmlns:a16="http://schemas.microsoft.com/office/drawing/2014/main" id="{078CC259-626F-4EC4-9625-E09D12057AD0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085EC-E5E6-4D80-AE41-5FF32CD88973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54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600" b="1" dirty="0">
                <a:latin typeface="+mn-lt"/>
              </a:rPr>
              <a:t>RFdiffusion can generate entirely new folds starting from noise</a:t>
            </a:r>
            <a:endParaRPr sz="3600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95585-A723-46C7-8AEC-085EA88C9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2" t="19449" r="57214" b="54201"/>
          <a:stretch/>
        </p:blipFill>
        <p:spPr>
          <a:xfrm>
            <a:off x="1233181" y="1669409"/>
            <a:ext cx="9855341" cy="3699544"/>
          </a:xfrm>
          <a:prstGeom prst="rect">
            <a:avLst/>
          </a:prstGeom>
        </p:spPr>
      </p:pic>
      <p:sp>
        <p:nvSpPr>
          <p:cNvPr id="7" name="Google Shape;62;p7">
            <a:extLst>
              <a:ext uri="{FF2B5EF4-FFF2-40B4-BE49-F238E27FC236}">
                <a16:creationId xmlns:a16="http://schemas.microsoft.com/office/drawing/2014/main" id="{2AB4DDB5-44A5-421F-BE3F-FA062BD2C187}"/>
              </a:ext>
            </a:extLst>
          </p:cNvPr>
          <p:cNvSpPr txBox="1"/>
          <p:nvPr/>
        </p:nvSpPr>
        <p:spPr>
          <a:xfrm>
            <a:off x="10080445" y="645646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7BCDC2-F930-47EA-932D-DDD64A7B2C2F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 b="1" dirty="0">
                <a:latin typeface="+mn-lt"/>
              </a:rPr>
              <a:t>RFdiffusion can also conditionally generate new backbones, e.g. :</a:t>
            </a:r>
            <a:endParaRPr sz="3200" b="1" dirty="0">
              <a:latin typeface="+mn-lt"/>
            </a:endParaRPr>
          </a:p>
        </p:txBody>
      </p:sp>
      <p:pic>
        <p:nvPicPr>
          <p:cNvPr id="288" name="Google Shape;288;p24"/>
          <p:cNvPicPr preferRelativeResize="0"/>
          <p:nvPr/>
        </p:nvPicPr>
        <p:blipFill rotWithShape="1">
          <a:blip r:embed="rId3">
            <a:alphaModFix/>
          </a:blip>
          <a:srcRect l="18012" t="40153" b="2401"/>
          <a:stretch/>
        </p:blipFill>
        <p:spPr>
          <a:xfrm>
            <a:off x="2944536" y="931179"/>
            <a:ext cx="7022982" cy="57241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2;p7">
            <a:extLst>
              <a:ext uri="{FF2B5EF4-FFF2-40B4-BE49-F238E27FC236}">
                <a16:creationId xmlns:a16="http://schemas.microsoft.com/office/drawing/2014/main" id="{5A730608-085C-4C18-8209-28A839EAFE46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1BD4B-5B07-4F7C-A02A-A7466F8CC966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74312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5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Combining RFdiffusion for backbone design + ProteinMPNN for amino acid sequence selection</a:t>
            </a:r>
            <a:endParaRPr b="1" dirty="0">
              <a:latin typeface="+mn-lt"/>
            </a:endParaRPr>
          </a:p>
        </p:txBody>
      </p:sp>
      <p:pic>
        <p:nvPicPr>
          <p:cNvPr id="295" name="Google Shape;295;p25"/>
          <p:cNvPicPr preferRelativeResize="0"/>
          <p:nvPr/>
        </p:nvPicPr>
        <p:blipFill rotWithShape="1">
          <a:blip r:embed="rId3">
            <a:alphaModFix/>
          </a:blip>
          <a:srcRect t="1010" b="79931"/>
          <a:stretch/>
        </p:blipFill>
        <p:spPr>
          <a:xfrm>
            <a:off x="965901" y="2882849"/>
            <a:ext cx="6891983" cy="1549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25"/>
          <p:cNvCxnSpPr/>
          <p:nvPr/>
        </p:nvCxnSpPr>
        <p:spPr>
          <a:xfrm>
            <a:off x="7228757" y="3825767"/>
            <a:ext cx="10524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97" name="Google Shape;297;p25"/>
          <p:cNvPicPr preferRelativeResize="0"/>
          <p:nvPr/>
        </p:nvPicPr>
        <p:blipFill rotWithShape="1">
          <a:blip r:embed="rId4">
            <a:alphaModFix/>
          </a:blip>
          <a:srcRect l="84033" t="40498" b="35738"/>
          <a:stretch/>
        </p:blipFill>
        <p:spPr>
          <a:xfrm>
            <a:off x="8712601" y="3021067"/>
            <a:ext cx="2513497" cy="1609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5"/>
          <p:cNvSpPr txBox="1"/>
          <p:nvPr/>
        </p:nvSpPr>
        <p:spPr>
          <a:xfrm>
            <a:off x="1232600" y="4432367"/>
            <a:ext cx="1282800" cy="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Noise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25"/>
          <p:cNvSpPr/>
          <p:nvPr/>
        </p:nvSpPr>
        <p:spPr>
          <a:xfrm>
            <a:off x="5830000" y="2527300"/>
            <a:ext cx="1066800" cy="27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25"/>
          <p:cNvSpPr txBox="1"/>
          <p:nvPr/>
        </p:nvSpPr>
        <p:spPr>
          <a:xfrm>
            <a:off x="5722000" y="4432367"/>
            <a:ext cx="1677090" cy="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Backbone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p25"/>
          <p:cNvSpPr txBox="1"/>
          <p:nvPr/>
        </p:nvSpPr>
        <p:spPr>
          <a:xfrm>
            <a:off x="8922400" y="4432367"/>
            <a:ext cx="1771600" cy="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Sequences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25"/>
          <p:cNvSpPr txBox="1"/>
          <p:nvPr/>
        </p:nvSpPr>
        <p:spPr>
          <a:xfrm>
            <a:off x="1270000" y="1968500"/>
            <a:ext cx="5626800" cy="558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RFdiffusion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3" name="Google Shape;303;p25"/>
          <p:cNvSpPr txBox="1"/>
          <p:nvPr/>
        </p:nvSpPr>
        <p:spPr>
          <a:xfrm>
            <a:off x="6896800" y="1968500"/>
            <a:ext cx="4228400" cy="5588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ProteinMPNN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p25"/>
          <p:cNvSpPr txBox="1"/>
          <p:nvPr/>
        </p:nvSpPr>
        <p:spPr>
          <a:xfrm>
            <a:off x="8204200" y="6477000"/>
            <a:ext cx="4051200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/>
            <a:r>
              <a:rPr lang="en-US" sz="1067" dirty="0"/>
              <a:t>Slide from Clay </a:t>
            </a:r>
            <a:r>
              <a:rPr lang="en-US" sz="1067" dirty="0" err="1"/>
              <a:t>Kosonocky</a:t>
            </a:r>
            <a:endParaRPr lang="en-US" sz="1067" dirty="0"/>
          </a:p>
          <a:p>
            <a:pPr algn="r"/>
            <a:r>
              <a:rPr lang="en" sz="1067" dirty="0"/>
              <a:t>Figures from Watson et al. 2023 &amp; Dauparas et al. 2022</a:t>
            </a:r>
            <a:endParaRPr sz="1067" dirty="0"/>
          </a:p>
        </p:txBody>
      </p:sp>
      <p:sp>
        <p:nvSpPr>
          <p:cNvPr id="305" name="Google Shape;305;p25"/>
          <p:cNvSpPr/>
          <p:nvPr/>
        </p:nvSpPr>
        <p:spPr>
          <a:xfrm>
            <a:off x="5766100" y="2758533"/>
            <a:ext cx="1197200" cy="27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7;p24">
            <a:extLst>
              <a:ext uri="{FF2B5EF4-FFF2-40B4-BE49-F238E27FC236}">
                <a16:creationId xmlns:a16="http://schemas.microsoft.com/office/drawing/2014/main" id="{C7570530-3CAB-4ACA-8E53-0FE0017A5624}"/>
              </a:ext>
            </a:extLst>
          </p:cNvPr>
          <p:cNvSpPr txBox="1">
            <a:spLocks/>
          </p:cNvSpPr>
          <p:nvPr/>
        </p:nvSpPr>
        <p:spPr>
          <a:xfrm>
            <a:off x="854581" y="1338348"/>
            <a:ext cx="10101128" cy="123318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+mn-lt"/>
              </a:rPr>
              <a:t>Before we look at how these models work,</a:t>
            </a:r>
          </a:p>
          <a:p>
            <a:pPr algn="ctr"/>
            <a:r>
              <a:rPr lang="en-US" sz="4000" b="1" dirty="0">
                <a:latin typeface="+mn-lt"/>
              </a:rPr>
              <a:t> let’s try a live demo of </a:t>
            </a:r>
            <a:r>
              <a:rPr lang="en-US" sz="4000" b="1" dirty="0" err="1">
                <a:latin typeface="+mn-lt"/>
              </a:rPr>
              <a:t>RFDiffusion</a:t>
            </a:r>
            <a:r>
              <a:rPr lang="en-US" sz="4000" b="1" dirty="0">
                <a:latin typeface="+mn-lt"/>
              </a:rPr>
              <a:t> + MPNN to design 2 proteins designed to bind each other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B4B5C4-8E5E-4C6A-8380-9FA2AE3D5AF1}"/>
              </a:ext>
            </a:extLst>
          </p:cNvPr>
          <p:cNvSpPr txBox="1"/>
          <p:nvPr/>
        </p:nvSpPr>
        <p:spPr>
          <a:xfrm>
            <a:off x="1204956" y="4286470"/>
            <a:ext cx="10579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https://colab.research.google.com/github/sokrypton/ColabDesign/blob/main/rf/examples/diffusion.ipynb</a:t>
            </a:r>
          </a:p>
        </p:txBody>
      </p:sp>
    </p:spTree>
    <p:extLst>
      <p:ext uri="{BB962C8B-B14F-4D97-AF65-F5344CB8AC3E}">
        <p14:creationId xmlns:p14="http://schemas.microsoft.com/office/powerpoint/2010/main" val="83506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076" y="678279"/>
            <a:ext cx="8297847" cy="5078689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3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167747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RFDiffusion is an example of a diffusion model, e.g.:</a:t>
            </a:r>
            <a:endParaRPr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51166-2511-4856-9D9F-9BB0FF0786E6}"/>
              </a:ext>
            </a:extLst>
          </p:cNvPr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key idea is to add “structured” noise to data (like images) in a series of consecutive time steps = Gaussian noise of known variance.  Then, train a NN to undo this noise.   If starting from a full noise starting point, this process will then converge the image to something that resembles starting training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FF60E-E83A-4253-A992-C09D327201AF}"/>
              </a:ext>
            </a:extLst>
          </p:cNvPr>
          <p:cNvSpPr txBox="1"/>
          <p:nvPr/>
        </p:nvSpPr>
        <p:spPr>
          <a:xfrm>
            <a:off x="8093278" y="5279210"/>
            <a:ext cx="25942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https://medium.com/@steinsfu/diffusion-model-clearly-explained-cd331bd41166#b614</a:t>
            </a:r>
          </a:p>
        </p:txBody>
      </p:sp>
      <p:sp>
        <p:nvSpPr>
          <p:cNvPr id="9" name="Google Shape;62;p7">
            <a:extLst>
              <a:ext uri="{FF2B5EF4-FFF2-40B4-BE49-F238E27FC236}">
                <a16:creationId xmlns:a16="http://schemas.microsoft.com/office/drawing/2014/main" id="{4AD35ED1-47AB-4E33-A104-DBE0EE595018}"/>
              </a:ext>
            </a:extLst>
          </p:cNvPr>
          <p:cNvSpPr txBox="1"/>
          <p:nvPr/>
        </p:nvSpPr>
        <p:spPr>
          <a:xfrm>
            <a:off x="10156625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67" dirty="0"/>
              <a:t>Modified from Clay Kosonocky</a:t>
            </a:r>
            <a:endParaRPr sz="1067" dirty="0"/>
          </a:p>
        </p:txBody>
      </p:sp>
    </p:spTree>
    <p:extLst>
      <p:ext uri="{BB962C8B-B14F-4D97-AF65-F5344CB8AC3E}">
        <p14:creationId xmlns:p14="http://schemas.microsoft.com/office/powerpoint/2010/main" val="1133223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4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RFdiffusion architecture</a:t>
            </a:r>
            <a:endParaRPr b="1" dirty="0">
              <a:latin typeface="+mn-lt"/>
            </a:endParaRPr>
          </a:p>
        </p:txBody>
      </p:sp>
      <p:pic>
        <p:nvPicPr>
          <p:cNvPr id="463" name="Google Shape;463;p44"/>
          <p:cNvPicPr preferRelativeResize="0"/>
          <p:nvPr/>
        </p:nvPicPr>
        <p:blipFill rotWithShape="1">
          <a:blip r:embed="rId3">
            <a:alphaModFix/>
          </a:blip>
          <a:srcRect t="3456" b="46965"/>
          <a:stretch/>
        </p:blipFill>
        <p:spPr>
          <a:xfrm>
            <a:off x="446202" y="2262929"/>
            <a:ext cx="10963945" cy="41441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86279-92CF-484B-9CDA-4E6AD927B29D}"/>
              </a:ext>
            </a:extLst>
          </p:cNvPr>
          <p:cNvSpPr txBox="1"/>
          <p:nvPr/>
        </p:nvSpPr>
        <p:spPr>
          <a:xfrm>
            <a:off x="1909917" y="1073018"/>
            <a:ext cx="818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Essentially, Watson et al. took the </a:t>
            </a:r>
            <a:r>
              <a:rPr lang="en-US" b="1" dirty="0" err="1"/>
              <a:t>RoseTTAFold</a:t>
            </a:r>
            <a:r>
              <a:rPr lang="en-US" b="1" dirty="0"/>
              <a:t> architecture and model parameters and fine tuned on the denoising task:</a:t>
            </a:r>
          </a:p>
        </p:txBody>
      </p:sp>
      <p:sp>
        <p:nvSpPr>
          <p:cNvPr id="6" name="Google Shape;62;p7">
            <a:extLst>
              <a:ext uri="{FF2B5EF4-FFF2-40B4-BE49-F238E27FC236}">
                <a16:creationId xmlns:a16="http://schemas.microsoft.com/office/drawing/2014/main" id="{17348AF3-C07B-48F3-B821-C871477B5730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58DFE-2567-47EE-8E94-ADF78C7017F2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6225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4ECB7A-6E91-4DBA-A6DA-AD33B1C3C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02" r="12821" b="13394"/>
          <a:stretch/>
        </p:blipFill>
        <p:spPr>
          <a:xfrm>
            <a:off x="604008" y="1904301"/>
            <a:ext cx="10628851" cy="3909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03BBE5-86B9-4435-80B2-568F9CB36B91}"/>
              </a:ext>
            </a:extLst>
          </p:cNvPr>
          <p:cNvSpPr txBox="1"/>
          <p:nvPr/>
        </p:nvSpPr>
        <p:spPr>
          <a:xfrm>
            <a:off x="626" y="3924"/>
            <a:ext cx="12191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RFDiffusion</a:t>
            </a:r>
            <a:r>
              <a:rPr lang="en-US" sz="3200" b="1" dirty="0"/>
              <a:t> treats each peptide bond N-C</a:t>
            </a:r>
            <a:r>
              <a:rPr lang="el-GR" sz="3200" b="1" dirty="0"/>
              <a:t>α</a:t>
            </a:r>
            <a:r>
              <a:rPr lang="en-US" sz="3200" b="1" dirty="0"/>
              <a:t>-C as a triangle, a simple representation that retains full information about the backbone, then “diffuses” (translates and rotates) these triangles</a:t>
            </a:r>
          </a:p>
        </p:txBody>
      </p:sp>
      <p:sp>
        <p:nvSpPr>
          <p:cNvPr id="5" name="Google Shape;62;p7">
            <a:extLst>
              <a:ext uri="{FF2B5EF4-FFF2-40B4-BE49-F238E27FC236}">
                <a16:creationId xmlns:a16="http://schemas.microsoft.com/office/drawing/2014/main" id="{82A703CB-168E-4FF9-ABCB-502345050DED}"/>
              </a:ext>
            </a:extLst>
          </p:cNvPr>
          <p:cNvSpPr txBox="1"/>
          <p:nvPr/>
        </p:nvSpPr>
        <p:spPr>
          <a:xfrm>
            <a:off x="10175846" y="6387514"/>
            <a:ext cx="2016154" cy="511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067" dirty="0"/>
              <a:t>Slide from Jason Lim </a:t>
            </a:r>
            <a:r>
              <a:rPr lang="en" sz="1067" i="1" dirty="0"/>
              <a:t>via</a:t>
            </a:r>
            <a:r>
              <a:rPr lang="en" sz="1067" dirty="0"/>
              <a:t> the Watson/Juergens lecture</a:t>
            </a:r>
            <a:endParaRPr sz="1067" dirty="0"/>
          </a:p>
        </p:txBody>
      </p:sp>
    </p:spTree>
    <p:extLst>
      <p:ext uri="{BB962C8B-B14F-4D97-AF65-F5344CB8AC3E}">
        <p14:creationId xmlns:p14="http://schemas.microsoft.com/office/powerpoint/2010/main" val="1100392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F1EB7D-7267-4CFF-BDA2-70B57AF2D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2" t="31246" r="7369" b="25253"/>
          <a:stretch/>
        </p:blipFill>
        <p:spPr>
          <a:xfrm>
            <a:off x="0" y="2254636"/>
            <a:ext cx="12162785" cy="3316406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C451EF4-0CB5-43FD-91DE-C9BFDB571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016" y="921512"/>
            <a:ext cx="874785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Input = a protein structure (just needs the backbone)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Output = predicts new sequences that should fold into that backbone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E19F3-405A-4ACA-B5EA-E721FB64AAB8}"/>
              </a:ext>
            </a:extLst>
          </p:cNvPr>
          <p:cNvSpPr txBox="1"/>
          <p:nvPr/>
        </p:nvSpPr>
        <p:spPr>
          <a:xfrm>
            <a:off x="1398" y="5909127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Live Demo: https://huggingface.co/spaces/simonduerr/ProteinMPNN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C94FCA3-FC2D-4AB7-AB08-4E43B12BD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7490" y="6581001"/>
            <a:ext cx="41745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ProteinMPNN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paper: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Dauparas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et al. Science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378, 49–56 (2022)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96B8C-8889-42A6-A330-9F974916E36C}"/>
              </a:ext>
            </a:extLst>
          </p:cNvPr>
          <p:cNvSpPr txBox="1"/>
          <p:nvPr/>
        </p:nvSpPr>
        <p:spPr>
          <a:xfrm>
            <a:off x="1" y="6488667"/>
            <a:ext cx="4174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https://doi.org/10.5281/zenodo.7630417</a:t>
            </a:r>
          </a:p>
        </p:txBody>
      </p:sp>
      <p:sp>
        <p:nvSpPr>
          <p:cNvPr id="15" name="Google Shape;449;p42">
            <a:extLst>
              <a:ext uri="{FF2B5EF4-FFF2-40B4-BE49-F238E27FC236}">
                <a16:creationId xmlns:a16="http://schemas.microsoft.com/office/drawing/2014/main" id="{331C9625-6DFE-421E-BCE6-72A699DF1F24}"/>
              </a:ext>
            </a:extLst>
          </p:cNvPr>
          <p:cNvSpPr txBox="1">
            <a:spLocks/>
          </p:cNvSpPr>
          <p:nvPr/>
        </p:nvSpPr>
        <p:spPr>
          <a:xfrm>
            <a:off x="-1" y="86780"/>
            <a:ext cx="12192001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+mn-lt"/>
              </a:rPr>
              <a:t>ProteinMPNN</a:t>
            </a:r>
            <a:r>
              <a:rPr lang="en-US" sz="3600" b="1" dirty="0">
                <a:latin typeface="+mn-lt"/>
              </a:rPr>
              <a:t> generates amino acid sequences for backbones</a:t>
            </a:r>
          </a:p>
        </p:txBody>
      </p:sp>
    </p:spTree>
    <p:extLst>
      <p:ext uri="{BB962C8B-B14F-4D97-AF65-F5344CB8AC3E}">
        <p14:creationId xmlns:p14="http://schemas.microsoft.com/office/powerpoint/2010/main" val="1936876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/>
          <p:cNvPicPr preferRelativeResize="0"/>
          <p:nvPr/>
        </p:nvPicPr>
        <p:blipFill rotWithShape="1">
          <a:blip r:embed="rId3">
            <a:alphaModFix/>
          </a:blip>
          <a:srcRect l="46024"/>
          <a:stretch/>
        </p:blipFill>
        <p:spPr>
          <a:xfrm>
            <a:off x="8483601" y="292101"/>
            <a:ext cx="3594097" cy="30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/>
          <p:nvPr/>
        </p:nvSpPr>
        <p:spPr>
          <a:xfrm>
            <a:off x="1111067" y="2107200"/>
            <a:ext cx="8363200" cy="4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SzPts val="1800"/>
              <a:buFont typeface="Lato"/>
              <a:buChar char="●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Function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  <a:p>
            <a:pPr marL="1219170" lvl="1" indent="-457189">
              <a:buSzPts val="1800"/>
              <a:buFont typeface="Lato"/>
              <a:buChar char="○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Create enzymes &amp; binders not found in nature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buSzPts val="1800"/>
              <a:buFont typeface="Lato"/>
              <a:buChar char="●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Structure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  <a:p>
            <a:pPr marL="1219170" lvl="1" indent="-457189">
              <a:buSzPts val="1800"/>
              <a:buFont typeface="Lato"/>
              <a:buChar char="○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Creating symmetric assemblies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  <a:p>
            <a:pPr marL="1219170" lvl="1" indent="-457189">
              <a:buSzPts val="1800"/>
              <a:buFont typeface="Lato"/>
              <a:buChar char="○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Remove / modify antigenic structures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buSzPts val="1800"/>
              <a:buFont typeface="Lato"/>
              <a:buChar char="●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Property Optimization (stability, expression, etc.)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  <a:p>
            <a:pPr marL="1219170" lvl="1" indent="-457189">
              <a:buSzPts val="1800"/>
              <a:buFont typeface="Lato"/>
              <a:buChar char="○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Redesign natural enzymes to work at higher temp, survive organic solvents, bind new substrates, etc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" name="Google Shape;60;p7"/>
          <p:cNvSpPr txBox="1">
            <a:spLocks noGrp="1"/>
          </p:cNvSpPr>
          <p:nvPr>
            <p:ph type="title" idx="4294967295"/>
          </p:nvPr>
        </p:nvSpPr>
        <p:spPr>
          <a:xfrm>
            <a:off x="0" y="-14188"/>
            <a:ext cx="10250487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Why design new proteins?</a:t>
            </a:r>
            <a:endParaRPr b="1" dirty="0">
              <a:latin typeface="+mn-lt"/>
            </a:endParaRPr>
          </a:p>
        </p:txBody>
      </p:sp>
      <p:sp>
        <p:nvSpPr>
          <p:cNvPr id="61" name="Google Shape;61;p7"/>
          <p:cNvSpPr/>
          <p:nvPr/>
        </p:nvSpPr>
        <p:spPr>
          <a:xfrm>
            <a:off x="8445500" y="228600"/>
            <a:ext cx="711200" cy="2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7"/>
          <p:cNvSpPr txBox="1"/>
          <p:nvPr/>
        </p:nvSpPr>
        <p:spPr>
          <a:xfrm>
            <a:off x="5935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67" dirty="0"/>
              <a:t>Modified from Clay Kosonocky</a:t>
            </a:r>
            <a:endParaRPr sz="1067" dirty="0"/>
          </a:p>
        </p:txBody>
      </p:sp>
      <p:sp>
        <p:nvSpPr>
          <p:cNvPr id="63" name="Google Shape;63;p7"/>
          <p:cNvSpPr txBox="1"/>
          <p:nvPr/>
        </p:nvSpPr>
        <p:spPr>
          <a:xfrm>
            <a:off x="1644584" y="5689818"/>
            <a:ext cx="89028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667" b="1">
                <a:latin typeface="Lato"/>
                <a:ea typeface="Lato"/>
                <a:cs typeface="Lato"/>
                <a:sym typeface="Lato"/>
              </a:rPr>
              <a:t>How do we design new proteins?</a:t>
            </a:r>
            <a:endParaRPr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5D7DA-41DC-420F-87AF-9C9E009B569A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2"/>
          <p:cNvSpPr txBox="1">
            <a:spLocks noGrp="1"/>
          </p:cNvSpPr>
          <p:nvPr>
            <p:ph type="title" idx="4294967295"/>
          </p:nvPr>
        </p:nvSpPr>
        <p:spPr>
          <a:xfrm>
            <a:off x="0" y="-4160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ProteinMPNN architecture</a:t>
            </a:r>
            <a:endParaRPr b="1" dirty="0">
              <a:latin typeface="+mn-lt"/>
            </a:endParaRPr>
          </a:p>
        </p:txBody>
      </p:sp>
      <p:pic>
        <p:nvPicPr>
          <p:cNvPr id="450" name="Google Shape;4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703" y="1239919"/>
            <a:ext cx="8651297" cy="505480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2"/>
          <p:cNvSpPr txBox="1"/>
          <p:nvPr/>
        </p:nvSpPr>
        <p:spPr>
          <a:xfrm>
            <a:off x="8242400" y="6477000"/>
            <a:ext cx="4051200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/>
            <a:r>
              <a:rPr lang="en" sz="1067"/>
              <a:t>Figure from Dauparas et al. 2022</a:t>
            </a:r>
            <a:endParaRPr sz="1067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D40667-F694-4A37-BC73-5A5B0957354D}"/>
              </a:ext>
            </a:extLst>
          </p:cNvPr>
          <p:cNvSpPr txBox="1"/>
          <p:nvPr/>
        </p:nvSpPr>
        <p:spPr>
          <a:xfrm>
            <a:off x="6726343" y="281498"/>
            <a:ext cx="5158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 encodes the backbone features, </a:t>
            </a:r>
          </a:p>
          <a:p>
            <a:r>
              <a:rPr lang="en-US" dirty="0"/>
              <a:t>the decoder runs iteratively to predict each aa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9CDE974-9091-4E50-8A07-DFD328F493B8}"/>
              </a:ext>
            </a:extLst>
          </p:cNvPr>
          <p:cNvCxnSpPr>
            <a:stCxn id="5" idx="1"/>
          </p:cNvCxnSpPr>
          <p:nvPr/>
        </p:nvCxnSpPr>
        <p:spPr>
          <a:xfrm flipH="1">
            <a:off x="4999839" y="604664"/>
            <a:ext cx="1726504" cy="1240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B38E71-F5E3-4F24-ACD3-A7AA53EE9727}"/>
              </a:ext>
            </a:extLst>
          </p:cNvPr>
          <p:cNvCxnSpPr/>
          <p:nvPr/>
        </p:nvCxnSpPr>
        <p:spPr>
          <a:xfrm>
            <a:off x="7546196" y="927829"/>
            <a:ext cx="385893" cy="98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FB66648-DC69-46F5-A3B8-DBEF9A07F529}"/>
              </a:ext>
            </a:extLst>
          </p:cNvPr>
          <p:cNvSpPr txBox="1"/>
          <p:nvPr/>
        </p:nvSpPr>
        <p:spPr>
          <a:xfrm>
            <a:off x="0" y="6497756"/>
            <a:ext cx="702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~1.7M parameters (vs ~100M for </a:t>
            </a:r>
            <a:r>
              <a:rPr lang="en-US" dirty="0" err="1"/>
              <a:t>alphafold</a:t>
            </a:r>
            <a:r>
              <a:rPr lang="en-US" dirty="0"/>
              <a:t>), trained on 1 A100 for 2 days</a:t>
            </a:r>
          </a:p>
        </p:txBody>
      </p:sp>
    </p:spTree>
    <p:extLst>
      <p:ext uri="{BB962C8B-B14F-4D97-AF65-F5344CB8AC3E}">
        <p14:creationId xmlns:p14="http://schemas.microsoft.com/office/powerpoint/2010/main" val="234978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Designs: Symmetric assemblies</a:t>
            </a:r>
            <a:endParaRPr b="1" dirty="0">
              <a:latin typeface="+mn-lt"/>
            </a:endParaRPr>
          </a:p>
        </p:txBody>
      </p:sp>
      <p:pic>
        <p:nvPicPr>
          <p:cNvPr id="311" name="Google Shape;311;p26"/>
          <p:cNvPicPr preferRelativeResize="0"/>
          <p:nvPr/>
        </p:nvPicPr>
        <p:blipFill rotWithShape="1">
          <a:blip r:embed="rId3">
            <a:alphaModFix/>
          </a:blip>
          <a:srcRect t="1224"/>
          <a:stretch/>
        </p:blipFill>
        <p:spPr>
          <a:xfrm>
            <a:off x="2348928" y="1086888"/>
            <a:ext cx="6658400" cy="5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/>
          <p:nvPr/>
        </p:nvSpPr>
        <p:spPr>
          <a:xfrm>
            <a:off x="1940187" y="939456"/>
            <a:ext cx="978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26"/>
          <p:cNvSpPr/>
          <p:nvPr/>
        </p:nvSpPr>
        <p:spPr>
          <a:xfrm>
            <a:off x="1801187" y="4100167"/>
            <a:ext cx="978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62;p7">
            <a:extLst>
              <a:ext uri="{FF2B5EF4-FFF2-40B4-BE49-F238E27FC236}">
                <a16:creationId xmlns:a16="http://schemas.microsoft.com/office/drawing/2014/main" id="{D45E51FE-9E22-47E9-8171-72A8115BCC13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1FCFC-B348-4D88-A0AC-856ED771D04B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Designs: Constrained active site</a:t>
            </a:r>
            <a:endParaRPr b="1" dirty="0">
              <a:latin typeface="+mn-lt"/>
            </a:endParaRPr>
          </a:p>
        </p:txBody>
      </p:sp>
      <p:pic>
        <p:nvPicPr>
          <p:cNvPr id="320" name="Google Shape;3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19101"/>
            <a:ext cx="11785605" cy="34988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2;p7">
            <a:extLst>
              <a:ext uri="{FF2B5EF4-FFF2-40B4-BE49-F238E27FC236}">
                <a16:creationId xmlns:a16="http://schemas.microsoft.com/office/drawing/2014/main" id="{1C9ED738-E2F9-4E71-8842-DCA748265302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64E80-8FC4-442B-BA03-C49887101F3E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Designs: Protein binders</a:t>
            </a:r>
            <a:endParaRPr b="1" dirty="0">
              <a:latin typeface="+mn-lt"/>
            </a:endParaRPr>
          </a:p>
        </p:txBody>
      </p:sp>
      <p:pic>
        <p:nvPicPr>
          <p:cNvPr id="327" name="Google Shape;327;p28"/>
          <p:cNvPicPr preferRelativeResize="0"/>
          <p:nvPr/>
        </p:nvPicPr>
        <p:blipFill rotWithShape="1">
          <a:blip r:embed="rId3">
            <a:alphaModFix/>
          </a:blip>
          <a:srcRect r="41041"/>
          <a:stretch/>
        </p:blipFill>
        <p:spPr>
          <a:xfrm>
            <a:off x="2081651" y="1573900"/>
            <a:ext cx="8152099" cy="23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8"/>
          <p:cNvSpPr/>
          <p:nvPr/>
        </p:nvSpPr>
        <p:spPr>
          <a:xfrm>
            <a:off x="1725400" y="1835833"/>
            <a:ext cx="978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9" name="Google Shape;329;p28"/>
          <p:cNvPicPr preferRelativeResize="0"/>
          <p:nvPr/>
        </p:nvPicPr>
        <p:blipFill rotWithShape="1">
          <a:blip r:embed="rId3">
            <a:alphaModFix/>
          </a:blip>
          <a:srcRect l="43854"/>
          <a:stretch/>
        </p:blipFill>
        <p:spPr>
          <a:xfrm>
            <a:off x="2703401" y="3936900"/>
            <a:ext cx="7763217" cy="23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2;p7">
            <a:extLst>
              <a:ext uri="{FF2B5EF4-FFF2-40B4-BE49-F238E27FC236}">
                <a16:creationId xmlns:a16="http://schemas.microsoft.com/office/drawing/2014/main" id="{F24F2E98-B38A-4726-B2ED-26EAE5DEDFE4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04F2AD-E079-4C90-B918-1362EA0DD63A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"/>
          <p:cNvSpPr txBox="1">
            <a:spLocks noGrp="1"/>
          </p:cNvSpPr>
          <p:nvPr>
            <p:ph type="title" idx="4294967295"/>
          </p:nvPr>
        </p:nvSpPr>
        <p:spPr>
          <a:xfrm>
            <a:off x="0" y="-12745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Protein binder experimental validation</a:t>
            </a:r>
            <a:endParaRPr b="1" dirty="0">
              <a:latin typeface="+mn-lt"/>
            </a:endParaRPr>
          </a:p>
        </p:txBody>
      </p:sp>
      <p:pic>
        <p:nvPicPr>
          <p:cNvPr id="336" name="Google Shape;3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5033" y="1890768"/>
            <a:ext cx="8620656" cy="409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9"/>
          <p:cNvPicPr preferRelativeResize="0"/>
          <p:nvPr/>
        </p:nvPicPr>
        <p:blipFill rotWithShape="1">
          <a:blip r:embed="rId4">
            <a:alphaModFix/>
          </a:blip>
          <a:srcRect b="52854"/>
          <a:stretch/>
        </p:blipFill>
        <p:spPr>
          <a:xfrm>
            <a:off x="780267" y="1965100"/>
            <a:ext cx="2335800" cy="209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9"/>
          <p:cNvPicPr preferRelativeResize="0"/>
          <p:nvPr/>
        </p:nvPicPr>
        <p:blipFill rotWithShape="1">
          <a:blip r:embed="rId4">
            <a:alphaModFix/>
          </a:blip>
          <a:srcRect t="49614"/>
          <a:stretch/>
        </p:blipFill>
        <p:spPr>
          <a:xfrm>
            <a:off x="780267" y="3629001"/>
            <a:ext cx="2335800" cy="2239732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9"/>
          <p:cNvSpPr/>
          <p:nvPr/>
        </p:nvSpPr>
        <p:spPr>
          <a:xfrm>
            <a:off x="486300" y="1965100"/>
            <a:ext cx="978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29"/>
          <p:cNvSpPr/>
          <p:nvPr/>
        </p:nvSpPr>
        <p:spPr>
          <a:xfrm>
            <a:off x="3116067" y="1965100"/>
            <a:ext cx="978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Google Shape;62;p7">
            <a:extLst>
              <a:ext uri="{FF2B5EF4-FFF2-40B4-BE49-F238E27FC236}">
                <a16:creationId xmlns:a16="http://schemas.microsoft.com/office/drawing/2014/main" id="{D906F2A0-BF22-4138-AEB6-04A7C7510FCB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C69C84-8373-4947-A025-DCB74C063C7F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0"/>
          <p:cNvSpPr txBox="1">
            <a:spLocks noGrp="1"/>
          </p:cNvSpPr>
          <p:nvPr>
            <p:ph type="title" idx="4294967295"/>
          </p:nvPr>
        </p:nvSpPr>
        <p:spPr>
          <a:xfrm>
            <a:off x="0" y="-1737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Influenza Haemagglutinin (HA) binder structure</a:t>
            </a:r>
            <a:endParaRPr b="1" dirty="0">
              <a:latin typeface="+mn-lt"/>
            </a:endParaRPr>
          </a:p>
        </p:txBody>
      </p:sp>
      <p:sp>
        <p:nvSpPr>
          <p:cNvPr id="348" name="Google Shape;348;p30"/>
          <p:cNvSpPr/>
          <p:nvPr/>
        </p:nvSpPr>
        <p:spPr>
          <a:xfrm>
            <a:off x="3137767" y="1587300"/>
            <a:ext cx="978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9" name="Google Shape;3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01" y="1396800"/>
            <a:ext cx="10350967" cy="519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0"/>
          <p:cNvSpPr/>
          <p:nvPr/>
        </p:nvSpPr>
        <p:spPr>
          <a:xfrm>
            <a:off x="304800" y="1460300"/>
            <a:ext cx="978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30"/>
          <p:cNvSpPr/>
          <p:nvPr/>
        </p:nvSpPr>
        <p:spPr>
          <a:xfrm>
            <a:off x="304800" y="3911400"/>
            <a:ext cx="978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2" name="Google Shape;352;p30"/>
          <p:cNvSpPr/>
          <p:nvPr/>
        </p:nvSpPr>
        <p:spPr>
          <a:xfrm>
            <a:off x="6781800" y="1396800"/>
            <a:ext cx="978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Google Shape;62;p7">
            <a:extLst>
              <a:ext uri="{FF2B5EF4-FFF2-40B4-BE49-F238E27FC236}">
                <a16:creationId xmlns:a16="http://schemas.microsoft.com/office/drawing/2014/main" id="{5E7A8640-1343-4E99-B82A-D8540C12839C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66A3AD-626F-456B-9E79-18C18E9977C8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R</a:t>
            </a:r>
            <a:r>
              <a:rPr lang="en-US" b="1" dirty="0">
                <a:latin typeface="+mn-lt"/>
              </a:rPr>
              <a:t>f</a:t>
            </a:r>
            <a:r>
              <a:rPr lang="en" b="1" dirty="0">
                <a:latin typeface="+mn-lt"/>
              </a:rPr>
              <a:t>diffusion+MPNN designs can be independently computationally verified with AlphaFold</a:t>
            </a:r>
            <a:endParaRPr b="1" dirty="0">
              <a:latin typeface="+mn-lt"/>
            </a:endParaRPr>
          </a:p>
        </p:txBody>
      </p:sp>
      <p:pic>
        <p:nvPicPr>
          <p:cNvPr id="358" name="Google Shape;358;p31"/>
          <p:cNvPicPr preferRelativeResize="0"/>
          <p:nvPr/>
        </p:nvPicPr>
        <p:blipFill rotWithShape="1">
          <a:blip r:embed="rId3">
            <a:alphaModFix/>
          </a:blip>
          <a:srcRect l="71364"/>
          <a:stretch/>
        </p:blipFill>
        <p:spPr>
          <a:xfrm>
            <a:off x="1038200" y="2096833"/>
            <a:ext cx="4392632" cy="37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0401" y="1781200"/>
            <a:ext cx="3976884" cy="43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1"/>
          <p:cNvSpPr/>
          <p:nvPr/>
        </p:nvSpPr>
        <p:spPr>
          <a:xfrm>
            <a:off x="884967" y="2209467"/>
            <a:ext cx="1098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1" name="Google Shape;361;p31"/>
          <p:cNvSpPr/>
          <p:nvPr/>
        </p:nvSpPr>
        <p:spPr>
          <a:xfrm>
            <a:off x="6577867" y="1950833"/>
            <a:ext cx="978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62;p7">
            <a:extLst>
              <a:ext uri="{FF2B5EF4-FFF2-40B4-BE49-F238E27FC236}">
                <a16:creationId xmlns:a16="http://schemas.microsoft.com/office/drawing/2014/main" id="{994A2CD0-040B-4C24-8F8C-00F2678B98A1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4DFDA5-4F3B-4524-84FA-24F471E0EFF8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RFdiffusion + AF filtering outperforms previous methods</a:t>
            </a:r>
            <a:endParaRPr b="1" dirty="0">
              <a:latin typeface="+mn-lt"/>
            </a:endParaRPr>
          </a:p>
        </p:txBody>
      </p:sp>
      <p:sp>
        <p:nvSpPr>
          <p:cNvPr id="368" name="Google Shape;368;p32"/>
          <p:cNvSpPr/>
          <p:nvPr/>
        </p:nvSpPr>
        <p:spPr>
          <a:xfrm>
            <a:off x="635000" y="1721533"/>
            <a:ext cx="9780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0" name="Google Shape;3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0980" y="788565"/>
            <a:ext cx="5668487" cy="60694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2;p7">
            <a:extLst>
              <a:ext uri="{FF2B5EF4-FFF2-40B4-BE49-F238E27FC236}">
                <a16:creationId xmlns:a16="http://schemas.microsoft.com/office/drawing/2014/main" id="{C2187F53-8402-4CEA-9CBB-BA5C0CE1FF72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D76E5-947D-43EE-9346-8A32B99223C2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Ligands are not explicitly modeled in R</a:t>
            </a:r>
            <a:r>
              <a:rPr lang="en-US" b="1" dirty="0">
                <a:latin typeface="+mn-lt"/>
              </a:rPr>
              <a:t>F</a:t>
            </a:r>
            <a:r>
              <a:rPr lang="en" b="1" dirty="0">
                <a:latin typeface="+mn-lt"/>
              </a:rPr>
              <a:t>diffusion, but…</a:t>
            </a:r>
            <a:endParaRPr b="1" dirty="0">
              <a:latin typeface="+mn-lt"/>
            </a:endParaRPr>
          </a:p>
        </p:txBody>
      </p:sp>
      <p:pic>
        <p:nvPicPr>
          <p:cNvPr id="376" name="Google Shape;3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7233" y="2631333"/>
            <a:ext cx="2628099" cy="26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3"/>
          <p:cNvPicPr preferRelativeResize="0"/>
          <p:nvPr/>
        </p:nvPicPr>
        <p:blipFill rotWithShape="1">
          <a:blip r:embed="rId4">
            <a:alphaModFix/>
          </a:blip>
          <a:srcRect l="29824"/>
          <a:stretch/>
        </p:blipFill>
        <p:spPr>
          <a:xfrm>
            <a:off x="972601" y="2435667"/>
            <a:ext cx="6396068" cy="283486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3"/>
          <p:cNvSpPr/>
          <p:nvPr/>
        </p:nvSpPr>
        <p:spPr>
          <a:xfrm>
            <a:off x="1187700" y="2394567"/>
            <a:ext cx="268400" cy="40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4206900" y="2394567"/>
            <a:ext cx="268400" cy="40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56690E-E8CC-48EC-909B-AB5626A3EF9E}"/>
              </a:ext>
            </a:extLst>
          </p:cNvPr>
          <p:cNvSpPr txBox="1"/>
          <p:nvPr/>
        </p:nvSpPr>
        <p:spPr>
          <a:xfrm>
            <a:off x="6208551" y="6581001"/>
            <a:ext cx="5983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0" i="0" dirty="0">
                <a:solidFill>
                  <a:srgbClr val="000000"/>
                </a:solidFill>
                <a:effectLst/>
              </a:rPr>
              <a:t>Watson, Juergens, Bennett, Trippe, Yim, Eisenach, Ahern </a:t>
            </a:r>
            <a:r>
              <a:rPr lang="nl-NL" sz="1200" b="0" i="1" dirty="0">
                <a:solidFill>
                  <a:srgbClr val="000000"/>
                </a:solidFill>
                <a:effectLst/>
              </a:rPr>
              <a:t>et al., Nature </a:t>
            </a:r>
            <a:r>
              <a:rPr lang="nl-NL" sz="1200" b="0" i="0" dirty="0">
                <a:solidFill>
                  <a:srgbClr val="000000"/>
                </a:solidFill>
                <a:effectLst/>
              </a:rPr>
              <a:t>620:1089-1100 (2023)</a:t>
            </a:r>
            <a:endParaRPr lang="en-US" sz="1200" dirty="0"/>
          </a:p>
        </p:txBody>
      </p:sp>
      <p:sp>
        <p:nvSpPr>
          <p:cNvPr id="10" name="Google Shape;62;p7">
            <a:extLst>
              <a:ext uri="{FF2B5EF4-FFF2-40B4-BE49-F238E27FC236}">
                <a16:creationId xmlns:a16="http://schemas.microsoft.com/office/drawing/2014/main" id="{C4D59C91-C32F-4233-A7AB-6E66ACD3E66E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4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…they are in the new RoseTTAFold All-Atom release</a:t>
            </a:r>
            <a:endParaRPr b="1" dirty="0">
              <a:latin typeface="+mn-lt"/>
            </a:endParaRPr>
          </a:p>
        </p:txBody>
      </p:sp>
      <p:pic>
        <p:nvPicPr>
          <p:cNvPr id="386" name="Google Shape;3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218" y="1498401"/>
            <a:ext cx="9759572" cy="50547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0936DB-B5C1-4040-8991-7240A12231E5}"/>
              </a:ext>
            </a:extLst>
          </p:cNvPr>
          <p:cNvSpPr txBox="1"/>
          <p:nvPr/>
        </p:nvSpPr>
        <p:spPr>
          <a:xfrm>
            <a:off x="7872593" y="6581001"/>
            <a:ext cx="44340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Krishna </a:t>
            </a:r>
            <a:r>
              <a:rPr lang="en-US" sz="1200" i="1" dirty="0"/>
              <a:t>et al, Science </a:t>
            </a:r>
            <a:r>
              <a:rPr lang="en-US" sz="1200" dirty="0"/>
              <a:t>March 7, 2024 DOI: 10.1126/science.adl2528</a:t>
            </a:r>
          </a:p>
        </p:txBody>
      </p:sp>
      <p:sp>
        <p:nvSpPr>
          <p:cNvPr id="9" name="Google Shape;62;p7">
            <a:extLst>
              <a:ext uri="{FF2B5EF4-FFF2-40B4-BE49-F238E27FC236}">
                <a16:creationId xmlns:a16="http://schemas.microsoft.com/office/drawing/2014/main" id="{72EEC7E9-577E-4A2B-BAA7-64DEFFA71EC7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4"/>
          <p:cNvGrpSpPr/>
          <p:nvPr/>
        </p:nvGrpSpPr>
        <p:grpSpPr>
          <a:xfrm>
            <a:off x="7332709" y="2051591"/>
            <a:ext cx="3351990" cy="4205217"/>
            <a:chOff x="845650" y="1190625"/>
            <a:chExt cx="3069125" cy="3850351"/>
          </a:xfrm>
        </p:grpSpPr>
        <p:pic>
          <p:nvPicPr>
            <p:cNvPr id="159" name="Google Shape;159;p14"/>
            <p:cNvPicPr preferRelativeResize="0"/>
            <p:nvPr/>
          </p:nvPicPr>
          <p:blipFill rotWithShape="1">
            <a:blip r:embed="rId3">
              <a:alphaModFix/>
            </a:blip>
            <a:srcRect l="2580" r="80020" b="69518"/>
            <a:stretch/>
          </p:blipFill>
          <p:spPr>
            <a:xfrm>
              <a:off x="845650" y="1190625"/>
              <a:ext cx="2843602" cy="3850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14"/>
            <p:cNvSpPr/>
            <p:nvPr/>
          </p:nvSpPr>
          <p:spPr>
            <a:xfrm>
              <a:off x="3324225" y="1524000"/>
              <a:ext cx="533400" cy="171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3381375" y="2571750"/>
              <a:ext cx="533400" cy="399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2619375" y="4419600"/>
              <a:ext cx="1238400" cy="171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63" name="Google Shape;163;p14"/>
          <p:cNvSpPr txBox="1"/>
          <p:nvPr/>
        </p:nvSpPr>
        <p:spPr>
          <a:xfrm>
            <a:off x="1507301" y="3893291"/>
            <a:ext cx="45468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667" b="1">
                <a:latin typeface="Lato"/>
                <a:ea typeface="Lato"/>
                <a:cs typeface="Lato"/>
                <a:sym typeface="Lato"/>
              </a:rPr>
              <a:t>M  N  K  F  K </a:t>
            </a:r>
            <a:r>
              <a:rPr lang="en" sz="2667" b="1">
                <a:solidFill>
                  <a:srgbClr val="9900FF"/>
                </a:solidFill>
                <a:latin typeface="Lato"/>
                <a:ea typeface="Lato"/>
                <a:cs typeface="Lato"/>
                <a:sym typeface="Lato"/>
              </a:rPr>
              <a:t>[?]</a:t>
            </a:r>
            <a:r>
              <a:rPr lang="en" sz="2667" b="1">
                <a:latin typeface="Lato"/>
                <a:ea typeface="Lato"/>
                <a:cs typeface="Lato"/>
                <a:sym typeface="Lato"/>
              </a:rPr>
              <a:t> N  K  V  V  …</a:t>
            </a:r>
            <a:endParaRPr sz="2667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" name="Google Shape;164;p14"/>
          <p:cNvSpPr txBox="1"/>
          <p:nvPr/>
        </p:nvSpPr>
        <p:spPr>
          <a:xfrm>
            <a:off x="1507301" y="5467891"/>
            <a:ext cx="45468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667" b="1">
                <a:latin typeface="Lato"/>
                <a:ea typeface="Lato"/>
                <a:cs typeface="Lato"/>
                <a:sym typeface="Lato"/>
              </a:rPr>
              <a:t>M  N  K  F  K  </a:t>
            </a:r>
            <a:r>
              <a:rPr lang="en" sz="2667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n" sz="2667" b="1">
                <a:latin typeface="Lato"/>
                <a:ea typeface="Lato"/>
                <a:cs typeface="Lato"/>
                <a:sym typeface="Lato"/>
              </a:rPr>
              <a:t>  N  K  V  V  …</a:t>
            </a:r>
            <a:endParaRPr sz="2667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14"/>
          <p:cNvSpPr txBox="1"/>
          <p:nvPr/>
        </p:nvSpPr>
        <p:spPr>
          <a:xfrm>
            <a:off x="1507301" y="2051591"/>
            <a:ext cx="45468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667" b="1">
                <a:latin typeface="Lato"/>
                <a:ea typeface="Lato"/>
                <a:cs typeface="Lato"/>
                <a:sym typeface="Lato"/>
              </a:rPr>
              <a:t>M  N  K  F  K  </a:t>
            </a:r>
            <a:r>
              <a:rPr lang="en" sz="2667" b="1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G</a:t>
            </a:r>
            <a:r>
              <a:rPr lang="en" sz="2667" b="1">
                <a:latin typeface="Lato"/>
                <a:ea typeface="Lato"/>
                <a:cs typeface="Lato"/>
                <a:sym typeface="Lato"/>
              </a:rPr>
              <a:t>  N  K  V  V  …</a:t>
            </a:r>
            <a:endParaRPr sz="2667"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6" name="Google Shape;166;p14"/>
          <p:cNvCxnSpPr/>
          <p:nvPr/>
        </p:nvCxnSpPr>
        <p:spPr>
          <a:xfrm rot="10800000">
            <a:off x="3488601" y="3150391"/>
            <a:ext cx="0" cy="812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7" name="Google Shape;167;p14"/>
          <p:cNvCxnSpPr/>
          <p:nvPr/>
        </p:nvCxnSpPr>
        <p:spPr>
          <a:xfrm rot="10800000">
            <a:off x="3488601" y="4852191"/>
            <a:ext cx="0" cy="812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8" name="Google Shape;168;p14"/>
          <p:cNvSpPr txBox="1"/>
          <p:nvPr/>
        </p:nvSpPr>
        <p:spPr>
          <a:xfrm>
            <a:off x="3780601" y="4930192"/>
            <a:ext cx="3110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latin typeface="Lato"/>
                <a:ea typeface="Lato"/>
                <a:cs typeface="Lato"/>
                <a:sym typeface="Lato"/>
              </a:rPr>
              <a:t>Mask residue</a:t>
            </a:r>
            <a:endParaRPr sz="2400"/>
          </a:p>
        </p:txBody>
      </p:sp>
      <p:sp>
        <p:nvSpPr>
          <p:cNvPr id="169" name="Google Shape;169;p14"/>
          <p:cNvSpPr txBox="1"/>
          <p:nvPr/>
        </p:nvSpPr>
        <p:spPr>
          <a:xfrm>
            <a:off x="3780601" y="3228392"/>
            <a:ext cx="3110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latin typeface="Lato"/>
                <a:ea typeface="Lato"/>
                <a:cs typeface="Lato"/>
                <a:sym typeface="Lato"/>
              </a:rPr>
              <a:t>Predict w/ model</a:t>
            </a:r>
            <a:endParaRPr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836DC6-771A-42B1-9F9F-9FA49CA1C951}"/>
              </a:ext>
            </a:extLst>
          </p:cNvPr>
          <p:cNvSpPr txBox="1"/>
          <p:nvPr/>
        </p:nvSpPr>
        <p:spPr>
          <a:xfrm>
            <a:off x="9537106" y="6581001"/>
            <a:ext cx="26548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Lin </a:t>
            </a:r>
            <a:r>
              <a:rPr lang="en-US" sz="1200" i="1" dirty="0"/>
              <a:t>et al, Science </a:t>
            </a:r>
            <a:r>
              <a:rPr lang="en-US" sz="1200" dirty="0"/>
              <a:t>379:1123-1130 (2023)</a:t>
            </a:r>
          </a:p>
        </p:txBody>
      </p:sp>
      <p:sp>
        <p:nvSpPr>
          <p:cNvPr id="19" name="Google Shape;69;p8">
            <a:extLst>
              <a:ext uri="{FF2B5EF4-FFF2-40B4-BE49-F238E27FC236}">
                <a16:creationId xmlns:a16="http://schemas.microsoft.com/office/drawing/2014/main" id="{762BE546-CB89-4638-BCAB-982A8D2962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This is a rich field with decades of effort.  We’re not going to review it. Instead, we’ll focus only on recent efforts using ML (=AI) for protein design by leveraging AlphaFold/RosettaFold/ESMFold. For example, language models like ESM2 can predict single amino substitutions:</a:t>
            </a:r>
            <a:br>
              <a:rPr lang="en-US" sz="3200" b="1">
                <a:latin typeface="+mn-lt"/>
              </a:rPr>
            </a:br>
            <a:br>
              <a:rPr lang="en-US" sz="3200" b="1">
                <a:latin typeface="+mn-lt"/>
              </a:rPr>
            </a:br>
            <a:r>
              <a:rPr lang="en-US" sz="3200" b="1">
                <a:latin typeface="+mn-lt"/>
              </a:rPr>
              <a:t>		</a:t>
            </a:r>
            <a:endParaRPr lang="en-US" sz="3200" b="1" dirty="0">
              <a:latin typeface="+mn-lt"/>
            </a:endParaRPr>
          </a:p>
        </p:txBody>
      </p:sp>
      <p:sp>
        <p:nvSpPr>
          <p:cNvPr id="20" name="Google Shape;62;p7">
            <a:extLst>
              <a:ext uri="{FF2B5EF4-FFF2-40B4-BE49-F238E27FC236}">
                <a16:creationId xmlns:a16="http://schemas.microsoft.com/office/drawing/2014/main" id="{5C7E28B9-93EE-4A7F-B2C7-D68A083ED8B5}"/>
              </a:ext>
            </a:extLst>
          </p:cNvPr>
          <p:cNvSpPr txBox="1"/>
          <p:nvPr/>
        </p:nvSpPr>
        <p:spPr>
          <a:xfrm>
            <a:off x="5935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67" dirty="0"/>
              <a:t>Modified from Clay Kosonocky</a:t>
            </a:r>
            <a:endParaRPr sz="1067" dirty="0"/>
          </a:p>
        </p:txBody>
      </p:sp>
    </p:spTree>
    <p:extLst>
      <p:ext uri="{BB962C8B-B14F-4D97-AF65-F5344CB8AC3E}">
        <p14:creationId xmlns:p14="http://schemas.microsoft.com/office/powerpoint/2010/main" val="1927539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5"/>
          <p:cNvSpPr txBox="1">
            <a:spLocks noGrp="1"/>
          </p:cNvSpPr>
          <p:nvPr>
            <p:ph type="title" idx="4294967295"/>
          </p:nvPr>
        </p:nvSpPr>
        <p:spPr>
          <a:xfrm>
            <a:off x="0" y="2974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RoseTTAFold All-Atom does… everything?</a:t>
            </a:r>
            <a:endParaRPr b="1" dirty="0">
              <a:latin typeface="+mn-lt"/>
            </a:endParaRPr>
          </a:p>
        </p:txBody>
      </p:sp>
      <p:sp>
        <p:nvSpPr>
          <p:cNvPr id="393" name="Google Shape;393;p35"/>
          <p:cNvSpPr txBox="1"/>
          <p:nvPr/>
        </p:nvSpPr>
        <p:spPr>
          <a:xfrm>
            <a:off x="736600" y="1955800"/>
            <a:ext cx="7302400" cy="4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667" b="1">
                <a:latin typeface="Lato"/>
                <a:ea typeface="Lato"/>
                <a:cs typeface="Lato"/>
                <a:sym typeface="Lato"/>
              </a:rPr>
              <a:t>Structure prediction for</a:t>
            </a:r>
            <a:endParaRPr sz="2667" b="1">
              <a:latin typeface="Lato"/>
              <a:ea typeface="Lato"/>
              <a:cs typeface="Lato"/>
              <a:sym typeface="Lato"/>
            </a:endParaRPr>
          </a:p>
          <a:p>
            <a:pPr marL="609585" indent="-474121">
              <a:buSzPts val="2000"/>
              <a:buFont typeface="Lato"/>
              <a:buChar char="●"/>
            </a:pPr>
            <a:r>
              <a:rPr lang="en" sz="2667">
                <a:latin typeface="Lato"/>
                <a:ea typeface="Lato"/>
                <a:cs typeface="Lato"/>
                <a:sym typeface="Lato"/>
              </a:rPr>
              <a:t>Proteins</a:t>
            </a:r>
            <a:endParaRPr sz="2667">
              <a:latin typeface="Lato"/>
              <a:ea typeface="Lato"/>
              <a:cs typeface="Lato"/>
              <a:sym typeface="Lato"/>
            </a:endParaRPr>
          </a:p>
          <a:p>
            <a:pPr marL="609585" indent="-474121">
              <a:buSzPts val="2000"/>
              <a:buFont typeface="Lato"/>
              <a:buChar char="●"/>
            </a:pPr>
            <a:r>
              <a:rPr lang="en" sz="2667">
                <a:latin typeface="Lato"/>
                <a:ea typeface="Lato"/>
                <a:cs typeface="Lato"/>
                <a:sym typeface="Lato"/>
              </a:rPr>
              <a:t>Nucleic acid sequence</a:t>
            </a:r>
            <a:endParaRPr sz="2667">
              <a:latin typeface="Lato"/>
              <a:ea typeface="Lato"/>
              <a:cs typeface="Lato"/>
              <a:sym typeface="Lato"/>
            </a:endParaRPr>
          </a:p>
          <a:p>
            <a:pPr marL="609585" indent="-474121">
              <a:buSzPts val="2000"/>
              <a:buFont typeface="Lato"/>
              <a:buChar char="●"/>
            </a:pPr>
            <a:r>
              <a:rPr lang="en" sz="2667">
                <a:latin typeface="Lato"/>
                <a:ea typeface="Lato"/>
                <a:cs typeface="Lato"/>
                <a:sym typeface="Lato"/>
              </a:rPr>
              <a:t>Metal ions</a:t>
            </a:r>
            <a:endParaRPr sz="2667">
              <a:latin typeface="Lato"/>
              <a:ea typeface="Lato"/>
              <a:cs typeface="Lato"/>
              <a:sym typeface="Lato"/>
            </a:endParaRPr>
          </a:p>
          <a:p>
            <a:pPr marL="609585" indent="-474121">
              <a:buSzPts val="2000"/>
              <a:buFont typeface="Lato"/>
              <a:buChar char="●"/>
            </a:pPr>
            <a:r>
              <a:rPr lang="en" sz="2667">
                <a:latin typeface="Lato"/>
                <a:ea typeface="Lato"/>
                <a:cs typeface="Lato"/>
                <a:sym typeface="Lato"/>
              </a:rPr>
              <a:t>Small molecules (docking)</a:t>
            </a:r>
            <a:endParaRPr sz="2667">
              <a:latin typeface="Lato"/>
              <a:ea typeface="Lato"/>
              <a:cs typeface="Lato"/>
              <a:sym typeface="Lato"/>
            </a:endParaRPr>
          </a:p>
          <a:p>
            <a:pPr marL="609585" indent="-474121">
              <a:buSzPts val="2000"/>
              <a:buFont typeface="Lato"/>
              <a:buChar char="●"/>
            </a:pPr>
            <a:r>
              <a:rPr lang="en" sz="2667">
                <a:latin typeface="Lato"/>
                <a:ea typeface="Lato"/>
                <a:cs typeface="Lato"/>
                <a:sym typeface="Lato"/>
              </a:rPr>
              <a:t>Post-translational modifications</a:t>
            </a:r>
            <a:endParaRPr sz="2667">
              <a:latin typeface="Lato"/>
              <a:ea typeface="Lato"/>
              <a:cs typeface="Lato"/>
              <a:sym typeface="Lato"/>
            </a:endParaRPr>
          </a:p>
          <a:p>
            <a:endParaRPr sz="2667">
              <a:latin typeface="Lato"/>
              <a:ea typeface="Lato"/>
              <a:cs typeface="Lato"/>
              <a:sym typeface="Lato"/>
            </a:endParaRPr>
          </a:p>
          <a:p>
            <a:r>
              <a:rPr lang="en" sz="2667" b="1">
                <a:latin typeface="Lato"/>
                <a:ea typeface="Lato"/>
                <a:cs typeface="Lato"/>
                <a:sym typeface="Lato"/>
              </a:rPr>
              <a:t>Protein design</a:t>
            </a:r>
            <a:endParaRPr sz="2667" b="1">
              <a:latin typeface="Lato"/>
              <a:ea typeface="Lato"/>
              <a:cs typeface="Lato"/>
              <a:sym typeface="Lato"/>
            </a:endParaRPr>
          </a:p>
          <a:p>
            <a:pPr marL="609585" indent="-474121">
              <a:buSzPts val="2000"/>
              <a:buFont typeface="Lato"/>
              <a:buChar char="●"/>
            </a:pPr>
            <a:r>
              <a:rPr lang="en" sz="2667">
                <a:latin typeface="Lato"/>
                <a:ea typeface="Lato"/>
                <a:cs typeface="Lato"/>
                <a:sym typeface="Lato"/>
              </a:rPr>
              <a:t>Ligand-conditioned</a:t>
            </a:r>
            <a:endParaRPr sz="2667">
              <a:latin typeface="Lato"/>
              <a:ea typeface="Lato"/>
              <a:cs typeface="Lato"/>
              <a:sym typeface="Lato"/>
            </a:endParaRPr>
          </a:p>
          <a:p>
            <a:endParaRPr sz="2667">
              <a:latin typeface="Lato"/>
              <a:ea typeface="Lato"/>
              <a:cs typeface="Lato"/>
              <a:sym typeface="Lato"/>
            </a:endParaRPr>
          </a:p>
          <a:p>
            <a:endParaRPr sz="2667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4" name="Google Shape;394;p35"/>
          <p:cNvPicPr preferRelativeResize="0"/>
          <p:nvPr/>
        </p:nvPicPr>
        <p:blipFill rotWithShape="1">
          <a:blip r:embed="rId3">
            <a:alphaModFix/>
          </a:blip>
          <a:srcRect b="1166"/>
          <a:stretch/>
        </p:blipFill>
        <p:spPr>
          <a:xfrm>
            <a:off x="6340167" y="2755701"/>
            <a:ext cx="2498533" cy="28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38701" y="1396800"/>
            <a:ext cx="3200900" cy="2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76584" y="3691101"/>
            <a:ext cx="2725133" cy="25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2;p7">
            <a:extLst>
              <a:ext uri="{FF2B5EF4-FFF2-40B4-BE49-F238E27FC236}">
                <a16:creationId xmlns:a16="http://schemas.microsoft.com/office/drawing/2014/main" id="{C7C585D7-DE4C-4AAF-8E8F-9E1891FA6969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D6FC0-DC8C-4BA0-95B5-1587D110B093}"/>
              </a:ext>
            </a:extLst>
          </p:cNvPr>
          <p:cNvSpPr txBox="1"/>
          <p:nvPr/>
        </p:nvSpPr>
        <p:spPr>
          <a:xfrm>
            <a:off x="7872593" y="6581001"/>
            <a:ext cx="44340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Krishna </a:t>
            </a:r>
            <a:r>
              <a:rPr lang="en-US" sz="1200" i="1" dirty="0"/>
              <a:t>et al, Science </a:t>
            </a:r>
            <a:r>
              <a:rPr lang="en-US" sz="1200" dirty="0"/>
              <a:t>March 7, 2024 DOI: 10.1126/science.adl2528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600" b="1" dirty="0">
                <a:latin typeface="+mn-lt"/>
              </a:rPr>
              <a:t>Similarly, now there’s R</a:t>
            </a:r>
            <a:r>
              <a:rPr lang="en-US" sz="3600" b="1" dirty="0">
                <a:latin typeface="+mn-lt"/>
              </a:rPr>
              <a:t>f</a:t>
            </a:r>
            <a:r>
              <a:rPr lang="en" sz="3600" b="1" dirty="0">
                <a:latin typeface="+mn-lt"/>
              </a:rPr>
              <a:t>diffusion All-Atom (RFdiffusionAA)</a:t>
            </a:r>
            <a:endParaRPr sz="3600" b="1" dirty="0">
              <a:latin typeface="+mn-lt"/>
            </a:endParaRPr>
          </a:p>
        </p:txBody>
      </p:sp>
      <p:grpSp>
        <p:nvGrpSpPr>
          <p:cNvPr id="403" name="Google Shape;403;p36"/>
          <p:cNvGrpSpPr/>
          <p:nvPr/>
        </p:nvGrpSpPr>
        <p:grpSpPr>
          <a:xfrm>
            <a:off x="152400" y="1739700"/>
            <a:ext cx="11836400" cy="2835448"/>
            <a:chOff x="114300" y="1304775"/>
            <a:chExt cx="8877300" cy="2126586"/>
          </a:xfrm>
        </p:grpSpPr>
        <p:pic>
          <p:nvPicPr>
            <p:cNvPr id="404" name="Google Shape;404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304775"/>
              <a:ext cx="8839200" cy="21265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p36"/>
            <p:cNvSpPr/>
            <p:nvPr/>
          </p:nvSpPr>
          <p:spPr>
            <a:xfrm>
              <a:off x="114300" y="1304775"/>
              <a:ext cx="371400" cy="371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06" name="Google Shape;406;p36"/>
          <p:cNvSpPr txBox="1"/>
          <p:nvPr/>
        </p:nvSpPr>
        <p:spPr>
          <a:xfrm>
            <a:off x="1587500" y="5016500"/>
            <a:ext cx="94488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667" b="1">
                <a:latin typeface="Lato"/>
                <a:ea typeface="Lato"/>
                <a:cs typeface="Lato"/>
                <a:sym typeface="Lato"/>
              </a:rPr>
              <a:t>RFAA can be converted to a diffusion model just like RoseTTAFold</a:t>
            </a:r>
            <a:endParaRPr sz="2400"/>
          </a:p>
        </p:txBody>
      </p:sp>
      <p:sp>
        <p:nvSpPr>
          <p:cNvPr id="8" name="Google Shape;62;p7">
            <a:extLst>
              <a:ext uri="{FF2B5EF4-FFF2-40B4-BE49-F238E27FC236}">
                <a16:creationId xmlns:a16="http://schemas.microsoft.com/office/drawing/2014/main" id="{AF764E2D-AE7B-44EE-950E-F091A8BA7826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5A1F3-E750-4718-BEB2-1A6DFE1B7131}"/>
              </a:ext>
            </a:extLst>
          </p:cNvPr>
          <p:cNvSpPr txBox="1"/>
          <p:nvPr/>
        </p:nvSpPr>
        <p:spPr>
          <a:xfrm>
            <a:off x="7872593" y="6581001"/>
            <a:ext cx="44340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Krishna </a:t>
            </a:r>
            <a:r>
              <a:rPr lang="en-US" sz="1200" i="1" dirty="0"/>
              <a:t>et al, Science </a:t>
            </a:r>
            <a:r>
              <a:rPr lang="en-US" sz="1200" dirty="0"/>
              <a:t>March 7, 2024 DOI: 10.1126/science.adl2528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7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RFdiffusionAA ligand binder design: Digoxigenin</a:t>
            </a:r>
            <a:endParaRPr b="1" dirty="0">
              <a:latin typeface="+mn-lt"/>
            </a:endParaRPr>
          </a:p>
        </p:txBody>
      </p:sp>
      <p:pic>
        <p:nvPicPr>
          <p:cNvPr id="413" name="Google Shape;41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3718" y="1600001"/>
            <a:ext cx="5404573" cy="50547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2;p7">
            <a:extLst>
              <a:ext uri="{FF2B5EF4-FFF2-40B4-BE49-F238E27FC236}">
                <a16:creationId xmlns:a16="http://schemas.microsoft.com/office/drawing/2014/main" id="{D07C44A1-D6C6-4987-AB51-22283EF94B59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A24DD-AAC5-42C1-A88C-8ADFE5120F72}"/>
              </a:ext>
            </a:extLst>
          </p:cNvPr>
          <p:cNvSpPr txBox="1"/>
          <p:nvPr/>
        </p:nvSpPr>
        <p:spPr>
          <a:xfrm>
            <a:off x="7872593" y="6581001"/>
            <a:ext cx="44340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Krishna </a:t>
            </a:r>
            <a:r>
              <a:rPr lang="en-US" sz="1200" i="1" dirty="0"/>
              <a:t>et al, Science </a:t>
            </a:r>
            <a:r>
              <a:rPr lang="en-US" sz="1200" dirty="0"/>
              <a:t>March 7, 2024 DOI: 10.1126/science.adl2528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9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600" b="1" dirty="0">
                <a:latin typeface="+mn-lt"/>
              </a:rPr>
              <a:t>But wait… AlphaFold All Atom wins?  (However, it isn’t available publically and hasn’t been independently tested)</a:t>
            </a:r>
            <a:endParaRPr sz="3600" b="1" dirty="0">
              <a:latin typeface="+mn-lt"/>
            </a:endParaRPr>
          </a:p>
        </p:txBody>
      </p:sp>
      <p:sp>
        <p:nvSpPr>
          <p:cNvPr id="427" name="Google Shape;427;p39"/>
          <p:cNvSpPr txBox="1"/>
          <p:nvPr/>
        </p:nvSpPr>
        <p:spPr>
          <a:xfrm>
            <a:off x="8204200" y="6477000"/>
            <a:ext cx="4051200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/>
            <a:r>
              <a:rPr lang="en" sz="1067" dirty="0"/>
              <a:t>Figure from Krishna et al. 2023 &amp; Deepmind</a:t>
            </a:r>
            <a:endParaRPr sz="1067" dirty="0"/>
          </a:p>
        </p:txBody>
      </p:sp>
      <p:pic>
        <p:nvPicPr>
          <p:cNvPr id="428" name="Google Shape;4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84" y="1396800"/>
            <a:ext cx="6152037" cy="50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9"/>
          <p:cNvPicPr preferRelativeResize="0"/>
          <p:nvPr/>
        </p:nvPicPr>
        <p:blipFill rotWithShape="1">
          <a:blip r:embed="rId4">
            <a:alphaModFix/>
          </a:blip>
          <a:srcRect b="1166"/>
          <a:stretch/>
        </p:blipFill>
        <p:spPr>
          <a:xfrm>
            <a:off x="8637401" y="2115567"/>
            <a:ext cx="3184833" cy="36426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39"/>
          <p:cNvCxnSpPr/>
          <p:nvPr/>
        </p:nvCxnSpPr>
        <p:spPr>
          <a:xfrm>
            <a:off x="6096000" y="3924200"/>
            <a:ext cx="4192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Google Shape;431;p39"/>
          <p:cNvCxnSpPr/>
          <p:nvPr/>
        </p:nvCxnSpPr>
        <p:spPr>
          <a:xfrm rot="10800000" flipH="1">
            <a:off x="6515200" y="2387700"/>
            <a:ext cx="2425600" cy="1549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2" name="Google Shape;432;p39"/>
          <p:cNvSpPr/>
          <p:nvPr/>
        </p:nvSpPr>
        <p:spPr>
          <a:xfrm>
            <a:off x="317500" y="1435100"/>
            <a:ext cx="558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Google Shape;62;p7">
            <a:extLst>
              <a:ext uri="{FF2B5EF4-FFF2-40B4-BE49-F238E27FC236}">
                <a16:creationId xmlns:a16="http://schemas.microsoft.com/office/drawing/2014/main" id="{4B474FA7-F2AB-4817-88E9-DDD9B36481C4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0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0855325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Where does this bring us?</a:t>
            </a:r>
            <a:endParaRPr b="1" dirty="0">
              <a:latin typeface="+mn-lt"/>
            </a:endParaRPr>
          </a:p>
        </p:txBody>
      </p:sp>
      <p:sp>
        <p:nvSpPr>
          <p:cNvPr id="438" name="Google Shape;438;p40"/>
          <p:cNvSpPr txBox="1"/>
          <p:nvPr/>
        </p:nvSpPr>
        <p:spPr>
          <a:xfrm>
            <a:off x="1123767" y="1713500"/>
            <a:ext cx="9518800" cy="4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SzPts val="1800"/>
              <a:buFont typeface="Lato"/>
              <a:buChar char="●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Protein design is getting better and better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buSzPts val="1800"/>
              <a:buFont typeface="Lato"/>
              <a:buChar char="●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Conditional generation options growing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  <a:p>
            <a:pPr marL="1219170" lvl="1" indent="-457189">
              <a:buSzPts val="1800"/>
              <a:buFont typeface="Lato"/>
              <a:buChar char="○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Motifs, ligands, active sites, protein binding, etc.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  <a:p>
            <a:pPr marL="609585" indent="-457189">
              <a:buSzPts val="1800"/>
              <a:buFont typeface="Lato"/>
              <a:buChar char="●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Challenges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  <a:p>
            <a:pPr marL="1219170" lvl="1" indent="-457189">
              <a:buSzPts val="1800"/>
              <a:buFont typeface="Lato"/>
              <a:buChar char="○"/>
            </a:pPr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Needs broader experimental validation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  <a:p>
            <a:pPr marL="1219170" lvl="1" indent="-457189">
              <a:buSzPts val="1800"/>
              <a:buFont typeface="Lato"/>
              <a:buChar char="○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Designing around conformation changes</a:t>
            </a:r>
          </a:p>
          <a:p>
            <a:pPr marL="1219170" lvl="1" indent="-457189">
              <a:buSzPts val="1800"/>
              <a:buFont typeface="Lato"/>
              <a:buChar char="○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Antibody-antigen designs have so far not been generally solved for high affinity binders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  <a:p>
            <a:pPr marL="1219170" lvl="1" indent="-457189">
              <a:buSzPts val="1800"/>
              <a:buFont typeface="Lato"/>
              <a:buChar char="○"/>
            </a:pPr>
            <a:r>
              <a:rPr lang="en" sz="2400" dirty="0">
                <a:latin typeface="Lato"/>
                <a:ea typeface="Lato"/>
                <a:cs typeface="Lato"/>
                <a:sym typeface="Lato"/>
              </a:rPr>
              <a:t>Non-immunogenic designs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62;p7">
            <a:extLst>
              <a:ext uri="{FF2B5EF4-FFF2-40B4-BE49-F238E27FC236}">
                <a16:creationId xmlns:a16="http://schemas.microsoft.com/office/drawing/2014/main" id="{2E42632B-B703-41E5-B23F-A5C303CD0DC5}"/>
              </a:ext>
            </a:extLst>
          </p:cNvPr>
          <p:cNvSpPr txBox="1"/>
          <p:nvPr/>
        </p:nvSpPr>
        <p:spPr>
          <a:xfrm>
            <a:off x="-106648" y="6628501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Modified from Clay Kosonocky</a:t>
            </a:r>
            <a:endParaRPr sz="106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4"/>
          <p:cNvGrpSpPr/>
          <p:nvPr/>
        </p:nvGrpSpPr>
        <p:grpSpPr>
          <a:xfrm>
            <a:off x="7332709" y="2051591"/>
            <a:ext cx="3351990" cy="4205217"/>
            <a:chOff x="845650" y="1190625"/>
            <a:chExt cx="3069125" cy="3850351"/>
          </a:xfrm>
        </p:grpSpPr>
        <p:pic>
          <p:nvPicPr>
            <p:cNvPr id="159" name="Google Shape;159;p14"/>
            <p:cNvPicPr preferRelativeResize="0"/>
            <p:nvPr/>
          </p:nvPicPr>
          <p:blipFill rotWithShape="1">
            <a:blip r:embed="rId3">
              <a:alphaModFix/>
            </a:blip>
            <a:srcRect l="2580" r="80020" b="69518"/>
            <a:stretch/>
          </p:blipFill>
          <p:spPr>
            <a:xfrm>
              <a:off x="845650" y="1190625"/>
              <a:ext cx="2843602" cy="3850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14"/>
            <p:cNvSpPr/>
            <p:nvPr/>
          </p:nvSpPr>
          <p:spPr>
            <a:xfrm>
              <a:off x="3324225" y="1524000"/>
              <a:ext cx="533400" cy="171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3381375" y="2571750"/>
              <a:ext cx="533400" cy="399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2619375" y="4419600"/>
              <a:ext cx="1238400" cy="171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6836DC6-771A-42B1-9F9F-9FA49CA1C951}"/>
              </a:ext>
            </a:extLst>
          </p:cNvPr>
          <p:cNvSpPr txBox="1"/>
          <p:nvPr/>
        </p:nvSpPr>
        <p:spPr>
          <a:xfrm>
            <a:off x="9537106" y="6581001"/>
            <a:ext cx="26548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Lin </a:t>
            </a:r>
            <a:r>
              <a:rPr lang="en-US" sz="1200" i="1" dirty="0"/>
              <a:t>et al, Science </a:t>
            </a:r>
            <a:r>
              <a:rPr lang="en-US" sz="1200" dirty="0"/>
              <a:t>379:1123-1130 (2023)</a:t>
            </a:r>
          </a:p>
        </p:txBody>
      </p:sp>
      <p:sp>
        <p:nvSpPr>
          <p:cNvPr id="19" name="Google Shape;69;p8">
            <a:extLst>
              <a:ext uri="{FF2B5EF4-FFF2-40B4-BE49-F238E27FC236}">
                <a16:creationId xmlns:a16="http://schemas.microsoft.com/office/drawing/2014/main" id="{762BE546-CB89-4638-BCAB-982A8D2962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This is a rich field with decades of effort.  We’re not going to review it. Instead, we’ll focus only on recent efforts using ML (=AI) for protein design by leveraging AlphaFold/RosettaFold/ESMFold. For example, language models like ESM2 can predict single amino substitutions:</a:t>
            </a:r>
            <a:br>
              <a:rPr lang="en-US" sz="3200" b="1">
                <a:latin typeface="+mn-lt"/>
              </a:rPr>
            </a:br>
            <a:br>
              <a:rPr lang="en-US" sz="3200" b="1">
                <a:latin typeface="+mn-lt"/>
              </a:rPr>
            </a:br>
            <a:r>
              <a:rPr lang="en-US" sz="3200" b="1">
                <a:latin typeface="+mn-lt"/>
              </a:rPr>
              <a:t>		</a:t>
            </a:r>
            <a:endParaRPr lang="en-US" sz="3200" b="1" dirty="0">
              <a:latin typeface="+mn-lt"/>
            </a:endParaRPr>
          </a:p>
        </p:txBody>
      </p:sp>
      <p:sp>
        <p:nvSpPr>
          <p:cNvPr id="20" name="Google Shape;62;p7">
            <a:extLst>
              <a:ext uri="{FF2B5EF4-FFF2-40B4-BE49-F238E27FC236}">
                <a16:creationId xmlns:a16="http://schemas.microsoft.com/office/drawing/2014/main" id="{5C7E28B9-93EE-4A7F-B2C7-D68A083ED8B5}"/>
              </a:ext>
            </a:extLst>
          </p:cNvPr>
          <p:cNvSpPr txBox="1"/>
          <p:nvPr/>
        </p:nvSpPr>
        <p:spPr>
          <a:xfrm>
            <a:off x="5935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67" dirty="0"/>
              <a:t>Modified from Clay Kosonocky</a:t>
            </a:r>
            <a:endParaRPr sz="1067" dirty="0"/>
          </a:p>
        </p:txBody>
      </p:sp>
      <p:sp>
        <p:nvSpPr>
          <p:cNvPr id="18" name="Google Shape;181;p15">
            <a:extLst>
              <a:ext uri="{FF2B5EF4-FFF2-40B4-BE49-F238E27FC236}">
                <a16:creationId xmlns:a16="http://schemas.microsoft.com/office/drawing/2014/main" id="{774ED7DE-2984-40BA-AE94-6276401FFB82}"/>
              </a:ext>
            </a:extLst>
          </p:cNvPr>
          <p:cNvSpPr txBox="1"/>
          <p:nvPr/>
        </p:nvSpPr>
        <p:spPr>
          <a:xfrm>
            <a:off x="704675" y="2514500"/>
            <a:ext cx="6554325" cy="224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667" b="1" dirty="0">
                <a:latin typeface="Lato"/>
                <a:ea typeface="Lato"/>
                <a:cs typeface="Lato"/>
                <a:sym typeface="Lato"/>
              </a:rPr>
              <a:t>Why should this do anything?</a:t>
            </a:r>
            <a:endParaRPr sz="2667" b="1" dirty="0">
              <a:latin typeface="Lato"/>
              <a:ea typeface="Lato"/>
              <a:cs typeface="Lato"/>
              <a:sym typeface="Lato"/>
            </a:endParaRPr>
          </a:p>
          <a:p>
            <a:endParaRPr sz="2667" b="1" dirty="0">
              <a:latin typeface="Lato"/>
              <a:ea typeface="Lato"/>
              <a:cs typeface="Lato"/>
              <a:sym typeface="Lato"/>
            </a:endParaRPr>
          </a:p>
          <a:p>
            <a:r>
              <a:rPr lang="en" sz="2667" b="1" dirty="0">
                <a:latin typeface="Lato"/>
                <a:ea typeface="Lato"/>
                <a:cs typeface="Lato"/>
                <a:sym typeface="Lato"/>
              </a:rPr>
              <a:t>Learned evolutionary information used to predict when nature “messed up”</a:t>
            </a:r>
            <a:endParaRPr sz="2667" b="1" dirty="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938836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+mn-lt"/>
              </a:rPr>
              <a:t>Similarly, substitutions can be predicted using a self-supervised </a:t>
            </a:r>
            <a:r>
              <a:rPr lang="en" b="1" u="sng" dirty="0">
                <a:latin typeface="+mn-lt"/>
              </a:rPr>
              <a:t>structural</a:t>
            </a:r>
            <a:r>
              <a:rPr lang="en" b="1" dirty="0">
                <a:latin typeface="+mn-lt"/>
              </a:rPr>
              <a:t> approach</a:t>
            </a:r>
            <a:endParaRPr b="1" dirty="0">
              <a:latin typeface="+mn-lt"/>
            </a:endParaRPr>
          </a:p>
        </p:txBody>
      </p:sp>
      <p:pic>
        <p:nvPicPr>
          <p:cNvPr id="188" name="Google Shape;1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668" y="1518059"/>
            <a:ext cx="12039332" cy="3003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6"/>
          <p:cNvSpPr txBox="1"/>
          <p:nvPr/>
        </p:nvSpPr>
        <p:spPr>
          <a:xfrm>
            <a:off x="8820600" y="6560345"/>
            <a:ext cx="3371400" cy="29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/>
          <a:p>
            <a:pPr algn="r"/>
            <a:r>
              <a:rPr lang="da-DK" sz="1200" dirty="0"/>
              <a:t>Shroff </a:t>
            </a:r>
            <a:r>
              <a:rPr lang="da-DK" sz="1200" i="1" dirty="0"/>
              <a:t>et al. ACS Synth. Biol. </a:t>
            </a:r>
            <a:r>
              <a:rPr lang="da-DK" sz="1200" dirty="0"/>
              <a:t>9:2927–2935 (2020)</a:t>
            </a:r>
            <a:endParaRPr lang="en-US" sz="1200" dirty="0"/>
          </a:p>
        </p:txBody>
      </p:sp>
      <p:sp>
        <p:nvSpPr>
          <p:cNvPr id="190" name="Google Shape;190;p16"/>
          <p:cNvSpPr/>
          <p:nvPr/>
        </p:nvSpPr>
        <p:spPr>
          <a:xfrm>
            <a:off x="152668" y="1518058"/>
            <a:ext cx="711200" cy="31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16"/>
          <p:cNvSpPr txBox="1"/>
          <p:nvPr/>
        </p:nvSpPr>
        <p:spPr>
          <a:xfrm>
            <a:off x="6172334" y="4522026"/>
            <a:ext cx="5042800" cy="440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MutCompute Architecture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62;p7">
            <a:extLst>
              <a:ext uri="{FF2B5EF4-FFF2-40B4-BE49-F238E27FC236}">
                <a16:creationId xmlns:a16="http://schemas.microsoft.com/office/drawing/2014/main" id="{5C9474CF-190D-443B-B012-681E95675596}"/>
              </a:ext>
            </a:extLst>
          </p:cNvPr>
          <p:cNvSpPr txBox="1"/>
          <p:nvPr/>
        </p:nvSpPr>
        <p:spPr>
          <a:xfrm>
            <a:off x="5935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67" dirty="0"/>
              <a:t>Modified from Clay Kosonocky</a:t>
            </a:r>
            <a:endParaRPr sz="1067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385526-E93E-4CAC-A0EA-99EEDFAD5701}"/>
              </a:ext>
            </a:extLst>
          </p:cNvPr>
          <p:cNvCxnSpPr>
            <a:cxnSpLocks/>
          </p:cNvCxnSpPr>
          <p:nvPr/>
        </p:nvCxnSpPr>
        <p:spPr>
          <a:xfrm flipH="1">
            <a:off x="6266577" y="5082035"/>
            <a:ext cx="1174458" cy="5889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191;p16">
            <a:extLst>
              <a:ext uri="{FF2B5EF4-FFF2-40B4-BE49-F238E27FC236}">
                <a16:creationId xmlns:a16="http://schemas.microsoft.com/office/drawing/2014/main" id="{1839DB87-CBE3-400F-911F-83CD6721239E}"/>
              </a:ext>
            </a:extLst>
          </p:cNvPr>
          <p:cNvSpPr txBox="1"/>
          <p:nvPr/>
        </p:nvSpPr>
        <p:spPr>
          <a:xfrm>
            <a:off x="976866" y="4884541"/>
            <a:ext cx="5437083" cy="1572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Predicts amino acid changes that  would be expected to be preferred at a given position based on the structural environment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817701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title" idx="4294967295"/>
          </p:nvPr>
        </p:nvSpPr>
        <p:spPr>
          <a:xfrm>
            <a:off x="0" y="4939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b="1" dirty="0">
                <a:latin typeface="+mn-lt"/>
              </a:rPr>
              <a:t>Amino acid segments can also be redesigned using LLMs</a:t>
            </a:r>
            <a:endParaRPr b="1" dirty="0">
              <a:latin typeface="+mn-lt"/>
            </a:endParaRPr>
          </a:p>
        </p:txBody>
      </p:sp>
      <p:sp>
        <p:nvSpPr>
          <p:cNvPr id="233" name="Google Shape;233;p20"/>
          <p:cNvSpPr txBox="1"/>
          <p:nvPr/>
        </p:nvSpPr>
        <p:spPr>
          <a:xfrm>
            <a:off x="1333500" y="3733900"/>
            <a:ext cx="52324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667" b="1">
                <a:latin typeface="Lato"/>
                <a:ea typeface="Lato"/>
                <a:cs typeface="Lato"/>
                <a:sym typeface="Lato"/>
              </a:rPr>
              <a:t>M  N  </a:t>
            </a:r>
            <a:r>
              <a:rPr lang="en" sz="2667" b="1">
                <a:solidFill>
                  <a:srgbClr val="9900FF"/>
                </a:solidFill>
                <a:latin typeface="Lato"/>
                <a:ea typeface="Lato"/>
                <a:cs typeface="Lato"/>
                <a:sym typeface="Lato"/>
              </a:rPr>
              <a:t>[             ?             ]</a:t>
            </a:r>
            <a:r>
              <a:rPr lang="en" sz="2667" b="1">
                <a:latin typeface="Lato"/>
                <a:ea typeface="Lato"/>
                <a:cs typeface="Lato"/>
                <a:sym typeface="Lato"/>
              </a:rPr>
              <a:t> V  V  …</a:t>
            </a:r>
            <a:endParaRPr sz="2667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20"/>
          <p:cNvSpPr txBox="1"/>
          <p:nvPr/>
        </p:nvSpPr>
        <p:spPr>
          <a:xfrm>
            <a:off x="1333500" y="5308500"/>
            <a:ext cx="45468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667" b="1">
                <a:latin typeface="Lato"/>
                <a:ea typeface="Lato"/>
                <a:cs typeface="Lato"/>
                <a:sym typeface="Lato"/>
              </a:rPr>
              <a:t>M  N  </a:t>
            </a:r>
            <a:r>
              <a:rPr lang="en" sz="2667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K  F  K  T  N  K</a:t>
            </a:r>
            <a:r>
              <a:rPr lang="en" sz="2667" b="1">
                <a:latin typeface="Lato"/>
                <a:ea typeface="Lato"/>
                <a:cs typeface="Lato"/>
                <a:sym typeface="Lato"/>
              </a:rPr>
              <a:t>  V  V  …</a:t>
            </a:r>
            <a:endParaRPr sz="2667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20"/>
          <p:cNvSpPr txBox="1"/>
          <p:nvPr/>
        </p:nvSpPr>
        <p:spPr>
          <a:xfrm>
            <a:off x="1333500" y="1892200"/>
            <a:ext cx="45468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667" b="1">
                <a:latin typeface="Lato"/>
                <a:ea typeface="Lato"/>
                <a:cs typeface="Lato"/>
                <a:sym typeface="Lato"/>
              </a:rPr>
              <a:t>M  N  </a:t>
            </a:r>
            <a:r>
              <a:rPr lang="en" sz="2667" b="1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K  H  I  G  M  K</a:t>
            </a:r>
            <a:r>
              <a:rPr lang="en" sz="2667" b="1">
                <a:latin typeface="Lato"/>
                <a:ea typeface="Lato"/>
                <a:cs typeface="Lato"/>
                <a:sym typeface="Lato"/>
              </a:rPr>
              <a:t>  V  V  …</a:t>
            </a:r>
            <a:endParaRPr sz="2667"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36" name="Google Shape;236;p20"/>
          <p:cNvCxnSpPr/>
          <p:nvPr/>
        </p:nvCxnSpPr>
        <p:spPr>
          <a:xfrm rot="10800000">
            <a:off x="3314800" y="2991000"/>
            <a:ext cx="0" cy="812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7" name="Google Shape;237;p20"/>
          <p:cNvCxnSpPr/>
          <p:nvPr/>
        </p:nvCxnSpPr>
        <p:spPr>
          <a:xfrm rot="10800000">
            <a:off x="3314800" y="4692800"/>
            <a:ext cx="0" cy="812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8" name="Google Shape;238;p20"/>
          <p:cNvSpPr txBox="1"/>
          <p:nvPr/>
        </p:nvSpPr>
        <p:spPr>
          <a:xfrm>
            <a:off x="3606800" y="4770801"/>
            <a:ext cx="3110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latin typeface="Lato"/>
                <a:ea typeface="Lato"/>
                <a:cs typeface="Lato"/>
                <a:sym typeface="Lato"/>
              </a:rPr>
              <a:t>Mask span</a:t>
            </a:r>
            <a:endParaRPr sz="2400"/>
          </a:p>
        </p:txBody>
      </p:sp>
      <p:sp>
        <p:nvSpPr>
          <p:cNvPr id="239" name="Google Shape;239;p20"/>
          <p:cNvSpPr txBox="1"/>
          <p:nvPr/>
        </p:nvSpPr>
        <p:spPr>
          <a:xfrm>
            <a:off x="3606800" y="3069001"/>
            <a:ext cx="3110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latin typeface="Lato"/>
                <a:ea typeface="Lato"/>
                <a:cs typeface="Lato"/>
                <a:sym typeface="Lato"/>
              </a:rPr>
              <a:t>Predict w/ model</a:t>
            </a:r>
            <a:endParaRPr sz="2400"/>
          </a:p>
        </p:txBody>
      </p:sp>
      <p:sp>
        <p:nvSpPr>
          <p:cNvPr id="240" name="Google Shape;240;p20"/>
          <p:cNvSpPr txBox="1"/>
          <p:nvPr/>
        </p:nvSpPr>
        <p:spPr>
          <a:xfrm>
            <a:off x="8242400" y="6477000"/>
            <a:ext cx="4051200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/>
            <a:r>
              <a:rPr lang="en" sz="1067" dirty="0"/>
              <a:t>Figures from Lin et al. 2022 &amp; Dauparas et al. 2022</a:t>
            </a:r>
            <a:endParaRPr sz="1067" dirty="0"/>
          </a:p>
        </p:txBody>
      </p:sp>
      <p:sp>
        <p:nvSpPr>
          <p:cNvPr id="16" name="Google Shape;62;p7">
            <a:extLst>
              <a:ext uri="{FF2B5EF4-FFF2-40B4-BE49-F238E27FC236}">
                <a16:creationId xmlns:a16="http://schemas.microsoft.com/office/drawing/2014/main" id="{528118C1-0075-403B-9FEB-9313638034D3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grpSp>
        <p:nvGrpSpPr>
          <p:cNvPr id="17" name="Google Shape;158;p14">
            <a:extLst>
              <a:ext uri="{FF2B5EF4-FFF2-40B4-BE49-F238E27FC236}">
                <a16:creationId xmlns:a16="http://schemas.microsoft.com/office/drawing/2014/main" id="{6B43DFEF-EF24-4DD3-92A3-249DE0F19AE4}"/>
              </a:ext>
            </a:extLst>
          </p:cNvPr>
          <p:cNvGrpSpPr/>
          <p:nvPr/>
        </p:nvGrpSpPr>
        <p:grpSpPr>
          <a:xfrm>
            <a:off x="7332709" y="2051591"/>
            <a:ext cx="3351990" cy="4205217"/>
            <a:chOff x="845650" y="1190625"/>
            <a:chExt cx="3069125" cy="3850351"/>
          </a:xfrm>
        </p:grpSpPr>
        <p:pic>
          <p:nvPicPr>
            <p:cNvPr id="18" name="Google Shape;159;p14">
              <a:extLst>
                <a:ext uri="{FF2B5EF4-FFF2-40B4-BE49-F238E27FC236}">
                  <a16:creationId xmlns:a16="http://schemas.microsoft.com/office/drawing/2014/main" id="{F50368E9-D85B-4C06-B801-1A22D8079A3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2580" r="80020" b="69518"/>
            <a:stretch/>
          </p:blipFill>
          <p:spPr>
            <a:xfrm>
              <a:off x="845650" y="1190625"/>
              <a:ext cx="2843602" cy="3850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60;p14">
              <a:extLst>
                <a:ext uri="{FF2B5EF4-FFF2-40B4-BE49-F238E27FC236}">
                  <a16:creationId xmlns:a16="http://schemas.microsoft.com/office/drawing/2014/main" id="{5E46575D-2CAC-493A-935F-3D781691A912}"/>
                </a:ext>
              </a:extLst>
            </p:cNvPr>
            <p:cNvSpPr/>
            <p:nvPr/>
          </p:nvSpPr>
          <p:spPr>
            <a:xfrm>
              <a:off x="3324225" y="1524000"/>
              <a:ext cx="533400" cy="171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Google Shape;161;p14">
              <a:extLst>
                <a:ext uri="{FF2B5EF4-FFF2-40B4-BE49-F238E27FC236}">
                  <a16:creationId xmlns:a16="http://schemas.microsoft.com/office/drawing/2014/main" id="{D6B6B65C-BB46-4BF1-80D2-E24FAE410D0F}"/>
                </a:ext>
              </a:extLst>
            </p:cNvPr>
            <p:cNvSpPr/>
            <p:nvPr/>
          </p:nvSpPr>
          <p:spPr>
            <a:xfrm>
              <a:off x="3381375" y="2571750"/>
              <a:ext cx="533400" cy="399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162;p14">
              <a:extLst>
                <a:ext uri="{FF2B5EF4-FFF2-40B4-BE49-F238E27FC236}">
                  <a16:creationId xmlns:a16="http://schemas.microsoft.com/office/drawing/2014/main" id="{8D5CA6CC-DD01-4D3D-9CB1-FFD242329745}"/>
                </a:ext>
              </a:extLst>
            </p:cNvPr>
            <p:cNvSpPr/>
            <p:nvPr/>
          </p:nvSpPr>
          <p:spPr>
            <a:xfrm>
              <a:off x="2619375" y="4419600"/>
              <a:ext cx="1238400" cy="171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389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600" y="2536806"/>
            <a:ext cx="2248067" cy="19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8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 b="1" dirty="0">
                <a:latin typeface="+mn-lt"/>
              </a:rPr>
              <a:t>For complete redesigns, we can instead consider the following structure-based workflow for ML protein design:</a:t>
            </a:r>
            <a:endParaRPr sz="3200" b="1" dirty="0">
              <a:latin typeface="+mn-lt"/>
            </a:endParaRPr>
          </a:p>
        </p:txBody>
      </p:sp>
      <p:pic>
        <p:nvPicPr>
          <p:cNvPr id="70" name="Google Shape;7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5838" y="2536785"/>
            <a:ext cx="3080332" cy="27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 txBox="1"/>
          <p:nvPr/>
        </p:nvSpPr>
        <p:spPr>
          <a:xfrm>
            <a:off x="416865" y="4288548"/>
            <a:ext cx="2475200" cy="10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latin typeface="Lato"/>
                <a:ea typeface="Lato"/>
                <a:cs typeface="Lato"/>
                <a:sym typeface="Lato"/>
              </a:rPr>
              <a:t>Lactate dehydrogenase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2" name="Google Shape;72;p8"/>
          <p:cNvCxnSpPr/>
          <p:nvPr/>
        </p:nvCxnSpPr>
        <p:spPr>
          <a:xfrm>
            <a:off x="2713433" y="3894691"/>
            <a:ext cx="1247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" name="Google Shape;73;p8"/>
          <p:cNvCxnSpPr/>
          <p:nvPr/>
        </p:nvCxnSpPr>
        <p:spPr>
          <a:xfrm>
            <a:off x="7920717" y="3894708"/>
            <a:ext cx="1247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" name="Google Shape;74;p8"/>
          <p:cNvSpPr txBox="1"/>
          <p:nvPr/>
        </p:nvSpPr>
        <p:spPr>
          <a:xfrm>
            <a:off x="9167933" y="3359712"/>
            <a:ext cx="28828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latin typeface="Lato"/>
                <a:ea typeface="Lato"/>
                <a:cs typeface="Lato"/>
                <a:sym typeface="Lato"/>
              </a:rPr>
              <a:t>MNKFKGNKVVLIGNGAVGSSYAFSLVNQSIVD…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8"/>
          <p:cNvSpPr txBox="1"/>
          <p:nvPr/>
        </p:nvSpPr>
        <p:spPr>
          <a:xfrm>
            <a:off x="9167933" y="5107628"/>
            <a:ext cx="28828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Amino acid sequence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" name="Google Shape;76;p8"/>
          <p:cNvSpPr txBox="1"/>
          <p:nvPr/>
        </p:nvSpPr>
        <p:spPr>
          <a:xfrm>
            <a:off x="4959400" y="5107628"/>
            <a:ext cx="28828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Protein backbone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8"/>
          <p:cNvSpPr txBox="1"/>
          <p:nvPr/>
        </p:nvSpPr>
        <p:spPr>
          <a:xfrm>
            <a:off x="238233" y="5107628"/>
            <a:ext cx="28828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Protein function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62;p7">
            <a:extLst>
              <a:ext uri="{FF2B5EF4-FFF2-40B4-BE49-F238E27FC236}">
                <a16:creationId xmlns:a16="http://schemas.microsoft.com/office/drawing/2014/main" id="{9B293312-A0CB-4CF2-890B-8CB9E5B3BDA8}"/>
              </a:ext>
            </a:extLst>
          </p:cNvPr>
          <p:cNvSpPr txBox="1"/>
          <p:nvPr/>
        </p:nvSpPr>
        <p:spPr>
          <a:xfrm>
            <a:off x="5935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67" dirty="0"/>
              <a:t>Modified from Clay Kosonocky</a:t>
            </a:r>
            <a:endParaRPr sz="1067" dirty="0"/>
          </a:p>
        </p:txBody>
      </p:sp>
      <p:sp>
        <p:nvSpPr>
          <p:cNvPr id="16" name="Google Shape;117;p11">
            <a:extLst>
              <a:ext uri="{FF2B5EF4-FFF2-40B4-BE49-F238E27FC236}">
                <a16:creationId xmlns:a16="http://schemas.microsoft.com/office/drawing/2014/main" id="{499DA4C1-4532-4CD7-85E6-148257229F5F}"/>
              </a:ext>
            </a:extLst>
          </p:cNvPr>
          <p:cNvSpPr txBox="1"/>
          <p:nvPr/>
        </p:nvSpPr>
        <p:spPr>
          <a:xfrm>
            <a:off x="2547218" y="3333195"/>
            <a:ext cx="1691253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Backbone Design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118;p11">
            <a:extLst>
              <a:ext uri="{FF2B5EF4-FFF2-40B4-BE49-F238E27FC236}">
                <a16:creationId xmlns:a16="http://schemas.microsoft.com/office/drawing/2014/main" id="{EB0A395D-5840-451A-B5BD-A6CCA2B4DC95}"/>
              </a:ext>
            </a:extLst>
          </p:cNvPr>
          <p:cNvSpPr txBox="1"/>
          <p:nvPr/>
        </p:nvSpPr>
        <p:spPr>
          <a:xfrm>
            <a:off x="7796519" y="3333195"/>
            <a:ext cx="14956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Inverse Folding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600" y="2536806"/>
            <a:ext cx="2248067" cy="19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9"/>
          <p:cNvSpPr txBox="1">
            <a:spLocks noGrp="1"/>
          </p:cNvSpPr>
          <p:nvPr>
            <p:ph type="title" idx="4294967295"/>
          </p:nvPr>
        </p:nvSpPr>
        <p:spPr>
          <a:xfrm>
            <a:off x="0" y="-21827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b="1" dirty="0">
                <a:latin typeface="+mn-lt"/>
              </a:rPr>
              <a:t>Backbone design</a:t>
            </a:r>
            <a:endParaRPr b="1" dirty="0">
              <a:latin typeface="+mn-lt"/>
            </a:endParaRPr>
          </a:p>
        </p:txBody>
      </p:sp>
      <p:pic>
        <p:nvPicPr>
          <p:cNvPr id="84" name="Google Shape;8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5838" y="2536785"/>
            <a:ext cx="3080332" cy="2715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85;p9"/>
          <p:cNvCxnSpPr/>
          <p:nvPr/>
        </p:nvCxnSpPr>
        <p:spPr>
          <a:xfrm>
            <a:off x="2713433" y="3894691"/>
            <a:ext cx="1247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" name="Google Shape;86;p9"/>
          <p:cNvSpPr txBox="1"/>
          <p:nvPr/>
        </p:nvSpPr>
        <p:spPr>
          <a:xfrm>
            <a:off x="4959400" y="5107628"/>
            <a:ext cx="28828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Protein backbone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9"/>
          <p:cNvSpPr txBox="1"/>
          <p:nvPr/>
        </p:nvSpPr>
        <p:spPr>
          <a:xfrm>
            <a:off x="238233" y="5107628"/>
            <a:ext cx="28828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Protein function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9"/>
          <p:cNvSpPr txBox="1"/>
          <p:nvPr/>
        </p:nvSpPr>
        <p:spPr>
          <a:xfrm>
            <a:off x="1077833" y="1466800"/>
            <a:ext cx="101108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Which backbone will give us the desired function?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" name="Google Shape;89;p9"/>
          <p:cNvPicPr preferRelativeResize="0"/>
          <p:nvPr/>
        </p:nvPicPr>
        <p:blipFill rotWithShape="1">
          <a:blip r:embed="rId5">
            <a:alphaModFix/>
          </a:blip>
          <a:srcRect l="48352"/>
          <a:stretch/>
        </p:blipFill>
        <p:spPr>
          <a:xfrm>
            <a:off x="8878601" y="4458234"/>
            <a:ext cx="2950400" cy="207656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9"/>
          <p:cNvSpPr/>
          <p:nvPr/>
        </p:nvSpPr>
        <p:spPr>
          <a:xfrm>
            <a:off x="8677867" y="5015233"/>
            <a:ext cx="3080400" cy="1070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1" name="Google Shape;91;p9"/>
          <p:cNvCxnSpPr/>
          <p:nvPr/>
        </p:nvCxnSpPr>
        <p:spPr>
          <a:xfrm>
            <a:off x="7630047" y="5672833"/>
            <a:ext cx="75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62;p7">
            <a:extLst>
              <a:ext uri="{FF2B5EF4-FFF2-40B4-BE49-F238E27FC236}">
                <a16:creationId xmlns:a16="http://schemas.microsoft.com/office/drawing/2014/main" id="{04EBE561-B7FA-4683-9E0C-29A9B54A9068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15" name="Google Shape;71;p8">
            <a:extLst>
              <a:ext uri="{FF2B5EF4-FFF2-40B4-BE49-F238E27FC236}">
                <a16:creationId xmlns:a16="http://schemas.microsoft.com/office/drawing/2014/main" id="{FA43D9EC-DA2D-486F-8D91-0D987632E11B}"/>
              </a:ext>
            </a:extLst>
          </p:cNvPr>
          <p:cNvSpPr txBox="1"/>
          <p:nvPr/>
        </p:nvSpPr>
        <p:spPr>
          <a:xfrm>
            <a:off x="416865" y="4288548"/>
            <a:ext cx="2475200" cy="10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latin typeface="Lato"/>
                <a:ea typeface="Lato"/>
                <a:cs typeface="Lato"/>
                <a:sym typeface="Lato"/>
              </a:rPr>
              <a:t>Lactate dehydrogenase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117;p11">
            <a:extLst>
              <a:ext uri="{FF2B5EF4-FFF2-40B4-BE49-F238E27FC236}">
                <a16:creationId xmlns:a16="http://schemas.microsoft.com/office/drawing/2014/main" id="{B78D439A-1080-0C60-5C8E-C8D6811C4C19}"/>
              </a:ext>
            </a:extLst>
          </p:cNvPr>
          <p:cNvSpPr txBox="1"/>
          <p:nvPr/>
        </p:nvSpPr>
        <p:spPr>
          <a:xfrm>
            <a:off x="2547218" y="3333195"/>
            <a:ext cx="1691253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Backbone Design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>
            <a:spLocks noGrp="1"/>
          </p:cNvSpPr>
          <p:nvPr>
            <p:ph type="title" idx="4294967295"/>
          </p:nvPr>
        </p:nvSpPr>
        <p:spPr>
          <a:xfrm>
            <a:off x="0" y="9253"/>
            <a:ext cx="12192000" cy="71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b="1" dirty="0">
                <a:latin typeface="+mn-lt"/>
              </a:rPr>
              <a:t>Inverse folding</a:t>
            </a:r>
            <a:endParaRPr b="1" dirty="0">
              <a:latin typeface="+mn-lt"/>
            </a:endParaRPr>
          </a:p>
        </p:txBody>
      </p:sp>
      <p:pic>
        <p:nvPicPr>
          <p:cNvPr id="98" name="Google Shape;9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838" y="2536785"/>
            <a:ext cx="3080332" cy="2715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0"/>
          <p:cNvCxnSpPr/>
          <p:nvPr/>
        </p:nvCxnSpPr>
        <p:spPr>
          <a:xfrm>
            <a:off x="7920717" y="3894708"/>
            <a:ext cx="1247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0" name="Google Shape;100;p10"/>
          <p:cNvSpPr txBox="1"/>
          <p:nvPr/>
        </p:nvSpPr>
        <p:spPr>
          <a:xfrm>
            <a:off x="9167933" y="3359712"/>
            <a:ext cx="28828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latin typeface="Lato"/>
                <a:ea typeface="Lato"/>
                <a:cs typeface="Lato"/>
                <a:sym typeface="Lato"/>
              </a:rPr>
              <a:t>MNKFKGNKVVLIGNGAVGSSYAFSLVNQSIVD…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10"/>
          <p:cNvSpPr txBox="1"/>
          <p:nvPr/>
        </p:nvSpPr>
        <p:spPr>
          <a:xfrm>
            <a:off x="9167933" y="5107628"/>
            <a:ext cx="28828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Amino acid sequence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4959400" y="5107628"/>
            <a:ext cx="28828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Protein backbone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10"/>
          <p:cNvSpPr txBox="1"/>
          <p:nvPr/>
        </p:nvSpPr>
        <p:spPr>
          <a:xfrm>
            <a:off x="1077833" y="1466800"/>
            <a:ext cx="101108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Which amino acid sequence will give us the desired backbone?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62;p7">
            <a:extLst>
              <a:ext uri="{FF2B5EF4-FFF2-40B4-BE49-F238E27FC236}">
                <a16:creationId xmlns:a16="http://schemas.microsoft.com/office/drawing/2014/main" id="{D7415BEE-812F-4CF9-BC88-A4C64CD5D3D9}"/>
              </a:ext>
            </a:extLst>
          </p:cNvPr>
          <p:cNvSpPr txBox="1"/>
          <p:nvPr/>
        </p:nvSpPr>
        <p:spPr>
          <a:xfrm>
            <a:off x="-371570" y="6620112"/>
            <a:ext cx="2016154" cy="1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067" dirty="0"/>
              <a:t>Slide from Clay Kosonocky</a:t>
            </a:r>
            <a:endParaRPr sz="1067" dirty="0"/>
          </a:p>
        </p:txBody>
      </p:sp>
      <p:sp>
        <p:nvSpPr>
          <p:cNvPr id="2" name="Google Shape;118;p11">
            <a:extLst>
              <a:ext uri="{FF2B5EF4-FFF2-40B4-BE49-F238E27FC236}">
                <a16:creationId xmlns:a16="http://schemas.microsoft.com/office/drawing/2014/main" id="{FB0A84A4-87D4-BDFF-7788-461181752864}"/>
              </a:ext>
            </a:extLst>
          </p:cNvPr>
          <p:cNvSpPr txBox="1"/>
          <p:nvPr/>
        </p:nvSpPr>
        <p:spPr>
          <a:xfrm>
            <a:off x="7796519" y="3333195"/>
            <a:ext cx="14956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Inverse Folding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1584</Words>
  <Application>Microsoft Office PowerPoint</Application>
  <PresentationFormat>Widescreen</PresentationFormat>
  <Paragraphs>179</Paragraphs>
  <Slides>34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Lato</vt:lpstr>
      <vt:lpstr>Times New Roman</vt:lpstr>
      <vt:lpstr>Office Theme</vt:lpstr>
      <vt:lpstr>PowerPoint Presentation</vt:lpstr>
      <vt:lpstr>Why design new proteins?</vt:lpstr>
      <vt:lpstr>PowerPoint Presentation</vt:lpstr>
      <vt:lpstr>PowerPoint Presentation</vt:lpstr>
      <vt:lpstr>Similarly, substitutions can be predicted using a self-supervised structural approach</vt:lpstr>
      <vt:lpstr>Amino acid segments can also be redesigned using LLMs</vt:lpstr>
      <vt:lpstr>For complete redesigns, we can instead consider the following structure-based workflow for ML protein design:</vt:lpstr>
      <vt:lpstr>Backbone design</vt:lpstr>
      <vt:lpstr>Inverse folding</vt:lpstr>
      <vt:lpstr>PowerPoint Presentation</vt:lpstr>
      <vt:lpstr>Protein backbone design: RFdiffusion</vt:lpstr>
      <vt:lpstr>RFdiffusion can generate entirely new folds starting from noise</vt:lpstr>
      <vt:lpstr>RFdiffusion can also conditionally generate new backbones, e.g. :</vt:lpstr>
      <vt:lpstr>Combining RFdiffusion for backbone design + ProteinMPNN for amino acid sequence selection</vt:lpstr>
      <vt:lpstr>PowerPoint Presentation</vt:lpstr>
      <vt:lpstr>RFDiffusion is an example of a diffusion model, e.g.:</vt:lpstr>
      <vt:lpstr>RFdiffusion architecture</vt:lpstr>
      <vt:lpstr>PowerPoint Presentation</vt:lpstr>
      <vt:lpstr>PowerPoint Presentation</vt:lpstr>
      <vt:lpstr>ProteinMPNN architecture</vt:lpstr>
      <vt:lpstr>Designs: Symmetric assemblies</vt:lpstr>
      <vt:lpstr>Designs: Constrained active site</vt:lpstr>
      <vt:lpstr>Designs: Protein binders</vt:lpstr>
      <vt:lpstr>Protein binder experimental validation</vt:lpstr>
      <vt:lpstr>Influenza Haemagglutinin (HA) binder structure</vt:lpstr>
      <vt:lpstr>Rfdiffusion+MPNN designs can be independently computationally verified with AlphaFold</vt:lpstr>
      <vt:lpstr>RFdiffusion + AF filtering outperforms previous methods</vt:lpstr>
      <vt:lpstr>Ligands are not explicitly modeled in RFdiffusion, but…</vt:lpstr>
      <vt:lpstr>…they are in the new RoseTTAFold All-Atom release</vt:lpstr>
      <vt:lpstr>RoseTTAFold All-Atom does… everything?</vt:lpstr>
      <vt:lpstr>Similarly, now there’s Rfdiffusion All-Atom (RFdiffusionAA)</vt:lpstr>
      <vt:lpstr>RFdiffusionAA ligand binder design: Digoxigenin</vt:lpstr>
      <vt:lpstr>But wait… AlphaFold All Atom wins?  (However, it isn’t available publically and hasn’t been independently tested)</vt:lpstr>
      <vt:lpstr>Where does this bring us?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Marcotte</dc:creator>
  <cp:lastModifiedBy>Marcotte</cp:lastModifiedBy>
  <cp:revision>11</cp:revision>
  <cp:lastPrinted>2024-04-08T04:54:15Z</cp:lastPrinted>
  <dcterms:created xsi:type="dcterms:W3CDTF">2024-04-08T03:08:57Z</dcterms:created>
  <dcterms:modified xsi:type="dcterms:W3CDTF">2024-04-09T15:28:43Z</dcterms:modified>
</cp:coreProperties>
</file>