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Lst>
  <p:sldSz cy="5143500" cx="9144000"/>
  <p:notesSz cx="6858000" cy="9144000"/>
  <p:embeddedFontLst>
    <p:embeddedFont>
      <p:font typeface="Raleway"/>
      <p:regular r:id="rId51"/>
      <p:bold r:id="rId52"/>
      <p:italic r:id="rId53"/>
      <p:boldItalic r:id="rId54"/>
    </p:embeddedFont>
    <p:embeddedFont>
      <p:font typeface="Roboto"/>
      <p:regular r:id="rId55"/>
      <p:bold r:id="rId56"/>
      <p:italic r:id="rId57"/>
      <p:boldItalic r:id="rId58"/>
    </p:embeddedFont>
    <p:embeddedFont>
      <p:font typeface="Lato"/>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Lato-boldItalic.fntdata"/><Relationship Id="rId61" Type="http://schemas.openxmlformats.org/officeDocument/2006/relationships/font" Target="fonts/Lato-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Lato-bold.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Raleway-regular.fntdata"/><Relationship Id="rId50" Type="http://schemas.openxmlformats.org/officeDocument/2006/relationships/slide" Target="slides/slide45.xml"/><Relationship Id="rId53" Type="http://schemas.openxmlformats.org/officeDocument/2006/relationships/font" Target="fonts/Raleway-italic.fntdata"/><Relationship Id="rId52" Type="http://schemas.openxmlformats.org/officeDocument/2006/relationships/font" Target="fonts/Raleway-bold.fntdata"/><Relationship Id="rId11" Type="http://schemas.openxmlformats.org/officeDocument/2006/relationships/slide" Target="slides/slide6.xml"/><Relationship Id="rId55" Type="http://schemas.openxmlformats.org/officeDocument/2006/relationships/font" Target="fonts/Roboto-regular.fntdata"/><Relationship Id="rId10" Type="http://schemas.openxmlformats.org/officeDocument/2006/relationships/slide" Target="slides/slide5.xml"/><Relationship Id="rId54" Type="http://schemas.openxmlformats.org/officeDocument/2006/relationships/font" Target="fonts/Raleway-boldItalic.fntdata"/><Relationship Id="rId13" Type="http://schemas.openxmlformats.org/officeDocument/2006/relationships/slide" Target="slides/slide8.xml"/><Relationship Id="rId57" Type="http://schemas.openxmlformats.org/officeDocument/2006/relationships/font" Target="fonts/Roboto-italic.fntdata"/><Relationship Id="rId12" Type="http://schemas.openxmlformats.org/officeDocument/2006/relationships/slide" Target="slides/slide7.xml"/><Relationship Id="rId56" Type="http://schemas.openxmlformats.org/officeDocument/2006/relationships/font" Target="fonts/Roboto-bold.fntdata"/><Relationship Id="rId15" Type="http://schemas.openxmlformats.org/officeDocument/2006/relationships/slide" Target="slides/slide10.xml"/><Relationship Id="rId59" Type="http://schemas.openxmlformats.org/officeDocument/2006/relationships/font" Target="fonts/Lato-regular.fntdata"/><Relationship Id="rId14" Type="http://schemas.openxmlformats.org/officeDocument/2006/relationships/slide" Target="slides/slide9.xml"/><Relationship Id="rId58" Type="http://schemas.openxmlformats.org/officeDocument/2006/relationships/font" Target="fonts/Roboto-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mc/articles/PMC3799472/" TargetMode="External"/><Relationship Id="rId3" Type="http://schemas.openxmlformats.org/officeDocument/2006/relationships/hyperlink" Target="https://en.wikipedia.org/wiki/Bioinformatics" TargetMode="External"/><Relationship Id="rId4" Type="http://schemas.openxmlformats.org/officeDocument/2006/relationships/hyperlink" Target="https://en.wikipedia.org/wiki/Protein_structure" TargetMode="External"/><Relationship Id="rId11" Type="http://schemas.openxmlformats.org/officeDocument/2006/relationships/hyperlink" Target="https://en.wikipedia.org/wiki/Structural_Classification_of_Proteins_database" TargetMode="External"/><Relationship Id="rId10" Type="http://schemas.openxmlformats.org/officeDocument/2006/relationships/hyperlink" Target="https://en.wikipedia.org/wiki/CATH" TargetMode="External"/><Relationship Id="rId9" Type="http://schemas.openxmlformats.org/officeDocument/2006/relationships/hyperlink" Target="https://en.wikipedia.org/wiki/Posterior_probability" TargetMode="External"/><Relationship Id="rId5" Type="http://schemas.openxmlformats.org/officeDocument/2006/relationships/hyperlink" Target="https://en.wikipedia.org/wiki/Root_mean_square_deviation_(bioinformatics)" TargetMode="External"/><Relationship Id="rId6" Type="http://schemas.openxmlformats.org/officeDocument/2006/relationships/hyperlink" Target="https://en.wikipedia.org/wiki/Template_modeling_score#cite_note-zhang2004-1" TargetMode="External"/><Relationship Id="rId7" Type="http://schemas.openxmlformats.org/officeDocument/2006/relationships/hyperlink" Target="https://en.wikipedia.org/wiki/Template_modeling_score#cite_note-zhang2005-2" TargetMode="External"/><Relationship Id="rId8" Type="http://schemas.openxmlformats.org/officeDocument/2006/relationships/hyperlink" Target="https://en.wikipedia.org/wiki/Template_modeling_score#cite_note-xu2010-3"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mc/articles/PMC3799472/" TargetMode="External"/><Relationship Id="rId3" Type="http://schemas.openxmlformats.org/officeDocument/2006/relationships/hyperlink" Target="https://en.wikipedia.org/wiki/Bioinformatics" TargetMode="External"/><Relationship Id="rId4" Type="http://schemas.openxmlformats.org/officeDocument/2006/relationships/hyperlink" Target="https://en.wikipedia.org/wiki/Protein_structure" TargetMode="External"/><Relationship Id="rId11" Type="http://schemas.openxmlformats.org/officeDocument/2006/relationships/hyperlink" Target="https://en.wikipedia.org/wiki/Structural_Classification_of_Proteins_database" TargetMode="External"/><Relationship Id="rId10" Type="http://schemas.openxmlformats.org/officeDocument/2006/relationships/hyperlink" Target="https://en.wikipedia.org/wiki/CATH" TargetMode="External"/><Relationship Id="rId9" Type="http://schemas.openxmlformats.org/officeDocument/2006/relationships/hyperlink" Target="https://en.wikipedia.org/wiki/Posterior_probability" TargetMode="External"/><Relationship Id="rId5" Type="http://schemas.openxmlformats.org/officeDocument/2006/relationships/hyperlink" Target="https://en.wikipedia.org/wiki/Root_mean_square_deviation_(bioinformatics)" TargetMode="External"/><Relationship Id="rId6" Type="http://schemas.openxmlformats.org/officeDocument/2006/relationships/hyperlink" Target="https://en.wikipedia.org/wiki/Template_modeling_score#cite_note-zhang2004-1" TargetMode="External"/><Relationship Id="rId7" Type="http://schemas.openxmlformats.org/officeDocument/2006/relationships/hyperlink" Target="https://en.wikipedia.org/wiki/Template_modeling_score#cite_note-zhang2005-2" TargetMode="External"/><Relationship Id="rId8" Type="http://schemas.openxmlformats.org/officeDocument/2006/relationships/hyperlink" Target="https://en.wikipedia.org/wiki/Template_modeling_score#cite_note-xu2010-3"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mc/articles/PMC3799472/" TargetMode="External"/><Relationship Id="rId3" Type="http://schemas.openxmlformats.org/officeDocument/2006/relationships/hyperlink" Target="https://en.wikipedia.org/wiki/Bioinformatics" TargetMode="External"/><Relationship Id="rId4" Type="http://schemas.openxmlformats.org/officeDocument/2006/relationships/hyperlink" Target="https://en.wikipedia.org/wiki/Protein_structure" TargetMode="External"/><Relationship Id="rId11" Type="http://schemas.openxmlformats.org/officeDocument/2006/relationships/hyperlink" Target="https://en.wikipedia.org/wiki/Structural_Classification_of_Proteins_database" TargetMode="External"/><Relationship Id="rId10" Type="http://schemas.openxmlformats.org/officeDocument/2006/relationships/hyperlink" Target="https://en.wikipedia.org/wiki/CATH" TargetMode="External"/><Relationship Id="rId9" Type="http://schemas.openxmlformats.org/officeDocument/2006/relationships/hyperlink" Target="https://en.wikipedia.org/wiki/Posterior_probability" TargetMode="External"/><Relationship Id="rId5" Type="http://schemas.openxmlformats.org/officeDocument/2006/relationships/hyperlink" Target="https://en.wikipedia.org/wiki/Root_mean_square_deviation_(bioinformatics)" TargetMode="External"/><Relationship Id="rId6" Type="http://schemas.openxmlformats.org/officeDocument/2006/relationships/hyperlink" Target="https://en.wikipedia.org/wiki/Template_modeling_score#cite_note-zhang2004-1" TargetMode="External"/><Relationship Id="rId7" Type="http://schemas.openxmlformats.org/officeDocument/2006/relationships/hyperlink" Target="https://en.wikipedia.org/wiki/Template_modeling_score#cite_note-zhang2005-2" TargetMode="External"/><Relationship Id="rId8" Type="http://schemas.openxmlformats.org/officeDocument/2006/relationships/hyperlink" Target="https://en.wikipedia.org/wiki/Template_modeling_score#cite_note-xu2010-3"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mc/articles/PMC3799472/"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mc/articles/PMC3799472/"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c78416ce1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2c78416ce1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92f2a446c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92f2a446c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c7a0e928dc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2c7a0e928dc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GDT: global distance test, fraction of protein that is directly predicted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c7a0e928dc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c7a0e928dc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90008cd055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90008cd055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Z-score aggregate of all score categories in CASP competition.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860b31bbc7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860b31bbc7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92f2a446c0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292f2a446c0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Need at least 30 sequences for a robust MSA. Queries multiple datasets – sometimes there aren’t enough sequences so need to incorporate metagenomic databases like MGNIFY.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90008cd055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90008cd055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600">
                <a:solidFill>
                  <a:srgbClr val="1A1A1A"/>
                </a:solidFill>
                <a:latin typeface="Raleway"/>
                <a:ea typeface="Raleway"/>
                <a:cs typeface="Raleway"/>
                <a:sym typeface="Raleway"/>
              </a:rPr>
              <a:t>Similar sequence ~ similar structure, evolution</a:t>
            </a:r>
            <a:endParaRPr b="1" sz="2600">
              <a:solidFill>
                <a:srgbClr val="1A1A1A"/>
              </a:solidFill>
              <a:latin typeface="Raleway"/>
              <a:ea typeface="Raleway"/>
              <a:cs typeface="Raleway"/>
              <a:sym typeface="Raleway"/>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c7a0e928dc_0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c7a0e928dc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300">
                <a:solidFill>
                  <a:srgbClr val="595959"/>
                </a:solidFill>
                <a:latin typeface="Lato"/>
                <a:ea typeface="Lato"/>
                <a:cs typeface="Lato"/>
                <a:sym typeface="Lato"/>
              </a:rPr>
              <a:t>Around the 2010s, a new mathematical concept called Direct Coupling Analysis came out of 5 groups simultaneously. One group was working on bird flock behaviour, another on spin lattices, so from very disparate fields and essentially gave a mathematical framework for separating direct correlations from indirect ones. </a:t>
            </a:r>
            <a:endParaRPr sz="1300">
              <a:solidFill>
                <a:srgbClr val="595959"/>
              </a:solidFill>
              <a:latin typeface="Lato"/>
              <a:ea typeface="Lato"/>
              <a:cs typeface="Lato"/>
              <a:sym typeface="Lato"/>
            </a:endParaRPr>
          </a:p>
          <a:p>
            <a:pPr indent="0" lvl="0" marL="0" rtl="0" algn="l">
              <a:lnSpc>
                <a:spcPct val="115000"/>
              </a:lnSpc>
              <a:spcBef>
                <a:spcPts val="1200"/>
              </a:spcBef>
              <a:spcAft>
                <a:spcPts val="0"/>
              </a:spcAft>
              <a:buNone/>
            </a:pPr>
            <a:r>
              <a:rPr lang="en" sz="1300">
                <a:solidFill>
                  <a:srgbClr val="595959"/>
                </a:solidFill>
                <a:latin typeface="Lato"/>
                <a:ea typeface="Lato"/>
                <a:cs typeface="Lato"/>
                <a:sym typeface="Lato"/>
              </a:rPr>
              <a:t>It was then applied to the field of protein structure modelling and in 2011, Debora Marks’ group  came out with Fast DCA which became the field’s tool of choice.</a:t>
            </a:r>
            <a:endParaRPr sz="1300">
              <a:solidFill>
                <a:srgbClr val="595959"/>
              </a:solidFill>
              <a:latin typeface="Lato"/>
              <a:ea typeface="Lato"/>
              <a:cs typeface="Lato"/>
              <a:sym typeface="Lato"/>
            </a:endParaRPr>
          </a:p>
          <a:p>
            <a:pPr indent="0" lvl="0" marL="0" rtl="0" algn="l">
              <a:lnSpc>
                <a:spcPct val="115000"/>
              </a:lnSpc>
              <a:spcBef>
                <a:spcPts val="1200"/>
              </a:spcBef>
              <a:spcAft>
                <a:spcPts val="0"/>
              </a:spcAft>
              <a:buNone/>
            </a:pPr>
            <a:r>
              <a:rPr lang="en" sz="1300">
                <a:solidFill>
                  <a:srgbClr val="595959"/>
                </a:solidFill>
                <a:latin typeface="Lato"/>
                <a:ea typeface="Lato"/>
                <a:cs typeface="Lato"/>
                <a:sym typeface="Lato"/>
              </a:rPr>
              <a:t>Essentially </a:t>
            </a:r>
            <a:endParaRPr sz="1300">
              <a:solidFill>
                <a:srgbClr val="595959"/>
              </a:solidFill>
              <a:latin typeface="Lato"/>
              <a:ea typeface="Lato"/>
              <a:cs typeface="Lato"/>
              <a:sym typeface="Lato"/>
            </a:endParaRPr>
          </a:p>
          <a:p>
            <a:pPr indent="0" lvl="0" marL="0" rtl="0" algn="l">
              <a:lnSpc>
                <a:spcPct val="115000"/>
              </a:lnSpc>
              <a:spcBef>
                <a:spcPts val="1200"/>
              </a:spcBef>
              <a:spcAft>
                <a:spcPts val="0"/>
              </a:spcAft>
              <a:buNone/>
            </a:pPr>
            <a:r>
              <a:rPr lang="en" sz="1300">
                <a:solidFill>
                  <a:srgbClr val="595959"/>
                </a:solidFill>
                <a:latin typeface="Lato"/>
                <a:ea typeface="Lato"/>
                <a:cs typeface="Lato"/>
                <a:sym typeface="Lato"/>
              </a:rPr>
              <a:t>Protein 3D structure computed from evolutionary sequence variation. </a:t>
            </a:r>
            <a:endParaRPr sz="1300">
              <a:solidFill>
                <a:srgbClr val="595959"/>
              </a:solidFill>
              <a:latin typeface="Lato"/>
              <a:ea typeface="Lato"/>
              <a:cs typeface="Lato"/>
              <a:sym typeface="Lato"/>
            </a:endParaRPr>
          </a:p>
          <a:p>
            <a:pPr indent="0" lvl="0" marL="0" rtl="0" algn="l">
              <a:lnSpc>
                <a:spcPct val="115000"/>
              </a:lnSpc>
              <a:spcBef>
                <a:spcPts val="1200"/>
              </a:spcBef>
              <a:spcAft>
                <a:spcPts val="0"/>
              </a:spcAft>
              <a:buNone/>
            </a:pPr>
            <a:r>
              <a:rPr lang="en" sz="1300">
                <a:solidFill>
                  <a:srgbClr val="595959"/>
                </a:solidFill>
                <a:latin typeface="Lato"/>
                <a:ea typeface="Lato"/>
                <a:cs typeface="Lato"/>
                <a:sym typeface="Lato"/>
              </a:rPr>
              <a:t>Can’t just use straight correlation, need to sparsify it! Big breakthrough. </a:t>
            </a:r>
            <a:endParaRPr sz="1300">
              <a:solidFill>
                <a:srgbClr val="595959"/>
              </a:solidFill>
              <a:latin typeface="Lato"/>
              <a:ea typeface="Lato"/>
              <a:cs typeface="Lato"/>
              <a:sym typeface="Lato"/>
            </a:endParaRPr>
          </a:p>
          <a:p>
            <a:pPr indent="0" lvl="0" marL="0" rtl="0" algn="l">
              <a:lnSpc>
                <a:spcPct val="115000"/>
              </a:lnSpc>
              <a:spcBef>
                <a:spcPts val="1200"/>
              </a:spcBef>
              <a:spcAft>
                <a:spcPts val="0"/>
              </a:spcAft>
              <a:buNone/>
            </a:pPr>
            <a:r>
              <a:rPr lang="en" sz="1300">
                <a:solidFill>
                  <a:srgbClr val="595959"/>
                </a:solidFill>
                <a:latin typeface="Lato"/>
                <a:ea typeface="Lato"/>
                <a:cs typeface="Lato"/>
                <a:sym typeface="Lato"/>
              </a:rPr>
              <a:t>Iterated on this for years, not enough </a:t>
            </a:r>
            <a:endParaRPr sz="1300">
              <a:solidFill>
                <a:srgbClr val="595959"/>
              </a:solidFill>
              <a:latin typeface="Lato"/>
              <a:ea typeface="Lato"/>
              <a:cs typeface="Lato"/>
              <a:sym typeface="Lato"/>
            </a:endParaRPr>
          </a:p>
          <a:p>
            <a:pPr indent="0" lvl="0" marL="0" rtl="0" algn="l">
              <a:lnSpc>
                <a:spcPct val="115000"/>
              </a:lnSpc>
              <a:spcBef>
                <a:spcPts val="1200"/>
              </a:spcBef>
              <a:spcAft>
                <a:spcPts val="0"/>
              </a:spcAft>
              <a:buNone/>
            </a:pPr>
            <a:r>
              <a:t/>
            </a:r>
            <a:endParaRPr sz="1300">
              <a:solidFill>
                <a:srgbClr val="595959"/>
              </a:solidFill>
              <a:latin typeface="Lato"/>
              <a:ea typeface="Lato"/>
              <a:cs typeface="Lato"/>
              <a:sym typeface="Lato"/>
            </a:endParaRPr>
          </a:p>
          <a:p>
            <a:pPr indent="0" lvl="0" marL="0" rtl="0" algn="l">
              <a:spcBef>
                <a:spcPts val="120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c7a0e928d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2c7a0e928d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c7a0e928dc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2c7a0e928dc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860b31bbc7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860b31bbc7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 sz="1300">
                <a:solidFill>
                  <a:srgbClr val="595959"/>
                </a:solidFill>
                <a:latin typeface="Lato"/>
                <a:ea typeface="Lato"/>
                <a:cs typeface="Lato"/>
                <a:sym typeface="Lato"/>
              </a:rPr>
              <a:t>Databases of note!</a:t>
            </a:r>
            <a:endParaRPr sz="1300">
              <a:solidFill>
                <a:srgbClr val="595959"/>
              </a:solidFill>
              <a:latin typeface="Lato"/>
              <a:ea typeface="Lato"/>
              <a:cs typeface="Lato"/>
              <a:sym typeface="Lato"/>
            </a:endParaRPr>
          </a:p>
          <a:p>
            <a:pPr indent="-317500" lvl="1" marL="914400" rtl="0" algn="l">
              <a:spcBef>
                <a:spcPts val="0"/>
              </a:spcBef>
              <a:spcAft>
                <a:spcPts val="0"/>
              </a:spcAft>
              <a:buClr>
                <a:schemeClr val="dk1"/>
              </a:buClr>
              <a:buSzPts val="1400"/>
              <a:buChar char="-"/>
            </a:pPr>
            <a:r>
              <a:rPr lang="en">
                <a:solidFill>
                  <a:srgbClr val="595959"/>
                </a:solidFill>
                <a:latin typeface="Lato"/>
                <a:ea typeface="Lato"/>
                <a:cs typeface="Lato"/>
                <a:sym typeface="Lato"/>
              </a:rPr>
              <a:t>AlphaFold Database, ESMAtlas, UniProt/SwissProt, 3D Beacons </a:t>
            </a:r>
            <a:endParaRPr>
              <a:solidFill>
                <a:srgbClr val="595959"/>
              </a:solidFill>
              <a:latin typeface="Lato"/>
              <a:ea typeface="Lato"/>
              <a:cs typeface="Lato"/>
              <a:sym typeface="Lato"/>
            </a:endParaRPr>
          </a:p>
          <a:p>
            <a:pPr indent="-317500" lvl="0" marL="457200" rtl="0" algn="l">
              <a:spcBef>
                <a:spcPts val="0"/>
              </a:spcBef>
              <a:spcAft>
                <a:spcPts val="0"/>
              </a:spcAft>
              <a:buClr>
                <a:schemeClr val="dk1"/>
              </a:buClr>
              <a:buSzPts val="1400"/>
              <a:buChar char="-"/>
            </a:pPr>
            <a:r>
              <a:rPr lang="en" sz="1300">
                <a:solidFill>
                  <a:srgbClr val="595959"/>
                </a:solidFill>
                <a:latin typeface="Lato"/>
                <a:ea typeface="Lato"/>
                <a:cs typeface="Lato"/>
                <a:sym typeface="Lato"/>
              </a:rPr>
              <a:t>Hands-on folding &amp; visualization with ChimeraX</a:t>
            </a:r>
            <a:endParaRPr sz="1300">
              <a:solidFill>
                <a:srgbClr val="595959"/>
              </a:solidFill>
              <a:latin typeface="Lato"/>
              <a:ea typeface="Lato"/>
              <a:cs typeface="Lato"/>
              <a:sym typeface="Lato"/>
            </a:endParaRPr>
          </a:p>
          <a:p>
            <a:pPr indent="-317500" lvl="1" marL="914400" rtl="0" algn="l">
              <a:spcBef>
                <a:spcPts val="0"/>
              </a:spcBef>
              <a:spcAft>
                <a:spcPts val="0"/>
              </a:spcAft>
              <a:buClr>
                <a:schemeClr val="dk1"/>
              </a:buClr>
              <a:buSzPts val="1400"/>
              <a:buChar char="-"/>
            </a:pPr>
            <a:r>
              <a:rPr lang="en">
                <a:solidFill>
                  <a:srgbClr val="595959"/>
                </a:solidFill>
                <a:latin typeface="Lato"/>
                <a:ea typeface="Lato"/>
                <a:cs typeface="Lato"/>
                <a:sym typeface="Lato"/>
              </a:rPr>
              <a:t>Play with your fav amino acid sequence! </a:t>
            </a:r>
            <a:endParaRPr>
              <a:solidFill>
                <a:srgbClr val="595959"/>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92f2a446c0_3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92f2a446c0_3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c7a0e928dc_0_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2c7a0e928dc_0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c7a0e928dc_0_3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c7a0e928dc_0_3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c7a0e928dc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2c7a0e928dc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92f2a446c0_3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292f2a446c0_3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c856bbfbad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2c856bbfbad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c7a0e928dc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2c7a0e928dc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c856bbfbad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2c856bbfbad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92f2a446c0_3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292f2a446c0_3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92f2a446c0_3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292f2a446c0_3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c7a0e928dc_0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2c7a0e928dc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4de1c52431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24de1c52431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 sz="1400">
                <a:solidFill>
                  <a:schemeClr val="dk1"/>
                </a:solidFill>
              </a:rPr>
              <a:t>pLDDT: predicted Local Distance Difference Test (0-100) is a per residue confidence score, values greater than 90 indicate high confidence, values below 50 indicate low confidence. AF models coloring show high confidence residues in blue and lower confidence in yellow, orange, and red. The measure estimates whether the predicted residue has similar distances to neighboring C-alpha atoms (within 15Angstroms) in agreement with distances in the true structure. Measure came from the local distance difference test published in 2013. (</a:t>
            </a:r>
            <a:r>
              <a:rPr lang="en" sz="1400" u="sng">
                <a:solidFill>
                  <a:srgbClr val="1C3678"/>
                </a:solidFill>
                <a:hlinkClick r:id="rId2">
                  <a:extLst>
                    <a:ext uri="{A12FA001-AC4F-418D-AE19-62706E023703}">
                      <ahyp:hlinkClr val="tx"/>
                    </a:ext>
                  </a:extLst>
                </a:hlinkClick>
              </a:rPr>
              <a:t>https://www.ncbi.nlm.nih.gov/pmc/articles/PMC3799472/</a:t>
            </a:r>
            <a:r>
              <a:rPr lang="en" sz="1400">
                <a:solidFill>
                  <a:schemeClr val="dk1"/>
                </a:solidFill>
              </a:rPr>
              <a:t>)</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PAE: </a:t>
            </a:r>
            <a:r>
              <a:rPr b="1" lang="en" sz="1400">
                <a:solidFill>
                  <a:schemeClr val="dk1"/>
                </a:solidFill>
              </a:rPr>
              <a:t>P</a:t>
            </a:r>
            <a:r>
              <a:rPr lang="en" sz="1400">
                <a:solidFill>
                  <a:schemeClr val="dk1"/>
                </a:solidFill>
              </a:rPr>
              <a:t>redicted </a:t>
            </a:r>
            <a:r>
              <a:rPr b="1" lang="en" sz="1400">
                <a:solidFill>
                  <a:schemeClr val="dk1"/>
                </a:solidFill>
              </a:rPr>
              <a:t>A</a:t>
            </a:r>
            <a:r>
              <a:rPr lang="en" sz="1400">
                <a:solidFill>
                  <a:schemeClr val="dk1"/>
                </a:solidFill>
              </a:rPr>
              <a:t>ligned </a:t>
            </a:r>
            <a:r>
              <a:rPr b="1" lang="en" sz="1400">
                <a:solidFill>
                  <a:schemeClr val="dk1"/>
                </a:solidFill>
              </a:rPr>
              <a:t>E</a:t>
            </a:r>
            <a:r>
              <a:rPr lang="en" sz="1400">
                <a:solidFill>
                  <a:schemeClr val="dk1"/>
                </a:solidFill>
              </a:rPr>
              <a:t>rror gives a distance error for every pair of residues, It gives AlphaFold’s estimate of positionerror at residue x when the predicted and true structures are aligned on residue y. Values range from 0-35 Angstroms, usually shown asa heatmap image with residue numbers running along vertical and horizontal axes and color at each pixel indicating PAE value for the corresponding pair of residues. If the relative position of two domains is confidently predicted then the PAE values will be low (less than 5A) for pairs of residues with one residue in each domain. </a:t>
            </a:r>
            <a:endParaRPr sz="1400">
              <a:solidFill>
                <a:schemeClr val="dk1"/>
              </a:solidFill>
            </a:endParaRPr>
          </a:p>
          <a:p>
            <a:pPr indent="-317500" lvl="0" marL="457200" rtl="0" algn="l">
              <a:spcBef>
                <a:spcPts val="0"/>
              </a:spcBef>
              <a:spcAft>
                <a:spcPts val="0"/>
              </a:spcAft>
              <a:buClr>
                <a:schemeClr val="dk1"/>
              </a:buClr>
              <a:buSzPts val="1400"/>
              <a:buChar char="-"/>
            </a:pPr>
            <a:r>
              <a:rPr lang="en" sz="1050">
                <a:solidFill>
                  <a:srgbClr val="202122"/>
                </a:solidFill>
                <a:highlight>
                  <a:srgbClr val="FFFFFF"/>
                </a:highlight>
              </a:rPr>
              <a:t>In </a:t>
            </a:r>
            <a:r>
              <a:rPr lang="en" sz="1050">
                <a:solidFill>
                  <a:srgbClr val="3366CC"/>
                </a:solidFill>
                <a:highlight>
                  <a:srgbClr val="FFFFFF"/>
                </a:highlight>
                <a:uFill>
                  <a:noFill/>
                </a:uFill>
                <a:hlinkClick r:id="rId3">
                  <a:extLst>
                    <a:ext uri="{A12FA001-AC4F-418D-AE19-62706E023703}">
                      <ahyp:hlinkClr val="tx"/>
                    </a:ext>
                  </a:extLst>
                </a:hlinkClick>
              </a:rPr>
              <a:t>bioinformatics</a:t>
            </a:r>
            <a:r>
              <a:rPr lang="en" sz="1050">
                <a:solidFill>
                  <a:srgbClr val="202122"/>
                </a:solidFill>
                <a:highlight>
                  <a:srgbClr val="FFFFFF"/>
                </a:highlight>
              </a:rPr>
              <a:t>, the </a:t>
            </a:r>
            <a:r>
              <a:rPr b="1" lang="en" sz="1050">
                <a:solidFill>
                  <a:srgbClr val="202122"/>
                </a:solidFill>
                <a:highlight>
                  <a:srgbClr val="FFFFFF"/>
                </a:highlight>
              </a:rPr>
              <a:t>template modeling score</a:t>
            </a:r>
            <a:r>
              <a:rPr lang="en" sz="1050">
                <a:solidFill>
                  <a:srgbClr val="202122"/>
                </a:solidFill>
                <a:highlight>
                  <a:srgbClr val="FFFFFF"/>
                </a:highlight>
              </a:rPr>
              <a:t> or </a:t>
            </a:r>
            <a:r>
              <a:rPr b="1" lang="en" sz="1050">
                <a:solidFill>
                  <a:srgbClr val="202122"/>
                </a:solidFill>
                <a:highlight>
                  <a:srgbClr val="FFFFFF"/>
                </a:highlight>
              </a:rPr>
              <a:t>TM-score</a:t>
            </a:r>
            <a:r>
              <a:rPr lang="en" sz="1050">
                <a:solidFill>
                  <a:srgbClr val="202122"/>
                </a:solidFill>
                <a:highlight>
                  <a:srgbClr val="FFFFFF"/>
                </a:highlight>
              </a:rPr>
              <a:t> is a measure of similarity between two </a:t>
            </a:r>
            <a:r>
              <a:rPr lang="en" sz="1050">
                <a:solidFill>
                  <a:srgbClr val="3366CC"/>
                </a:solidFill>
                <a:highlight>
                  <a:srgbClr val="FFFFFF"/>
                </a:highlight>
                <a:uFill>
                  <a:noFill/>
                </a:uFill>
                <a:hlinkClick r:id="rId4">
                  <a:extLst>
                    <a:ext uri="{A12FA001-AC4F-418D-AE19-62706E023703}">
                      <ahyp:hlinkClr val="tx"/>
                    </a:ext>
                  </a:extLst>
                </a:hlinkClick>
              </a:rPr>
              <a:t>protein structures</a:t>
            </a:r>
            <a:r>
              <a:rPr lang="en" sz="1050">
                <a:solidFill>
                  <a:srgbClr val="202122"/>
                </a:solidFill>
                <a:highlight>
                  <a:srgbClr val="FFFFFF"/>
                </a:highlight>
              </a:rPr>
              <a:t>. The TM-score is intended as a more accurate measure of the global similarity of full-length protein structures than the often used </a:t>
            </a:r>
            <a:r>
              <a:rPr lang="en" sz="1050">
                <a:solidFill>
                  <a:srgbClr val="3366CC"/>
                </a:solidFill>
                <a:highlight>
                  <a:srgbClr val="FFFFFF"/>
                </a:highlight>
                <a:uFill>
                  <a:noFill/>
                </a:uFill>
                <a:hlinkClick r:id="rId5">
                  <a:extLst>
                    <a:ext uri="{A12FA001-AC4F-418D-AE19-62706E023703}">
                      <ahyp:hlinkClr val="tx"/>
                    </a:ext>
                  </a:extLst>
                </a:hlinkClick>
              </a:rPr>
              <a:t>RMSD</a:t>
            </a:r>
            <a:r>
              <a:rPr lang="en" sz="1050">
                <a:solidFill>
                  <a:srgbClr val="202122"/>
                </a:solidFill>
                <a:highlight>
                  <a:srgbClr val="FFFFFF"/>
                </a:highlight>
              </a:rPr>
              <a:t> measure. The TM-score indicates the similarity between two structures by a score between </a:t>
            </a:r>
            <a:endParaRPr sz="1050">
              <a:solidFill>
                <a:srgbClr val="202122"/>
              </a:solidFill>
              <a:highlight>
                <a:srgbClr val="FFFFFF"/>
              </a:highlight>
            </a:endParaRPr>
          </a:p>
          <a:p>
            <a:pPr indent="-317500" lvl="0" marL="457200" rtl="0" algn="l">
              <a:spcBef>
                <a:spcPts val="0"/>
              </a:spcBef>
              <a:spcAft>
                <a:spcPts val="0"/>
              </a:spcAft>
              <a:buClr>
                <a:schemeClr val="dk1"/>
              </a:buClr>
              <a:buSzPts val="1400"/>
              <a:buChar char="-"/>
            </a:pPr>
            <a:r>
              <a:rPr lang="en" sz="1250">
                <a:solidFill>
                  <a:srgbClr val="202122"/>
                </a:solidFill>
                <a:highlight>
                  <a:srgbClr val="FFFFFF"/>
                </a:highlight>
              </a:rPr>
              <a:t>(0,1]</a:t>
            </a:r>
            <a:endParaRPr sz="1250">
              <a:solidFill>
                <a:srgbClr val="202122"/>
              </a:solidFill>
              <a:highlight>
                <a:srgbClr val="FFFFFF"/>
              </a:highlight>
            </a:endParaRPr>
          </a:p>
          <a:p>
            <a:pPr indent="-317500" lvl="0" marL="457200" rtl="0" algn="l">
              <a:spcBef>
                <a:spcPts val="0"/>
              </a:spcBef>
              <a:spcAft>
                <a:spcPts val="0"/>
              </a:spcAft>
              <a:buClr>
                <a:schemeClr val="dk1"/>
              </a:buClr>
              <a:buSzPts val="1400"/>
              <a:buChar char="-"/>
            </a:pPr>
            <a:r>
              <a:rPr lang="en" sz="1050">
                <a:solidFill>
                  <a:srgbClr val="202122"/>
                </a:solidFill>
                <a:highlight>
                  <a:srgbClr val="FFFFFF"/>
                </a:highlight>
              </a:rPr>
              <a:t>, where 1 indicates a perfect match between two structures (thus the higher the better).</a:t>
            </a:r>
            <a:r>
              <a:rPr baseline="30000" lang="en" sz="1400">
                <a:solidFill>
                  <a:srgbClr val="3366CC"/>
                </a:solidFill>
                <a:highlight>
                  <a:srgbClr val="FFFFFF"/>
                </a:highlight>
                <a:uFill>
                  <a:noFill/>
                </a:uFill>
                <a:hlinkClick r:id="rId6">
                  <a:extLst>
                    <a:ext uri="{A12FA001-AC4F-418D-AE19-62706E023703}">
                      <ahyp:hlinkClr val="tx"/>
                    </a:ext>
                  </a:extLst>
                </a:hlinkClick>
              </a:rPr>
              <a:t>[1]</a:t>
            </a:r>
            <a:r>
              <a:rPr lang="en" sz="1050">
                <a:solidFill>
                  <a:srgbClr val="202122"/>
                </a:solidFill>
                <a:highlight>
                  <a:srgbClr val="FFFFFF"/>
                </a:highlight>
              </a:rPr>
              <a:t> Generally scores below 0.20 corresponds to randomly chosen unrelated proteins whereas structures with a score higher than 0.5 assume roughly the same fold.</a:t>
            </a:r>
            <a:r>
              <a:rPr baseline="30000" lang="en" sz="1400">
                <a:solidFill>
                  <a:srgbClr val="3366CC"/>
                </a:solidFill>
                <a:highlight>
                  <a:srgbClr val="FFFFFF"/>
                </a:highlight>
                <a:uFill>
                  <a:noFill/>
                </a:uFill>
                <a:hlinkClick r:id="rId7">
                  <a:extLst>
                    <a:ext uri="{A12FA001-AC4F-418D-AE19-62706E023703}">
                      <ahyp:hlinkClr val="tx"/>
                    </a:ext>
                  </a:extLst>
                </a:hlinkClick>
              </a:rPr>
              <a:t>[2]</a:t>
            </a:r>
            <a:r>
              <a:rPr lang="en" sz="1050">
                <a:solidFill>
                  <a:srgbClr val="202122"/>
                </a:solidFill>
                <a:highlight>
                  <a:srgbClr val="FFFFFF"/>
                </a:highlight>
              </a:rPr>
              <a:t> A quantitative study </a:t>
            </a:r>
            <a:r>
              <a:rPr baseline="30000" lang="en" sz="1400">
                <a:solidFill>
                  <a:srgbClr val="3366CC"/>
                </a:solidFill>
                <a:highlight>
                  <a:srgbClr val="FFFFFF"/>
                </a:highlight>
                <a:uFill>
                  <a:noFill/>
                </a:uFill>
                <a:hlinkClick r:id="rId8">
                  <a:extLst>
                    <a:ext uri="{A12FA001-AC4F-418D-AE19-62706E023703}">
                      <ahyp:hlinkClr val="tx"/>
                    </a:ext>
                  </a:extLst>
                </a:hlinkClick>
              </a:rPr>
              <a:t>[3]</a:t>
            </a:r>
            <a:r>
              <a:rPr lang="en" sz="1050">
                <a:solidFill>
                  <a:srgbClr val="202122"/>
                </a:solidFill>
                <a:highlight>
                  <a:srgbClr val="FFFFFF"/>
                </a:highlight>
              </a:rPr>
              <a:t> shows that proteins of TM-score = 0.5 have a </a:t>
            </a:r>
            <a:r>
              <a:rPr lang="en" sz="1050">
                <a:solidFill>
                  <a:srgbClr val="3366CC"/>
                </a:solidFill>
                <a:highlight>
                  <a:srgbClr val="FFFFFF"/>
                </a:highlight>
                <a:uFill>
                  <a:noFill/>
                </a:uFill>
                <a:hlinkClick r:id="rId9">
                  <a:extLst>
                    <a:ext uri="{A12FA001-AC4F-418D-AE19-62706E023703}">
                      <ahyp:hlinkClr val="tx"/>
                    </a:ext>
                  </a:extLst>
                </a:hlinkClick>
              </a:rPr>
              <a:t>posterior probability</a:t>
            </a:r>
            <a:r>
              <a:rPr lang="en" sz="1050">
                <a:solidFill>
                  <a:srgbClr val="202122"/>
                </a:solidFill>
                <a:highlight>
                  <a:srgbClr val="FFFFFF"/>
                </a:highlight>
              </a:rPr>
              <a:t> of 37% in the same </a:t>
            </a:r>
            <a:r>
              <a:rPr lang="en" sz="1050">
                <a:solidFill>
                  <a:srgbClr val="3366CC"/>
                </a:solidFill>
                <a:highlight>
                  <a:srgbClr val="FFFFFF"/>
                </a:highlight>
                <a:uFill>
                  <a:noFill/>
                </a:uFill>
                <a:hlinkClick r:id="rId10">
                  <a:extLst>
                    <a:ext uri="{A12FA001-AC4F-418D-AE19-62706E023703}">
                      <ahyp:hlinkClr val="tx"/>
                    </a:ext>
                  </a:extLst>
                </a:hlinkClick>
              </a:rPr>
              <a:t>CATH</a:t>
            </a:r>
            <a:r>
              <a:rPr lang="en" sz="1050">
                <a:solidFill>
                  <a:srgbClr val="202122"/>
                </a:solidFill>
                <a:highlight>
                  <a:srgbClr val="FFFFFF"/>
                </a:highlight>
              </a:rPr>
              <a:t> topology family and of 13% in the same </a:t>
            </a:r>
            <a:r>
              <a:rPr lang="en" sz="1050">
                <a:solidFill>
                  <a:srgbClr val="3366CC"/>
                </a:solidFill>
                <a:highlight>
                  <a:srgbClr val="FFFFFF"/>
                </a:highlight>
                <a:uFill>
                  <a:noFill/>
                </a:uFill>
                <a:hlinkClick r:id="rId11">
                  <a:extLst>
                    <a:ext uri="{A12FA001-AC4F-418D-AE19-62706E023703}">
                      <ahyp:hlinkClr val="tx"/>
                    </a:ext>
                  </a:extLst>
                </a:hlinkClick>
              </a:rPr>
              <a:t>SCOP</a:t>
            </a:r>
            <a:r>
              <a:rPr lang="en" sz="1050">
                <a:solidFill>
                  <a:srgbClr val="202122"/>
                </a:solidFill>
                <a:highlight>
                  <a:srgbClr val="FFFFFF"/>
                </a:highlight>
              </a:rPr>
              <a:t> fold family. The probabilities increase rapidly when TM-score &gt; 0.5. The TM-score is designed to be independent of protein lengths.</a:t>
            </a:r>
            <a:endParaRPr sz="1400"/>
          </a:p>
          <a:p>
            <a:pPr indent="-317500" lvl="0" marL="457200" rtl="0" algn="l">
              <a:spcBef>
                <a:spcPts val="0"/>
              </a:spcBef>
              <a:spcAft>
                <a:spcPts val="0"/>
              </a:spcAft>
              <a:buClr>
                <a:schemeClr val="dk1"/>
              </a:buClr>
              <a:buSzPts val="1400"/>
              <a:buChar char="-"/>
            </a:pPr>
            <a:r>
              <a:t/>
            </a:r>
            <a:endParaRPr sz="1400">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c7a0e928dc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2c7a0e928dc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 sz="1400">
                <a:solidFill>
                  <a:schemeClr val="dk1"/>
                </a:solidFill>
              </a:rPr>
              <a:t>pLDDT: predicted Local Distance Difference Test (0-100) is a per residue confidence score, values greater than 90 indicate high confidence, values below 50 indicate low confidence. AF models coloring show high confidence residues in blue and lower confidence in yellow, orange, and red. The measure estimates whether the predicted residue has similar distances to neighboring C-alpha atoms (within 15Angstroms) in agreement with distances in the true structure. Measure came from the local distance difference test published in 2013. (</a:t>
            </a:r>
            <a:r>
              <a:rPr lang="en" sz="1400" u="sng">
                <a:solidFill>
                  <a:srgbClr val="1C3678"/>
                </a:solidFill>
                <a:hlinkClick r:id="rId2">
                  <a:extLst>
                    <a:ext uri="{A12FA001-AC4F-418D-AE19-62706E023703}">
                      <ahyp:hlinkClr val="tx"/>
                    </a:ext>
                  </a:extLst>
                </a:hlinkClick>
              </a:rPr>
              <a:t>https://www.ncbi.nlm.nih.gov/pmc/articles/PMC3799472/</a:t>
            </a:r>
            <a:r>
              <a:rPr lang="en" sz="1400">
                <a:solidFill>
                  <a:schemeClr val="dk1"/>
                </a:solidFill>
              </a:rPr>
              <a:t>)</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PAE: </a:t>
            </a:r>
            <a:r>
              <a:rPr b="1" lang="en" sz="1400">
                <a:solidFill>
                  <a:schemeClr val="dk1"/>
                </a:solidFill>
              </a:rPr>
              <a:t>P</a:t>
            </a:r>
            <a:r>
              <a:rPr lang="en" sz="1400">
                <a:solidFill>
                  <a:schemeClr val="dk1"/>
                </a:solidFill>
              </a:rPr>
              <a:t>redicted </a:t>
            </a:r>
            <a:r>
              <a:rPr b="1" lang="en" sz="1400">
                <a:solidFill>
                  <a:schemeClr val="dk1"/>
                </a:solidFill>
              </a:rPr>
              <a:t>A</a:t>
            </a:r>
            <a:r>
              <a:rPr lang="en" sz="1400">
                <a:solidFill>
                  <a:schemeClr val="dk1"/>
                </a:solidFill>
              </a:rPr>
              <a:t>ligned </a:t>
            </a:r>
            <a:r>
              <a:rPr b="1" lang="en" sz="1400">
                <a:solidFill>
                  <a:schemeClr val="dk1"/>
                </a:solidFill>
              </a:rPr>
              <a:t>E</a:t>
            </a:r>
            <a:r>
              <a:rPr lang="en" sz="1400">
                <a:solidFill>
                  <a:schemeClr val="dk1"/>
                </a:solidFill>
              </a:rPr>
              <a:t>rror gives a distance error for every pair of residues, It gives AlphaFold’s estimate of positionerror at residue x when the predicted and true structures are aligned on residue y. Values range from 0-35 Angstroms, usually shown asa heatmap image with residue numbers running along vertical and horizontal axes and color at each pixel indicating PAE value for the corresponding pair of residues. If the relative position of two domains is confidently predicted then the PAE values will be low (less than 5A) for pairs of residues with one residue in each domain. </a:t>
            </a:r>
            <a:endParaRPr sz="1400">
              <a:solidFill>
                <a:schemeClr val="dk1"/>
              </a:solidFill>
            </a:endParaRPr>
          </a:p>
          <a:p>
            <a:pPr indent="-317500" lvl="0" marL="457200" rtl="0" algn="l">
              <a:spcBef>
                <a:spcPts val="0"/>
              </a:spcBef>
              <a:spcAft>
                <a:spcPts val="0"/>
              </a:spcAft>
              <a:buClr>
                <a:schemeClr val="dk1"/>
              </a:buClr>
              <a:buSzPts val="1400"/>
              <a:buChar char="-"/>
            </a:pPr>
            <a:r>
              <a:rPr lang="en" sz="1050">
                <a:solidFill>
                  <a:srgbClr val="202122"/>
                </a:solidFill>
                <a:highlight>
                  <a:srgbClr val="FFFFFF"/>
                </a:highlight>
              </a:rPr>
              <a:t>In </a:t>
            </a:r>
            <a:r>
              <a:rPr lang="en" sz="1050">
                <a:solidFill>
                  <a:srgbClr val="3366CC"/>
                </a:solidFill>
                <a:highlight>
                  <a:srgbClr val="FFFFFF"/>
                </a:highlight>
                <a:uFill>
                  <a:noFill/>
                </a:uFill>
                <a:hlinkClick r:id="rId3">
                  <a:extLst>
                    <a:ext uri="{A12FA001-AC4F-418D-AE19-62706E023703}">
                      <ahyp:hlinkClr val="tx"/>
                    </a:ext>
                  </a:extLst>
                </a:hlinkClick>
              </a:rPr>
              <a:t>bioinformatics</a:t>
            </a:r>
            <a:r>
              <a:rPr lang="en" sz="1050">
                <a:solidFill>
                  <a:srgbClr val="202122"/>
                </a:solidFill>
                <a:highlight>
                  <a:srgbClr val="FFFFFF"/>
                </a:highlight>
              </a:rPr>
              <a:t>, the </a:t>
            </a:r>
            <a:r>
              <a:rPr b="1" lang="en" sz="1050">
                <a:solidFill>
                  <a:srgbClr val="202122"/>
                </a:solidFill>
                <a:highlight>
                  <a:srgbClr val="FFFFFF"/>
                </a:highlight>
              </a:rPr>
              <a:t>template modeling score</a:t>
            </a:r>
            <a:r>
              <a:rPr lang="en" sz="1050">
                <a:solidFill>
                  <a:srgbClr val="202122"/>
                </a:solidFill>
                <a:highlight>
                  <a:srgbClr val="FFFFFF"/>
                </a:highlight>
              </a:rPr>
              <a:t> or </a:t>
            </a:r>
            <a:r>
              <a:rPr b="1" lang="en" sz="1050">
                <a:solidFill>
                  <a:srgbClr val="202122"/>
                </a:solidFill>
                <a:highlight>
                  <a:srgbClr val="FFFFFF"/>
                </a:highlight>
              </a:rPr>
              <a:t>TM-score</a:t>
            </a:r>
            <a:r>
              <a:rPr lang="en" sz="1050">
                <a:solidFill>
                  <a:srgbClr val="202122"/>
                </a:solidFill>
                <a:highlight>
                  <a:srgbClr val="FFFFFF"/>
                </a:highlight>
              </a:rPr>
              <a:t> is a measure of similarity between two </a:t>
            </a:r>
            <a:r>
              <a:rPr lang="en" sz="1050">
                <a:solidFill>
                  <a:srgbClr val="3366CC"/>
                </a:solidFill>
                <a:highlight>
                  <a:srgbClr val="FFFFFF"/>
                </a:highlight>
                <a:uFill>
                  <a:noFill/>
                </a:uFill>
                <a:hlinkClick r:id="rId4">
                  <a:extLst>
                    <a:ext uri="{A12FA001-AC4F-418D-AE19-62706E023703}">
                      <ahyp:hlinkClr val="tx"/>
                    </a:ext>
                  </a:extLst>
                </a:hlinkClick>
              </a:rPr>
              <a:t>protein structures</a:t>
            </a:r>
            <a:r>
              <a:rPr lang="en" sz="1050">
                <a:solidFill>
                  <a:srgbClr val="202122"/>
                </a:solidFill>
                <a:highlight>
                  <a:srgbClr val="FFFFFF"/>
                </a:highlight>
              </a:rPr>
              <a:t>. The TM-score is intended as a more accurate measure of the global similarity of full-length protein structures than the often used </a:t>
            </a:r>
            <a:r>
              <a:rPr lang="en" sz="1050">
                <a:solidFill>
                  <a:srgbClr val="3366CC"/>
                </a:solidFill>
                <a:highlight>
                  <a:srgbClr val="FFFFFF"/>
                </a:highlight>
                <a:uFill>
                  <a:noFill/>
                </a:uFill>
                <a:hlinkClick r:id="rId5">
                  <a:extLst>
                    <a:ext uri="{A12FA001-AC4F-418D-AE19-62706E023703}">
                      <ahyp:hlinkClr val="tx"/>
                    </a:ext>
                  </a:extLst>
                </a:hlinkClick>
              </a:rPr>
              <a:t>RMSD</a:t>
            </a:r>
            <a:r>
              <a:rPr lang="en" sz="1050">
                <a:solidFill>
                  <a:srgbClr val="202122"/>
                </a:solidFill>
                <a:highlight>
                  <a:srgbClr val="FFFFFF"/>
                </a:highlight>
              </a:rPr>
              <a:t> measure. The TM-score indicates the similarity between two structures by a score between </a:t>
            </a:r>
            <a:endParaRPr sz="1050">
              <a:solidFill>
                <a:srgbClr val="202122"/>
              </a:solidFill>
              <a:highlight>
                <a:srgbClr val="FFFFFF"/>
              </a:highlight>
            </a:endParaRPr>
          </a:p>
          <a:p>
            <a:pPr indent="-317500" lvl="0" marL="457200" rtl="0" algn="l">
              <a:spcBef>
                <a:spcPts val="0"/>
              </a:spcBef>
              <a:spcAft>
                <a:spcPts val="0"/>
              </a:spcAft>
              <a:buClr>
                <a:schemeClr val="dk1"/>
              </a:buClr>
              <a:buSzPts val="1400"/>
              <a:buChar char="-"/>
            </a:pPr>
            <a:r>
              <a:rPr lang="en" sz="1250">
                <a:solidFill>
                  <a:srgbClr val="202122"/>
                </a:solidFill>
                <a:highlight>
                  <a:srgbClr val="FFFFFF"/>
                </a:highlight>
              </a:rPr>
              <a:t>(0,1]</a:t>
            </a:r>
            <a:endParaRPr sz="1250">
              <a:solidFill>
                <a:srgbClr val="202122"/>
              </a:solidFill>
              <a:highlight>
                <a:srgbClr val="FFFFFF"/>
              </a:highlight>
            </a:endParaRPr>
          </a:p>
          <a:p>
            <a:pPr indent="-317500" lvl="0" marL="457200" rtl="0" algn="l">
              <a:spcBef>
                <a:spcPts val="0"/>
              </a:spcBef>
              <a:spcAft>
                <a:spcPts val="0"/>
              </a:spcAft>
              <a:buClr>
                <a:schemeClr val="dk1"/>
              </a:buClr>
              <a:buSzPts val="1400"/>
              <a:buChar char="-"/>
            </a:pPr>
            <a:r>
              <a:rPr lang="en" sz="1050">
                <a:solidFill>
                  <a:srgbClr val="202122"/>
                </a:solidFill>
                <a:highlight>
                  <a:srgbClr val="FFFFFF"/>
                </a:highlight>
              </a:rPr>
              <a:t>, where 1 indicates a perfect match between two structures (thus the higher the better).</a:t>
            </a:r>
            <a:r>
              <a:rPr baseline="30000" lang="en" sz="1400">
                <a:solidFill>
                  <a:srgbClr val="3366CC"/>
                </a:solidFill>
                <a:highlight>
                  <a:srgbClr val="FFFFFF"/>
                </a:highlight>
                <a:uFill>
                  <a:noFill/>
                </a:uFill>
                <a:hlinkClick r:id="rId6">
                  <a:extLst>
                    <a:ext uri="{A12FA001-AC4F-418D-AE19-62706E023703}">
                      <ahyp:hlinkClr val="tx"/>
                    </a:ext>
                  </a:extLst>
                </a:hlinkClick>
              </a:rPr>
              <a:t>[1]</a:t>
            </a:r>
            <a:r>
              <a:rPr lang="en" sz="1050">
                <a:solidFill>
                  <a:srgbClr val="202122"/>
                </a:solidFill>
                <a:highlight>
                  <a:srgbClr val="FFFFFF"/>
                </a:highlight>
              </a:rPr>
              <a:t> Generally scores below 0.20 corresponds to randomly chosen unrelated proteins whereas structures with a score higher than 0.5 assume roughly the same fold.</a:t>
            </a:r>
            <a:r>
              <a:rPr baseline="30000" lang="en" sz="1400">
                <a:solidFill>
                  <a:srgbClr val="3366CC"/>
                </a:solidFill>
                <a:highlight>
                  <a:srgbClr val="FFFFFF"/>
                </a:highlight>
                <a:uFill>
                  <a:noFill/>
                </a:uFill>
                <a:hlinkClick r:id="rId7">
                  <a:extLst>
                    <a:ext uri="{A12FA001-AC4F-418D-AE19-62706E023703}">
                      <ahyp:hlinkClr val="tx"/>
                    </a:ext>
                  </a:extLst>
                </a:hlinkClick>
              </a:rPr>
              <a:t>[2]</a:t>
            </a:r>
            <a:r>
              <a:rPr lang="en" sz="1050">
                <a:solidFill>
                  <a:srgbClr val="202122"/>
                </a:solidFill>
                <a:highlight>
                  <a:srgbClr val="FFFFFF"/>
                </a:highlight>
              </a:rPr>
              <a:t> A quantitative study </a:t>
            </a:r>
            <a:r>
              <a:rPr baseline="30000" lang="en" sz="1400">
                <a:solidFill>
                  <a:srgbClr val="3366CC"/>
                </a:solidFill>
                <a:highlight>
                  <a:srgbClr val="FFFFFF"/>
                </a:highlight>
                <a:uFill>
                  <a:noFill/>
                </a:uFill>
                <a:hlinkClick r:id="rId8">
                  <a:extLst>
                    <a:ext uri="{A12FA001-AC4F-418D-AE19-62706E023703}">
                      <ahyp:hlinkClr val="tx"/>
                    </a:ext>
                  </a:extLst>
                </a:hlinkClick>
              </a:rPr>
              <a:t>[3]</a:t>
            </a:r>
            <a:r>
              <a:rPr lang="en" sz="1050">
                <a:solidFill>
                  <a:srgbClr val="202122"/>
                </a:solidFill>
                <a:highlight>
                  <a:srgbClr val="FFFFFF"/>
                </a:highlight>
              </a:rPr>
              <a:t> shows that proteins of TM-score = 0.5 have a </a:t>
            </a:r>
            <a:r>
              <a:rPr lang="en" sz="1050">
                <a:solidFill>
                  <a:srgbClr val="3366CC"/>
                </a:solidFill>
                <a:highlight>
                  <a:srgbClr val="FFFFFF"/>
                </a:highlight>
                <a:uFill>
                  <a:noFill/>
                </a:uFill>
                <a:hlinkClick r:id="rId9">
                  <a:extLst>
                    <a:ext uri="{A12FA001-AC4F-418D-AE19-62706E023703}">
                      <ahyp:hlinkClr val="tx"/>
                    </a:ext>
                  </a:extLst>
                </a:hlinkClick>
              </a:rPr>
              <a:t>posterior probability</a:t>
            </a:r>
            <a:r>
              <a:rPr lang="en" sz="1050">
                <a:solidFill>
                  <a:srgbClr val="202122"/>
                </a:solidFill>
                <a:highlight>
                  <a:srgbClr val="FFFFFF"/>
                </a:highlight>
              </a:rPr>
              <a:t> of 37% in the same </a:t>
            </a:r>
            <a:r>
              <a:rPr lang="en" sz="1050">
                <a:solidFill>
                  <a:srgbClr val="3366CC"/>
                </a:solidFill>
                <a:highlight>
                  <a:srgbClr val="FFFFFF"/>
                </a:highlight>
                <a:uFill>
                  <a:noFill/>
                </a:uFill>
                <a:hlinkClick r:id="rId10">
                  <a:extLst>
                    <a:ext uri="{A12FA001-AC4F-418D-AE19-62706E023703}">
                      <ahyp:hlinkClr val="tx"/>
                    </a:ext>
                  </a:extLst>
                </a:hlinkClick>
              </a:rPr>
              <a:t>CATH</a:t>
            </a:r>
            <a:r>
              <a:rPr lang="en" sz="1050">
                <a:solidFill>
                  <a:srgbClr val="202122"/>
                </a:solidFill>
                <a:highlight>
                  <a:srgbClr val="FFFFFF"/>
                </a:highlight>
              </a:rPr>
              <a:t> topology family and of 13% in the same </a:t>
            </a:r>
            <a:r>
              <a:rPr lang="en" sz="1050">
                <a:solidFill>
                  <a:srgbClr val="3366CC"/>
                </a:solidFill>
                <a:highlight>
                  <a:srgbClr val="FFFFFF"/>
                </a:highlight>
                <a:uFill>
                  <a:noFill/>
                </a:uFill>
                <a:hlinkClick r:id="rId11">
                  <a:extLst>
                    <a:ext uri="{A12FA001-AC4F-418D-AE19-62706E023703}">
                      <ahyp:hlinkClr val="tx"/>
                    </a:ext>
                  </a:extLst>
                </a:hlinkClick>
              </a:rPr>
              <a:t>SCOP</a:t>
            </a:r>
            <a:r>
              <a:rPr lang="en" sz="1050">
                <a:solidFill>
                  <a:srgbClr val="202122"/>
                </a:solidFill>
                <a:highlight>
                  <a:srgbClr val="FFFFFF"/>
                </a:highlight>
              </a:rPr>
              <a:t> fold family. The probabilities increase rapidly when TM-score &gt; 0.5. The TM-score is designed to be independent of protein lengths.</a:t>
            </a:r>
            <a:endParaRPr sz="1400"/>
          </a:p>
          <a:p>
            <a:pPr indent="-317500" lvl="0" marL="457200" rtl="0" algn="l">
              <a:spcBef>
                <a:spcPts val="0"/>
              </a:spcBef>
              <a:spcAft>
                <a:spcPts val="0"/>
              </a:spcAft>
              <a:buClr>
                <a:schemeClr val="dk1"/>
              </a:buClr>
              <a:buSzPts val="1400"/>
              <a:buChar char="-"/>
            </a:pPr>
            <a:r>
              <a:t/>
            </a:r>
            <a:endParaRPr sz="1400">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c7a0e928dc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2c7a0e928dc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 sz="1400">
                <a:solidFill>
                  <a:schemeClr val="dk1"/>
                </a:solidFill>
              </a:rPr>
              <a:t>pLDDT: predicted Local Distance Difference Test (0-100) is a per residue confidence score, values greater than 90 indicate high confidence, values below 50 indicate low confidence. AF models coloring show high confidence residues in blue and lower confidence in yellow, orange, and red. The measure estimates whether the predicted residue has similar distances to neighboring C-alpha atoms (within 15Angstroms) in agreement with distances in the true structure. Measure came from the local distance difference test published in 2013. (</a:t>
            </a:r>
            <a:r>
              <a:rPr lang="en" sz="1400" u="sng">
                <a:solidFill>
                  <a:srgbClr val="1C3678"/>
                </a:solidFill>
                <a:hlinkClick r:id="rId2">
                  <a:extLst>
                    <a:ext uri="{A12FA001-AC4F-418D-AE19-62706E023703}">
                      <ahyp:hlinkClr val="tx"/>
                    </a:ext>
                  </a:extLst>
                </a:hlinkClick>
              </a:rPr>
              <a:t>https://www.ncbi.nlm.nih.gov/pmc/articles/PMC3799472/</a:t>
            </a:r>
            <a:r>
              <a:rPr lang="en" sz="1400">
                <a:solidFill>
                  <a:schemeClr val="dk1"/>
                </a:solidFill>
              </a:rPr>
              <a:t>)</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PAE: </a:t>
            </a:r>
            <a:r>
              <a:rPr b="1" lang="en" sz="1400">
                <a:solidFill>
                  <a:schemeClr val="dk1"/>
                </a:solidFill>
              </a:rPr>
              <a:t>P</a:t>
            </a:r>
            <a:r>
              <a:rPr lang="en" sz="1400">
                <a:solidFill>
                  <a:schemeClr val="dk1"/>
                </a:solidFill>
              </a:rPr>
              <a:t>redicted </a:t>
            </a:r>
            <a:r>
              <a:rPr b="1" lang="en" sz="1400">
                <a:solidFill>
                  <a:schemeClr val="dk1"/>
                </a:solidFill>
              </a:rPr>
              <a:t>A</a:t>
            </a:r>
            <a:r>
              <a:rPr lang="en" sz="1400">
                <a:solidFill>
                  <a:schemeClr val="dk1"/>
                </a:solidFill>
              </a:rPr>
              <a:t>ligned </a:t>
            </a:r>
            <a:r>
              <a:rPr b="1" lang="en" sz="1400">
                <a:solidFill>
                  <a:schemeClr val="dk1"/>
                </a:solidFill>
              </a:rPr>
              <a:t>E</a:t>
            </a:r>
            <a:r>
              <a:rPr lang="en" sz="1400">
                <a:solidFill>
                  <a:schemeClr val="dk1"/>
                </a:solidFill>
              </a:rPr>
              <a:t>rror gives a distance error for every pair of residues, It gives AlphaFold’s estimate of positionerror at residue x when the predicted and true structures are aligned on residue y. Values range from 0-35 Angstroms, usually shown asa heatmap image with residue numbers running along vertical and horizontal axes and color at each pixel indicating PAE value for the corresponding pair of residues. If the relative position of two domains is confidently predicted then the PAE values will be low (less than 5A) for pairs of residues with one residue in each domain. </a:t>
            </a:r>
            <a:endParaRPr sz="1400">
              <a:solidFill>
                <a:schemeClr val="dk1"/>
              </a:solidFill>
            </a:endParaRPr>
          </a:p>
          <a:p>
            <a:pPr indent="-317500" lvl="0" marL="457200" rtl="0" algn="l">
              <a:spcBef>
                <a:spcPts val="0"/>
              </a:spcBef>
              <a:spcAft>
                <a:spcPts val="0"/>
              </a:spcAft>
              <a:buClr>
                <a:schemeClr val="dk1"/>
              </a:buClr>
              <a:buSzPts val="1400"/>
              <a:buChar char="-"/>
            </a:pPr>
            <a:r>
              <a:rPr lang="en" sz="1050">
                <a:solidFill>
                  <a:srgbClr val="202122"/>
                </a:solidFill>
                <a:highlight>
                  <a:srgbClr val="FFFFFF"/>
                </a:highlight>
              </a:rPr>
              <a:t>In </a:t>
            </a:r>
            <a:r>
              <a:rPr lang="en" sz="1050">
                <a:solidFill>
                  <a:srgbClr val="3366CC"/>
                </a:solidFill>
                <a:highlight>
                  <a:srgbClr val="FFFFFF"/>
                </a:highlight>
                <a:uFill>
                  <a:noFill/>
                </a:uFill>
                <a:hlinkClick r:id="rId3">
                  <a:extLst>
                    <a:ext uri="{A12FA001-AC4F-418D-AE19-62706E023703}">
                      <ahyp:hlinkClr val="tx"/>
                    </a:ext>
                  </a:extLst>
                </a:hlinkClick>
              </a:rPr>
              <a:t>bioinformatics</a:t>
            </a:r>
            <a:r>
              <a:rPr lang="en" sz="1050">
                <a:solidFill>
                  <a:srgbClr val="202122"/>
                </a:solidFill>
                <a:highlight>
                  <a:srgbClr val="FFFFFF"/>
                </a:highlight>
              </a:rPr>
              <a:t>, the </a:t>
            </a:r>
            <a:r>
              <a:rPr b="1" lang="en" sz="1050">
                <a:solidFill>
                  <a:srgbClr val="202122"/>
                </a:solidFill>
                <a:highlight>
                  <a:srgbClr val="FFFFFF"/>
                </a:highlight>
              </a:rPr>
              <a:t>template modeling score</a:t>
            </a:r>
            <a:r>
              <a:rPr lang="en" sz="1050">
                <a:solidFill>
                  <a:srgbClr val="202122"/>
                </a:solidFill>
                <a:highlight>
                  <a:srgbClr val="FFFFFF"/>
                </a:highlight>
              </a:rPr>
              <a:t> or </a:t>
            </a:r>
            <a:r>
              <a:rPr b="1" lang="en" sz="1050">
                <a:solidFill>
                  <a:srgbClr val="202122"/>
                </a:solidFill>
                <a:highlight>
                  <a:srgbClr val="FFFFFF"/>
                </a:highlight>
              </a:rPr>
              <a:t>TM-score</a:t>
            </a:r>
            <a:r>
              <a:rPr lang="en" sz="1050">
                <a:solidFill>
                  <a:srgbClr val="202122"/>
                </a:solidFill>
                <a:highlight>
                  <a:srgbClr val="FFFFFF"/>
                </a:highlight>
              </a:rPr>
              <a:t> is a measure of similarity between two </a:t>
            </a:r>
            <a:r>
              <a:rPr lang="en" sz="1050">
                <a:solidFill>
                  <a:srgbClr val="3366CC"/>
                </a:solidFill>
                <a:highlight>
                  <a:srgbClr val="FFFFFF"/>
                </a:highlight>
                <a:uFill>
                  <a:noFill/>
                </a:uFill>
                <a:hlinkClick r:id="rId4">
                  <a:extLst>
                    <a:ext uri="{A12FA001-AC4F-418D-AE19-62706E023703}">
                      <ahyp:hlinkClr val="tx"/>
                    </a:ext>
                  </a:extLst>
                </a:hlinkClick>
              </a:rPr>
              <a:t>protein structures</a:t>
            </a:r>
            <a:r>
              <a:rPr lang="en" sz="1050">
                <a:solidFill>
                  <a:srgbClr val="202122"/>
                </a:solidFill>
                <a:highlight>
                  <a:srgbClr val="FFFFFF"/>
                </a:highlight>
              </a:rPr>
              <a:t>. The TM-score is intended as a more accurate measure of the global similarity of full-length protein structures than the often used </a:t>
            </a:r>
            <a:r>
              <a:rPr lang="en" sz="1050">
                <a:solidFill>
                  <a:srgbClr val="3366CC"/>
                </a:solidFill>
                <a:highlight>
                  <a:srgbClr val="FFFFFF"/>
                </a:highlight>
                <a:uFill>
                  <a:noFill/>
                </a:uFill>
                <a:hlinkClick r:id="rId5">
                  <a:extLst>
                    <a:ext uri="{A12FA001-AC4F-418D-AE19-62706E023703}">
                      <ahyp:hlinkClr val="tx"/>
                    </a:ext>
                  </a:extLst>
                </a:hlinkClick>
              </a:rPr>
              <a:t>RMSD</a:t>
            </a:r>
            <a:r>
              <a:rPr lang="en" sz="1050">
                <a:solidFill>
                  <a:srgbClr val="202122"/>
                </a:solidFill>
                <a:highlight>
                  <a:srgbClr val="FFFFFF"/>
                </a:highlight>
              </a:rPr>
              <a:t> measure. The TM-score indicates the similarity between two structures by a score between </a:t>
            </a:r>
            <a:endParaRPr sz="1050">
              <a:solidFill>
                <a:srgbClr val="202122"/>
              </a:solidFill>
              <a:highlight>
                <a:srgbClr val="FFFFFF"/>
              </a:highlight>
            </a:endParaRPr>
          </a:p>
          <a:p>
            <a:pPr indent="-317500" lvl="0" marL="457200" rtl="0" algn="l">
              <a:spcBef>
                <a:spcPts val="0"/>
              </a:spcBef>
              <a:spcAft>
                <a:spcPts val="0"/>
              </a:spcAft>
              <a:buClr>
                <a:schemeClr val="dk1"/>
              </a:buClr>
              <a:buSzPts val="1400"/>
              <a:buChar char="-"/>
            </a:pPr>
            <a:r>
              <a:rPr lang="en" sz="1250">
                <a:solidFill>
                  <a:srgbClr val="202122"/>
                </a:solidFill>
                <a:highlight>
                  <a:srgbClr val="FFFFFF"/>
                </a:highlight>
              </a:rPr>
              <a:t>(0,1]</a:t>
            </a:r>
            <a:endParaRPr sz="1250">
              <a:solidFill>
                <a:srgbClr val="202122"/>
              </a:solidFill>
              <a:highlight>
                <a:srgbClr val="FFFFFF"/>
              </a:highlight>
            </a:endParaRPr>
          </a:p>
          <a:p>
            <a:pPr indent="-317500" lvl="0" marL="457200" rtl="0" algn="l">
              <a:spcBef>
                <a:spcPts val="0"/>
              </a:spcBef>
              <a:spcAft>
                <a:spcPts val="0"/>
              </a:spcAft>
              <a:buClr>
                <a:schemeClr val="dk1"/>
              </a:buClr>
              <a:buSzPts val="1400"/>
              <a:buChar char="-"/>
            </a:pPr>
            <a:r>
              <a:rPr lang="en" sz="1050">
                <a:solidFill>
                  <a:srgbClr val="202122"/>
                </a:solidFill>
                <a:highlight>
                  <a:srgbClr val="FFFFFF"/>
                </a:highlight>
              </a:rPr>
              <a:t>, where 1 indicates a perfect match between two structures (thus the higher the better).</a:t>
            </a:r>
            <a:r>
              <a:rPr baseline="30000" lang="en" sz="1400">
                <a:solidFill>
                  <a:srgbClr val="3366CC"/>
                </a:solidFill>
                <a:highlight>
                  <a:srgbClr val="FFFFFF"/>
                </a:highlight>
                <a:uFill>
                  <a:noFill/>
                </a:uFill>
                <a:hlinkClick r:id="rId6">
                  <a:extLst>
                    <a:ext uri="{A12FA001-AC4F-418D-AE19-62706E023703}">
                      <ahyp:hlinkClr val="tx"/>
                    </a:ext>
                  </a:extLst>
                </a:hlinkClick>
              </a:rPr>
              <a:t>[1]</a:t>
            </a:r>
            <a:r>
              <a:rPr lang="en" sz="1050">
                <a:solidFill>
                  <a:srgbClr val="202122"/>
                </a:solidFill>
                <a:highlight>
                  <a:srgbClr val="FFFFFF"/>
                </a:highlight>
              </a:rPr>
              <a:t> Generally scores below 0.20 corresponds to randomly chosen unrelated proteins whereas structures with a score higher than 0.5 assume roughly the same fold.</a:t>
            </a:r>
            <a:r>
              <a:rPr baseline="30000" lang="en" sz="1400">
                <a:solidFill>
                  <a:srgbClr val="3366CC"/>
                </a:solidFill>
                <a:highlight>
                  <a:srgbClr val="FFFFFF"/>
                </a:highlight>
                <a:uFill>
                  <a:noFill/>
                </a:uFill>
                <a:hlinkClick r:id="rId7">
                  <a:extLst>
                    <a:ext uri="{A12FA001-AC4F-418D-AE19-62706E023703}">
                      <ahyp:hlinkClr val="tx"/>
                    </a:ext>
                  </a:extLst>
                </a:hlinkClick>
              </a:rPr>
              <a:t>[2]</a:t>
            </a:r>
            <a:r>
              <a:rPr lang="en" sz="1050">
                <a:solidFill>
                  <a:srgbClr val="202122"/>
                </a:solidFill>
                <a:highlight>
                  <a:srgbClr val="FFFFFF"/>
                </a:highlight>
              </a:rPr>
              <a:t> A quantitative study </a:t>
            </a:r>
            <a:r>
              <a:rPr baseline="30000" lang="en" sz="1400">
                <a:solidFill>
                  <a:srgbClr val="3366CC"/>
                </a:solidFill>
                <a:highlight>
                  <a:srgbClr val="FFFFFF"/>
                </a:highlight>
                <a:uFill>
                  <a:noFill/>
                </a:uFill>
                <a:hlinkClick r:id="rId8">
                  <a:extLst>
                    <a:ext uri="{A12FA001-AC4F-418D-AE19-62706E023703}">
                      <ahyp:hlinkClr val="tx"/>
                    </a:ext>
                  </a:extLst>
                </a:hlinkClick>
              </a:rPr>
              <a:t>[3]</a:t>
            </a:r>
            <a:r>
              <a:rPr lang="en" sz="1050">
                <a:solidFill>
                  <a:srgbClr val="202122"/>
                </a:solidFill>
                <a:highlight>
                  <a:srgbClr val="FFFFFF"/>
                </a:highlight>
              </a:rPr>
              <a:t> shows that proteins of TM-score = 0.5 have a </a:t>
            </a:r>
            <a:r>
              <a:rPr lang="en" sz="1050">
                <a:solidFill>
                  <a:srgbClr val="3366CC"/>
                </a:solidFill>
                <a:highlight>
                  <a:srgbClr val="FFFFFF"/>
                </a:highlight>
                <a:uFill>
                  <a:noFill/>
                </a:uFill>
                <a:hlinkClick r:id="rId9">
                  <a:extLst>
                    <a:ext uri="{A12FA001-AC4F-418D-AE19-62706E023703}">
                      <ahyp:hlinkClr val="tx"/>
                    </a:ext>
                  </a:extLst>
                </a:hlinkClick>
              </a:rPr>
              <a:t>posterior probability</a:t>
            </a:r>
            <a:r>
              <a:rPr lang="en" sz="1050">
                <a:solidFill>
                  <a:srgbClr val="202122"/>
                </a:solidFill>
                <a:highlight>
                  <a:srgbClr val="FFFFFF"/>
                </a:highlight>
              </a:rPr>
              <a:t> of 37% in the same </a:t>
            </a:r>
            <a:r>
              <a:rPr lang="en" sz="1050">
                <a:solidFill>
                  <a:srgbClr val="3366CC"/>
                </a:solidFill>
                <a:highlight>
                  <a:srgbClr val="FFFFFF"/>
                </a:highlight>
                <a:uFill>
                  <a:noFill/>
                </a:uFill>
                <a:hlinkClick r:id="rId10">
                  <a:extLst>
                    <a:ext uri="{A12FA001-AC4F-418D-AE19-62706E023703}">
                      <ahyp:hlinkClr val="tx"/>
                    </a:ext>
                  </a:extLst>
                </a:hlinkClick>
              </a:rPr>
              <a:t>CATH</a:t>
            </a:r>
            <a:r>
              <a:rPr lang="en" sz="1050">
                <a:solidFill>
                  <a:srgbClr val="202122"/>
                </a:solidFill>
                <a:highlight>
                  <a:srgbClr val="FFFFFF"/>
                </a:highlight>
              </a:rPr>
              <a:t> topology family and of 13% in the same </a:t>
            </a:r>
            <a:r>
              <a:rPr lang="en" sz="1050">
                <a:solidFill>
                  <a:srgbClr val="3366CC"/>
                </a:solidFill>
                <a:highlight>
                  <a:srgbClr val="FFFFFF"/>
                </a:highlight>
                <a:uFill>
                  <a:noFill/>
                </a:uFill>
                <a:hlinkClick r:id="rId11">
                  <a:extLst>
                    <a:ext uri="{A12FA001-AC4F-418D-AE19-62706E023703}">
                      <ahyp:hlinkClr val="tx"/>
                    </a:ext>
                  </a:extLst>
                </a:hlinkClick>
              </a:rPr>
              <a:t>SCOP</a:t>
            </a:r>
            <a:r>
              <a:rPr lang="en" sz="1050">
                <a:solidFill>
                  <a:srgbClr val="202122"/>
                </a:solidFill>
                <a:highlight>
                  <a:srgbClr val="FFFFFF"/>
                </a:highlight>
              </a:rPr>
              <a:t> fold family. The probabilities increase rapidly when TM-score &gt; 0.5. The TM-score is designed to be independent of protein lengths.</a:t>
            </a:r>
            <a:endParaRPr sz="1400"/>
          </a:p>
          <a:p>
            <a:pPr indent="-317500" lvl="0" marL="457200" rtl="0" algn="l">
              <a:spcBef>
                <a:spcPts val="0"/>
              </a:spcBef>
              <a:spcAft>
                <a:spcPts val="0"/>
              </a:spcAft>
              <a:buClr>
                <a:schemeClr val="dk1"/>
              </a:buClr>
              <a:buSzPts val="1400"/>
              <a:buChar char="-"/>
            </a:pPr>
            <a:r>
              <a:t/>
            </a:r>
            <a:endParaRPr sz="1400">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90008cd055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290008cd055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 sz="1400">
                <a:solidFill>
                  <a:schemeClr val="dk1"/>
                </a:solidFill>
              </a:rPr>
              <a:t>Roughly lDDT measures the percentage of correctly predicted interatomic distances, not how well the predicted and true structures can be imposed *like me asking you how well you did on your exam after you took it, typically you can be in the right ballpark. Maybe don’t know what all the answers are but have a rough idea of how well you did on each question. </a:t>
            </a:r>
            <a:endParaRPr sz="1400">
              <a:solidFill>
                <a:schemeClr val="dk1"/>
              </a:solidFill>
            </a:endParaRPr>
          </a:p>
          <a:p>
            <a:pPr indent="-317500" lvl="0" marL="457200" rtl="0" algn="l">
              <a:spcBef>
                <a:spcPts val="0"/>
              </a:spcBef>
              <a:spcAft>
                <a:spcPts val="0"/>
              </a:spcAft>
              <a:buClr>
                <a:schemeClr val="dk1"/>
              </a:buClr>
              <a:buSzPts val="1400"/>
              <a:buChar char="-"/>
            </a:pPr>
            <a:r>
              <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PAE: </a:t>
            </a:r>
            <a:r>
              <a:rPr b="1" lang="en" sz="1400">
                <a:solidFill>
                  <a:schemeClr val="dk1"/>
                </a:solidFill>
              </a:rPr>
              <a:t>P</a:t>
            </a:r>
            <a:r>
              <a:rPr lang="en" sz="1400">
                <a:solidFill>
                  <a:schemeClr val="dk1"/>
                </a:solidFill>
              </a:rPr>
              <a:t>redicted </a:t>
            </a:r>
            <a:r>
              <a:rPr b="1" lang="en" sz="1400">
                <a:solidFill>
                  <a:schemeClr val="dk1"/>
                </a:solidFill>
              </a:rPr>
              <a:t>A</a:t>
            </a:r>
            <a:r>
              <a:rPr lang="en" sz="1400">
                <a:solidFill>
                  <a:schemeClr val="dk1"/>
                </a:solidFill>
              </a:rPr>
              <a:t>ligned </a:t>
            </a:r>
            <a:r>
              <a:rPr b="1" lang="en" sz="1400">
                <a:solidFill>
                  <a:schemeClr val="dk1"/>
                </a:solidFill>
              </a:rPr>
              <a:t>E</a:t>
            </a:r>
            <a:r>
              <a:rPr lang="en" sz="1400">
                <a:solidFill>
                  <a:schemeClr val="dk1"/>
                </a:solidFill>
              </a:rPr>
              <a:t>rror gives a distance error for every pair of residues, It gives AlphaFold’s estimate of positionerror at residue x when the predicted and true structures are aligned on residue y. Values range from 0-35 Angstroms, usually shown asa heatmap image with residue numbers running along vertical and horizontal axes and color at each pixel indicating PAE value for the corresponding pair of residues. If the relative position of two domains is confidently predicted then the PAE values will be low (less than 5A) for pairs of residues with one residue in each domain. </a:t>
            </a:r>
            <a:endParaRPr sz="1400">
              <a:solidFill>
                <a:schemeClr val="dk1"/>
              </a:solidFill>
            </a:endParaRPr>
          </a:p>
          <a:p>
            <a:pPr indent="-317500" lvl="0" marL="457200" rtl="0" algn="l">
              <a:spcBef>
                <a:spcPts val="0"/>
              </a:spcBef>
              <a:spcAft>
                <a:spcPts val="0"/>
              </a:spcAft>
              <a:buClr>
                <a:schemeClr val="dk1"/>
              </a:buClr>
              <a:buSzPts val="1400"/>
              <a:buChar char="-"/>
            </a:pPr>
            <a:r>
              <a:t/>
            </a:r>
            <a:endParaRPr sz="1400">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c7a0e928d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2c7a0e928d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 sz="1400">
                <a:solidFill>
                  <a:schemeClr val="dk1"/>
                </a:solidFill>
              </a:rPr>
              <a:t>pLDDT: predicted Local Distance Difference Test (0-100) is a per residue confidence score, values greater than 90 indicate high confidence, values below 50 indicate low confidence. AF models coloring show high confidence residues in blue and lower confidence in yellow, orange, and red. The measure estimates whether the predicted residue has similar distances to neighboring C-alpha atoms (within 15Angstroms) in agreement with distances in the true structure. Measure came from the local distance difference test published in 2013. (</a:t>
            </a:r>
            <a:r>
              <a:rPr lang="en" sz="1400" u="sng">
                <a:solidFill>
                  <a:srgbClr val="1C3678"/>
                </a:solidFill>
                <a:hlinkClick r:id="rId2">
                  <a:extLst>
                    <a:ext uri="{A12FA001-AC4F-418D-AE19-62706E023703}">
                      <ahyp:hlinkClr val="tx"/>
                    </a:ext>
                  </a:extLst>
                </a:hlinkClick>
              </a:rPr>
              <a:t>https://www.ncbi.nlm.nih.gov/pmc/articles/PMC3799472/</a:t>
            </a:r>
            <a:r>
              <a:rPr lang="en" sz="1400">
                <a:solidFill>
                  <a:schemeClr val="dk1"/>
                </a:solidFill>
              </a:rPr>
              <a:t>)</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PAE: </a:t>
            </a:r>
            <a:r>
              <a:rPr b="1" lang="en" sz="1400">
                <a:solidFill>
                  <a:schemeClr val="dk1"/>
                </a:solidFill>
              </a:rPr>
              <a:t>P</a:t>
            </a:r>
            <a:r>
              <a:rPr lang="en" sz="1400">
                <a:solidFill>
                  <a:schemeClr val="dk1"/>
                </a:solidFill>
              </a:rPr>
              <a:t>redicted </a:t>
            </a:r>
            <a:r>
              <a:rPr b="1" lang="en" sz="1400">
                <a:solidFill>
                  <a:schemeClr val="dk1"/>
                </a:solidFill>
              </a:rPr>
              <a:t>A</a:t>
            </a:r>
            <a:r>
              <a:rPr lang="en" sz="1400">
                <a:solidFill>
                  <a:schemeClr val="dk1"/>
                </a:solidFill>
              </a:rPr>
              <a:t>ligned </a:t>
            </a:r>
            <a:r>
              <a:rPr b="1" lang="en" sz="1400">
                <a:solidFill>
                  <a:schemeClr val="dk1"/>
                </a:solidFill>
              </a:rPr>
              <a:t>E</a:t>
            </a:r>
            <a:r>
              <a:rPr lang="en" sz="1400">
                <a:solidFill>
                  <a:schemeClr val="dk1"/>
                </a:solidFill>
              </a:rPr>
              <a:t>rror gives a distance error for every pair of residues, It gives AlphaFold’s estimate of positionerror at residue x when the predicted and true structures are aligned on residue y. Values range from 0-35 Angstroms, usually shown asa heatmap image with residue numbers running along vertical and horizontal axes and color at each pixel indicating PAE value for the corresponding pair of residues. If the relative position of two domains is confidently predicted then the PAE values will be low (less than 5A) for pairs of residues with one residue in each domain. </a:t>
            </a:r>
            <a:endParaRPr sz="1400">
              <a:solidFill>
                <a:schemeClr val="dk1"/>
              </a:solidFill>
            </a:endParaRPr>
          </a:p>
          <a:p>
            <a:pPr indent="-317500" lvl="0" marL="457200" rtl="0" algn="l">
              <a:spcBef>
                <a:spcPts val="0"/>
              </a:spcBef>
              <a:spcAft>
                <a:spcPts val="0"/>
              </a:spcAft>
              <a:buClr>
                <a:schemeClr val="dk1"/>
              </a:buClr>
              <a:buSzPts val="1400"/>
              <a:buChar char="-"/>
            </a:pPr>
            <a:r>
              <a:t/>
            </a:r>
            <a:endParaRPr sz="1400">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c856bbfbad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2c856bbfbad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 sz="1400">
                <a:solidFill>
                  <a:schemeClr val="dk1"/>
                </a:solidFill>
              </a:rPr>
              <a:t>pLDDT: predicted Local Distance Difference Test (0-100) is a per residue confidence score, values greater than 90 indicate high confidence, values below 50 indicate low confidence. AF models coloring show high confidence residues in blue and lower confidence in yellow, orange, and red. The measure estimates whether the predicted residue has similar distances to neighboring C-alpha atoms (within 15Angstroms) in agreement with distances in the true structure. Measure came from the local distance difference test published in 2013. (</a:t>
            </a:r>
            <a:r>
              <a:rPr lang="en" sz="1400" u="sng">
                <a:solidFill>
                  <a:srgbClr val="1C3678"/>
                </a:solidFill>
                <a:hlinkClick r:id="rId2">
                  <a:extLst>
                    <a:ext uri="{A12FA001-AC4F-418D-AE19-62706E023703}">
                      <ahyp:hlinkClr val="tx"/>
                    </a:ext>
                  </a:extLst>
                </a:hlinkClick>
              </a:rPr>
              <a:t>https://www.ncbi.nlm.nih.gov/pmc/articles/PMC3799472/</a:t>
            </a:r>
            <a:r>
              <a:rPr lang="en" sz="1400">
                <a:solidFill>
                  <a:schemeClr val="dk1"/>
                </a:solidFill>
              </a:rPr>
              <a:t>)</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PAE: </a:t>
            </a:r>
            <a:r>
              <a:rPr b="1" lang="en" sz="1400">
                <a:solidFill>
                  <a:schemeClr val="dk1"/>
                </a:solidFill>
              </a:rPr>
              <a:t>P</a:t>
            </a:r>
            <a:r>
              <a:rPr lang="en" sz="1400">
                <a:solidFill>
                  <a:schemeClr val="dk1"/>
                </a:solidFill>
              </a:rPr>
              <a:t>redicted </a:t>
            </a:r>
            <a:r>
              <a:rPr b="1" lang="en" sz="1400">
                <a:solidFill>
                  <a:schemeClr val="dk1"/>
                </a:solidFill>
              </a:rPr>
              <a:t>A</a:t>
            </a:r>
            <a:r>
              <a:rPr lang="en" sz="1400">
                <a:solidFill>
                  <a:schemeClr val="dk1"/>
                </a:solidFill>
              </a:rPr>
              <a:t>ligned </a:t>
            </a:r>
            <a:r>
              <a:rPr b="1" lang="en" sz="1400">
                <a:solidFill>
                  <a:schemeClr val="dk1"/>
                </a:solidFill>
              </a:rPr>
              <a:t>E</a:t>
            </a:r>
            <a:r>
              <a:rPr lang="en" sz="1400">
                <a:solidFill>
                  <a:schemeClr val="dk1"/>
                </a:solidFill>
              </a:rPr>
              <a:t>rror gives a distance error for every pair of residues, It gives AlphaFold’s estimate of positionerror at residue x when the predicted and true structures are aligned on residue y. Values range from 0-35 Angstroms, usually shown asa heatmap image with residue numbers running along vertical and horizontal axes and color at each pixel indicating PAE value for the corresponding pair of residues. If the relative position of two domains is confidently predicted then the PAE values will be low (less than 5A) for pairs of residues with one residue in each domain. </a:t>
            </a:r>
            <a:endParaRPr sz="1400">
              <a:solidFill>
                <a:schemeClr val="dk1"/>
              </a:solidFill>
            </a:endParaRPr>
          </a:p>
          <a:p>
            <a:pPr indent="-317500" lvl="0" marL="457200" rtl="0" algn="l">
              <a:spcBef>
                <a:spcPts val="0"/>
              </a:spcBef>
              <a:spcAft>
                <a:spcPts val="0"/>
              </a:spcAft>
              <a:buClr>
                <a:schemeClr val="dk1"/>
              </a:buClr>
              <a:buSzPts val="1400"/>
              <a:buChar char="-"/>
            </a:pPr>
            <a:r>
              <a:t/>
            </a:r>
            <a:endParaRPr sz="1400">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c7a0e928dc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2c7a0e928dc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0A0A0A"/>
                </a:solidFill>
                <a:highlight>
                  <a:srgbClr val="FFFFFF"/>
                </a:highlight>
              </a:rPr>
              <a:t>214,683,839</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c856bbfbad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2c856bbfbad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2c7a0e928dc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2c7a0e928dc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c7a0e928dc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2c7a0e928dc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860b31bbc7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2860b31bbc7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50">
                <a:solidFill>
                  <a:srgbClr val="222222"/>
                </a:solidFill>
                <a:highlight>
                  <a:srgbClr val="FFFFFF"/>
                </a:highlight>
                <a:latin typeface="Times New Roman"/>
                <a:ea typeface="Times New Roman"/>
                <a:cs typeface="Times New Roman"/>
                <a:sym typeface="Times New Roman"/>
              </a:rPr>
              <a:t>Proteins are essential to life, and understanding their structure can facilitate a mechanistic understanding of their function.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c7a0e928dc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2c7a0e928dc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AF2 uses hhsuite for its msa predictions! </a:t>
            </a:r>
            <a:endParaRPr/>
          </a:p>
          <a:p>
            <a:pPr indent="0" lvl="0" marL="0" rtl="0" algn="l">
              <a:spcBef>
                <a:spcPts val="0"/>
              </a:spcBef>
              <a:spcAft>
                <a:spcPts val="0"/>
              </a:spcAft>
              <a:buNone/>
            </a:pPr>
            <a:r>
              <a:t/>
            </a:r>
            <a:endParaRPr/>
          </a:p>
          <a:p>
            <a:pPr indent="0" lvl="0" marL="0" rtl="0" algn="l">
              <a:lnSpc>
                <a:spcPct val="115000"/>
              </a:lnSpc>
              <a:spcBef>
                <a:spcPts val="0"/>
              </a:spcBef>
              <a:spcAft>
                <a:spcPts val="1200"/>
              </a:spcAft>
              <a:buClr>
                <a:schemeClr val="dk1"/>
              </a:buClr>
              <a:buSzPts val="1100"/>
              <a:buFont typeface="Arial"/>
              <a:buNone/>
            </a:pPr>
            <a:r>
              <a:rPr lang="en" sz="1350">
                <a:solidFill>
                  <a:srgbClr val="222222"/>
                </a:solidFill>
                <a:highlight>
                  <a:srgbClr val="FFFFFF"/>
                </a:highlight>
                <a:latin typeface="Times New Roman"/>
                <a:ea typeface="Times New Roman"/>
                <a:cs typeface="Times New Roman"/>
                <a:sym typeface="Times New Roman"/>
              </a:rPr>
              <a:t>Speeds up batch predictions by ~90-fold by avoiding recompilation and adding an early stop criterion. ColabFold outperforms AlphaFold-Colab and matches AlphaFold2 on CASP14 targets and also matches AlphaFold-multimer on the ClusPro</a:t>
            </a:r>
            <a:r>
              <a:rPr lang="en" sz="1000">
                <a:solidFill>
                  <a:srgbClr val="222222"/>
                </a:solidFill>
                <a:highlight>
                  <a:srgbClr val="FFFFFF"/>
                </a:highlight>
                <a:latin typeface="Times New Roman"/>
                <a:ea typeface="Times New Roman"/>
                <a:cs typeface="Times New Roman"/>
                <a:sym typeface="Times New Roman"/>
              </a:rPr>
              <a:t> </a:t>
            </a:r>
            <a:r>
              <a:rPr lang="en" sz="1350">
                <a:solidFill>
                  <a:srgbClr val="222222"/>
                </a:solidFill>
                <a:highlight>
                  <a:srgbClr val="FFFFFF"/>
                </a:highlight>
                <a:latin typeface="Times New Roman"/>
                <a:ea typeface="Times New Roman"/>
                <a:cs typeface="Times New Roman"/>
                <a:sym typeface="Times New Roman"/>
              </a:rPr>
              <a:t>dataset in prediction quality.</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c856bbfbad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2c856bbfbad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92f2a446c0_3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292f2a446c0_3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4de1c5243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24de1c5243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Interesting small protein to do as we go?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c7a0e928dc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2c7a0e928dc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c7a0e928dc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2c7a0e928dc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92f2a446c0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92f2a446c0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50">
                <a:solidFill>
                  <a:srgbClr val="333333"/>
                </a:solidFill>
                <a:highlight>
                  <a:srgbClr val="F6F6F6"/>
                </a:highlight>
                <a:latin typeface="Times New Roman"/>
                <a:ea typeface="Times New Roman"/>
                <a:cs typeface="Times New Roman"/>
                <a:sym typeface="Times New Roman"/>
              </a:rPr>
              <a:t>American Chemist, Christian B. Anfinsen won a Nobel prize in 1972 with Stanford Moore and William Howard Stein on ribonucleases for demonstrating a connection between a protein’s amino acid sequence and its three-dimensional structure. He was obsessed with determining whether you predict a native protein structure from its primary amino acid sequence.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c7a0e928dc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c7a0e928dc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c7a0e928dc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2c7a0e928dc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c7a0e928dc_0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c7a0e928dc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c7a0e928dc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c7a0e928dc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37" name="Google Shape;37;p5"/>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53" name="Google Shape;53;p7"/>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www.predictioncenter.org" TargetMode="Externa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6.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www.youtube.com/watch?v=7q8Uw3rmXyE" TargetMode="External"/><Relationship Id="rId4"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8.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24.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3.png"/><Relationship Id="rId4" Type="http://schemas.openxmlformats.org/officeDocument/2006/relationships/image" Target="../media/image26.png"/><Relationship Id="rId5"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7.png"/><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1.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35.png"/><Relationship Id="rId4" Type="http://schemas.openxmlformats.org/officeDocument/2006/relationships/image" Target="../media/image28.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35.png"/><Relationship Id="rId4" Type="http://schemas.openxmlformats.org/officeDocument/2006/relationships/image" Target="../media/image28.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hyperlink" Target="https://colab.research.google.com/github/deepmind/alphafold/blob/main/notebooks/AlphaFold.ipynb" TargetMode="External"/><Relationship Id="rId4" Type="http://schemas.openxmlformats.org/officeDocument/2006/relationships/hyperlink" Target="https://colab.research.google.com/github/sokrypton/ColabFold/blob/main/batch/AlphaFold2_batch.ipynb" TargetMode="External"/><Relationship Id="rId11" Type="http://schemas.openxmlformats.org/officeDocument/2006/relationships/hyperlink" Target="https://docs.tacc.utexas.edu/software/alphafold/" TargetMode="External"/><Relationship Id="rId10" Type="http://schemas.openxmlformats.org/officeDocument/2006/relationships/hyperlink" Target="https://wikis.utexas.edu/display/RCTFusers/NVIDIA+GPU+servers#NVIDIAGPUservers-AlphaFold" TargetMode="External"/><Relationship Id="rId9" Type="http://schemas.openxmlformats.org/officeDocument/2006/relationships/hyperlink" Target="https://wikis.utexas.edu/display/RCTFusers/AMD+GPU+servers#AMDGPUservers-AlphaFold" TargetMode="External"/><Relationship Id="rId5" Type="http://schemas.openxmlformats.org/officeDocument/2006/relationships/hyperlink" Target="https://github.com/sokrypton/ColabFold" TargetMode="External"/><Relationship Id="rId6" Type="http://schemas.openxmlformats.org/officeDocument/2006/relationships/hyperlink" Target="https://github.com/google-deepmind/alphafold" TargetMode="External"/><Relationship Id="rId7" Type="http://schemas.openxmlformats.org/officeDocument/2006/relationships/hyperlink" Target="https://alphafold.com" TargetMode="External"/><Relationship Id="rId8" Type="http://schemas.openxmlformats.org/officeDocument/2006/relationships/hyperlink" Target="https://www.youtube.com/watch?v=lG8BQhM2g-M"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hyperlink" Target="https://www.cgl.ucsf.edu/chimerax/download.html" TargetMode="External"/><Relationship Id="rId4" Type="http://schemas.openxmlformats.org/officeDocument/2006/relationships/hyperlink" Target="https://www.cgl.ucsf.edu/chimerax/docs/quickstart/index.html" TargetMode="External"/><Relationship Id="rId5" Type="http://schemas.openxmlformats.org/officeDocument/2006/relationships/hyperlink" Target="https://www.cgl.ucsf.edu/chimerax/docs/user/index.html" TargetMode="External"/><Relationship Id="rId6" Type="http://schemas.openxmlformats.org/officeDocument/2006/relationships/image" Target="../media/image2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hyperlink" Target="https://www.biomlsociety.org" TargetMode="External"/><Relationship Id="rId4" Type="http://schemas.openxmlformats.org/officeDocument/2006/relationships/hyperlink" Target="http://www.youtube.com/watch?v=CnLqBNh96sU" TargetMode="External"/><Relationship Id="rId5" Type="http://schemas.openxmlformats.org/officeDocument/2006/relationships/image" Target="../media/image32.jpg"/><Relationship Id="rId6"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3"/>
          <p:cNvSpPr txBox="1"/>
          <p:nvPr>
            <p:ph type="title"/>
          </p:nvPr>
        </p:nvSpPr>
        <p:spPr>
          <a:xfrm>
            <a:off x="440325" y="507375"/>
            <a:ext cx="8181900" cy="1518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4933"/>
              <a:t>Protein Structure Prediction </a:t>
            </a:r>
            <a:endParaRPr sz="4933"/>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ctr">
              <a:spcBef>
                <a:spcPts val="0"/>
              </a:spcBef>
              <a:spcAft>
                <a:spcPts val="0"/>
              </a:spcAft>
              <a:buNone/>
            </a:pPr>
            <a:r>
              <a:rPr lang="en" sz="2711"/>
              <a:t>BCH394P/364C Systems Biology/Bioinformatics</a:t>
            </a:r>
            <a:endParaRPr sz="2711"/>
          </a:p>
          <a:p>
            <a:pPr indent="0" lvl="0" marL="0" rtl="0" algn="ctr">
              <a:spcBef>
                <a:spcPts val="0"/>
              </a:spcBef>
              <a:spcAft>
                <a:spcPts val="0"/>
              </a:spcAft>
              <a:buNone/>
            </a:pPr>
            <a:r>
              <a:rPr lang="en" sz="2711"/>
              <a:t>April 2, 2024</a:t>
            </a:r>
            <a:endParaRPr sz="2711"/>
          </a:p>
          <a:p>
            <a:pPr indent="0" lvl="0" marL="0" rtl="0" algn="ctr">
              <a:spcBef>
                <a:spcPts val="0"/>
              </a:spcBef>
              <a:spcAft>
                <a:spcPts val="0"/>
              </a:spcAft>
              <a:buNone/>
            </a:pPr>
            <a:r>
              <a:rPr lang="en" sz="2711"/>
              <a:t>Daryl Barth</a:t>
            </a:r>
            <a:endParaRPr sz="2711"/>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2"/>
          <p:cNvSpPr txBox="1"/>
          <p:nvPr>
            <p:ph type="title"/>
          </p:nvPr>
        </p:nvSpPr>
        <p:spPr>
          <a:xfrm>
            <a:off x="359600" y="484175"/>
            <a:ext cx="85902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CASP Competition drives protein structure prediction</a:t>
            </a:r>
            <a:endParaRPr/>
          </a:p>
        </p:txBody>
      </p:sp>
      <p:sp>
        <p:nvSpPr>
          <p:cNvPr id="152" name="Google Shape;152;p22"/>
          <p:cNvSpPr txBox="1"/>
          <p:nvPr>
            <p:ph idx="1" type="body"/>
          </p:nvPr>
        </p:nvSpPr>
        <p:spPr>
          <a:xfrm>
            <a:off x="668225" y="1347500"/>
            <a:ext cx="3847800" cy="34170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en" sz="1400"/>
              <a:t>Critical Assessment of Structure Prediction (CASP) </a:t>
            </a:r>
            <a:endParaRPr sz="1400"/>
          </a:p>
          <a:p>
            <a:pPr indent="-317500" lvl="0" marL="457200" rtl="0" algn="l">
              <a:spcBef>
                <a:spcPts val="0"/>
              </a:spcBef>
              <a:spcAft>
                <a:spcPts val="0"/>
              </a:spcAft>
              <a:buSzPts val="1400"/>
              <a:buChar char="●"/>
            </a:pPr>
            <a:r>
              <a:rPr lang="en" sz="1400"/>
              <a:t>Founded in 1994</a:t>
            </a:r>
            <a:endParaRPr sz="1400"/>
          </a:p>
          <a:p>
            <a:pPr indent="-317500" lvl="0" marL="457200" rtl="0" algn="l">
              <a:spcBef>
                <a:spcPts val="0"/>
              </a:spcBef>
              <a:spcAft>
                <a:spcPts val="0"/>
              </a:spcAft>
              <a:buSzPts val="1400"/>
              <a:buChar char="●"/>
            </a:pPr>
            <a:r>
              <a:rPr lang="en" sz="1400"/>
              <a:t>‘Olympics’ of protein structure prediction</a:t>
            </a:r>
            <a:endParaRPr sz="1400"/>
          </a:p>
          <a:p>
            <a:pPr indent="-317500" lvl="0" marL="457200" rtl="0" algn="l">
              <a:spcBef>
                <a:spcPts val="0"/>
              </a:spcBef>
              <a:spcAft>
                <a:spcPts val="0"/>
              </a:spcAft>
              <a:buSzPts val="1400"/>
              <a:buChar char="●"/>
            </a:pPr>
            <a:r>
              <a:rPr lang="en" sz="1400"/>
              <a:t>Supported by Lawrence Livermore National Labs, DOE, etc.</a:t>
            </a:r>
            <a:endParaRPr sz="1400"/>
          </a:p>
          <a:p>
            <a:pPr indent="-317500" lvl="0" marL="457200" rtl="0" algn="l">
              <a:spcBef>
                <a:spcPts val="0"/>
              </a:spcBef>
              <a:spcAft>
                <a:spcPts val="0"/>
              </a:spcAft>
              <a:buSzPts val="1400"/>
              <a:buChar char="●"/>
            </a:pPr>
            <a:r>
              <a:rPr lang="en" sz="1400"/>
              <a:t>Check it out: </a:t>
            </a:r>
            <a:r>
              <a:rPr lang="en" sz="1400" u="sng">
                <a:solidFill>
                  <a:schemeClr val="hlink"/>
                </a:solidFill>
                <a:hlinkClick r:id="rId3"/>
              </a:rPr>
              <a:t>https://www.predictioncenter.org</a:t>
            </a:r>
            <a:endParaRPr sz="1400"/>
          </a:p>
          <a:p>
            <a:pPr indent="0" lvl="0" marL="457200" rtl="0" algn="l">
              <a:spcBef>
                <a:spcPts val="1200"/>
              </a:spcBef>
              <a:spcAft>
                <a:spcPts val="1200"/>
              </a:spcAft>
              <a:buNone/>
            </a:pPr>
            <a:r>
              <a:t/>
            </a:r>
            <a:endParaRPr sz="1400"/>
          </a:p>
        </p:txBody>
      </p:sp>
      <p:pic>
        <p:nvPicPr>
          <p:cNvPr id="153" name="Google Shape;153;p22"/>
          <p:cNvPicPr preferRelativeResize="0"/>
          <p:nvPr/>
        </p:nvPicPr>
        <p:blipFill>
          <a:blip r:embed="rId4">
            <a:alphaModFix/>
          </a:blip>
          <a:stretch>
            <a:fillRect/>
          </a:stretch>
        </p:blipFill>
        <p:spPr>
          <a:xfrm>
            <a:off x="5337425" y="1153125"/>
            <a:ext cx="3448050" cy="3314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3"/>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59" name="Google Shape;159;p23"/>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0" name="Google Shape;160;p23"/>
          <p:cNvPicPr preferRelativeResize="0"/>
          <p:nvPr/>
        </p:nvPicPr>
        <p:blipFill>
          <a:blip r:embed="rId3">
            <a:alphaModFix/>
          </a:blip>
          <a:stretch>
            <a:fillRect/>
          </a:stretch>
        </p:blipFill>
        <p:spPr>
          <a:xfrm>
            <a:off x="1800" y="1318656"/>
            <a:ext cx="9144003" cy="3500438"/>
          </a:xfrm>
          <a:prstGeom prst="rect">
            <a:avLst/>
          </a:prstGeom>
          <a:noFill/>
          <a:ln>
            <a:noFill/>
          </a:ln>
        </p:spPr>
      </p:pic>
      <p:sp>
        <p:nvSpPr>
          <p:cNvPr id="161" name="Google Shape;161;p23"/>
          <p:cNvSpPr txBox="1"/>
          <p:nvPr>
            <p:ph type="title"/>
          </p:nvPr>
        </p:nvSpPr>
        <p:spPr>
          <a:xfrm>
            <a:off x="359600" y="484175"/>
            <a:ext cx="85902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CASP Competition drives protein structure prediction</a:t>
            </a:r>
            <a:endParaRPr/>
          </a:p>
        </p:txBody>
      </p:sp>
      <p:sp>
        <p:nvSpPr>
          <p:cNvPr id="162" name="Google Shape;162;p23"/>
          <p:cNvSpPr txBox="1"/>
          <p:nvPr/>
        </p:nvSpPr>
        <p:spPr>
          <a:xfrm>
            <a:off x="6294600" y="4635600"/>
            <a:ext cx="28494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700">
                <a:solidFill>
                  <a:srgbClr val="222222"/>
                </a:solidFill>
                <a:highlight>
                  <a:srgbClr val="FFFFFF"/>
                </a:highlight>
              </a:rPr>
              <a:t>AlphaFold2 and its applications in the fields of biology and medicine. </a:t>
            </a:r>
            <a:r>
              <a:rPr i="1" lang="en" sz="700">
                <a:solidFill>
                  <a:srgbClr val="222222"/>
                </a:solidFill>
                <a:highlight>
                  <a:srgbClr val="FFFFFF"/>
                </a:highlight>
              </a:rPr>
              <a:t>Sig Transduct Target Ther</a:t>
            </a:r>
            <a:r>
              <a:rPr lang="en" sz="700">
                <a:solidFill>
                  <a:srgbClr val="222222"/>
                </a:solidFill>
                <a:highlight>
                  <a:srgbClr val="FFFFFF"/>
                </a:highlight>
              </a:rPr>
              <a:t> 8, 115 (2023). https://doi.org/10.1038/s41392-023-01381-z</a:t>
            </a:r>
            <a:endParaRPr sz="700">
              <a:solidFill>
                <a:schemeClr val="accen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4"/>
          <p:cNvSpPr txBox="1"/>
          <p:nvPr>
            <p:ph type="title"/>
          </p:nvPr>
        </p:nvSpPr>
        <p:spPr>
          <a:xfrm>
            <a:off x="727650" y="531675"/>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AF2 compared to CASP winners over the years</a:t>
            </a:r>
            <a:endParaRPr/>
          </a:p>
        </p:txBody>
      </p:sp>
      <p:pic>
        <p:nvPicPr>
          <p:cNvPr id="168" name="Google Shape;168;p24"/>
          <p:cNvPicPr preferRelativeResize="0"/>
          <p:nvPr/>
        </p:nvPicPr>
        <p:blipFill>
          <a:blip r:embed="rId3">
            <a:alphaModFix/>
          </a:blip>
          <a:stretch>
            <a:fillRect/>
          </a:stretch>
        </p:blipFill>
        <p:spPr>
          <a:xfrm>
            <a:off x="729438" y="963838"/>
            <a:ext cx="7345377" cy="4226875"/>
          </a:xfrm>
          <a:prstGeom prst="rect">
            <a:avLst/>
          </a:prstGeom>
          <a:noFill/>
          <a:ln>
            <a:noFill/>
          </a:ln>
        </p:spPr>
      </p:pic>
      <p:sp>
        <p:nvSpPr>
          <p:cNvPr id="169" name="Google Shape;169;p24"/>
          <p:cNvSpPr txBox="1"/>
          <p:nvPr/>
        </p:nvSpPr>
        <p:spPr>
          <a:xfrm>
            <a:off x="6511675" y="4790500"/>
            <a:ext cx="27174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700">
                <a:latin typeface="Raleway"/>
                <a:ea typeface="Raleway"/>
                <a:cs typeface="Raleway"/>
                <a:sym typeface="Raleway"/>
              </a:rPr>
              <a:t>https://deepmind.com/blog/article/alphafold-a-solution-to-a-50-year-old-grand-challenge-in-biology</a:t>
            </a:r>
            <a:endParaRPr sz="700">
              <a:latin typeface="Raleway"/>
              <a:ea typeface="Raleway"/>
              <a:cs typeface="Raleway"/>
              <a:sym typeface="Raleway"/>
            </a:endParaRPr>
          </a:p>
        </p:txBody>
      </p:sp>
      <p:sp>
        <p:nvSpPr>
          <p:cNvPr id="170" name="Google Shape;170;p24"/>
          <p:cNvSpPr txBox="1"/>
          <p:nvPr/>
        </p:nvSpPr>
        <p:spPr>
          <a:xfrm>
            <a:off x="5987050" y="1604500"/>
            <a:ext cx="812700" cy="53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2"/>
                </a:solidFill>
                <a:latin typeface="Calibri"/>
                <a:ea typeface="Calibri"/>
                <a:cs typeface="Calibri"/>
                <a:sym typeface="Calibri"/>
              </a:rPr>
              <a:t>First AF as CNN</a:t>
            </a:r>
            <a:endParaRPr b="1" sz="1300">
              <a:solidFill>
                <a:schemeClr val="dk2"/>
              </a:solidFill>
              <a:latin typeface="Calibri"/>
              <a:ea typeface="Calibri"/>
              <a:cs typeface="Calibri"/>
              <a:sym typeface="Calibri"/>
            </a:endParaRPr>
          </a:p>
        </p:txBody>
      </p:sp>
      <p:sp>
        <p:nvSpPr>
          <p:cNvPr id="171" name="Google Shape;171;p24"/>
          <p:cNvSpPr txBox="1"/>
          <p:nvPr/>
        </p:nvSpPr>
        <p:spPr>
          <a:xfrm>
            <a:off x="8908550" y="2304300"/>
            <a:ext cx="9144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300">
              <a:solidFill>
                <a:schemeClr val="accent1"/>
              </a:solidFill>
              <a:latin typeface="Lato"/>
              <a:ea typeface="Lato"/>
              <a:cs typeface="Lato"/>
              <a:sym typeface="Lato"/>
            </a:endParaRPr>
          </a:p>
        </p:txBody>
      </p:sp>
      <p:cxnSp>
        <p:nvCxnSpPr>
          <p:cNvPr id="172" name="Google Shape;172;p24"/>
          <p:cNvCxnSpPr/>
          <p:nvPr/>
        </p:nvCxnSpPr>
        <p:spPr>
          <a:xfrm>
            <a:off x="6367600" y="2077950"/>
            <a:ext cx="51600" cy="493800"/>
          </a:xfrm>
          <a:prstGeom prst="straightConnector1">
            <a:avLst/>
          </a:prstGeom>
          <a:noFill/>
          <a:ln cap="flat" cmpd="sng" w="9525">
            <a:solidFill>
              <a:srgbClr val="006699"/>
            </a:solidFill>
            <a:prstDash val="solid"/>
            <a:round/>
            <a:headEnd len="med" w="med" type="none"/>
            <a:tailEnd len="med" w="med" type="triangl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5"/>
          <p:cNvSpPr txBox="1"/>
          <p:nvPr>
            <p:ph type="title"/>
          </p:nvPr>
        </p:nvSpPr>
        <p:spPr>
          <a:xfrm>
            <a:off x="637450" y="5641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CASP14 (2020) Results: Entrance of AlphaFold2 </a:t>
            </a:r>
            <a:endParaRPr/>
          </a:p>
        </p:txBody>
      </p:sp>
      <p:pic>
        <p:nvPicPr>
          <p:cNvPr id="178" name="Google Shape;178;p25"/>
          <p:cNvPicPr preferRelativeResize="0"/>
          <p:nvPr/>
        </p:nvPicPr>
        <p:blipFill rotWithShape="1">
          <a:blip r:embed="rId3">
            <a:alphaModFix/>
          </a:blip>
          <a:srcRect b="0" l="0" r="21247" t="0"/>
          <a:stretch/>
        </p:blipFill>
        <p:spPr>
          <a:xfrm>
            <a:off x="704550" y="1247950"/>
            <a:ext cx="7554499" cy="3771625"/>
          </a:xfrm>
          <a:prstGeom prst="rect">
            <a:avLst/>
          </a:prstGeom>
          <a:noFill/>
          <a:ln>
            <a:noFill/>
          </a:ln>
        </p:spPr>
      </p:pic>
      <p:pic>
        <p:nvPicPr>
          <p:cNvPr id="179" name="Google Shape;179;p25"/>
          <p:cNvPicPr preferRelativeResize="0"/>
          <p:nvPr/>
        </p:nvPicPr>
        <p:blipFill rotWithShape="1">
          <a:blip r:embed="rId4">
            <a:alphaModFix/>
          </a:blip>
          <a:srcRect b="0" l="0" r="0" t="0"/>
          <a:stretch/>
        </p:blipFill>
        <p:spPr>
          <a:xfrm>
            <a:off x="1763975" y="1401650"/>
            <a:ext cx="6997626" cy="15151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6"/>
          <p:cNvSpPr txBox="1"/>
          <p:nvPr>
            <p:ph type="title"/>
          </p:nvPr>
        </p:nvSpPr>
        <p:spPr>
          <a:xfrm>
            <a:off x="727650" y="5733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AlphaFold2: the dawn of a new age  </a:t>
            </a:r>
            <a:endParaRPr/>
          </a:p>
        </p:txBody>
      </p:sp>
      <p:sp>
        <p:nvSpPr>
          <p:cNvPr id="185" name="Google Shape;185;p26"/>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86" name="Google Shape;186;p26"/>
          <p:cNvPicPr preferRelativeResize="0"/>
          <p:nvPr/>
        </p:nvPicPr>
        <p:blipFill rotWithShape="1">
          <a:blip r:embed="rId3">
            <a:alphaModFix/>
          </a:blip>
          <a:srcRect b="0" l="0" r="0" t="1758"/>
          <a:stretch/>
        </p:blipFill>
        <p:spPr>
          <a:xfrm>
            <a:off x="0" y="1326575"/>
            <a:ext cx="9144003" cy="3101125"/>
          </a:xfrm>
          <a:prstGeom prst="rect">
            <a:avLst/>
          </a:prstGeom>
          <a:noFill/>
          <a:ln>
            <a:noFill/>
          </a:ln>
        </p:spPr>
      </p:pic>
      <p:pic>
        <p:nvPicPr>
          <p:cNvPr id="187" name="Google Shape;187;p26"/>
          <p:cNvPicPr preferRelativeResize="0"/>
          <p:nvPr/>
        </p:nvPicPr>
        <p:blipFill rotWithShape="1">
          <a:blip r:embed="rId4">
            <a:alphaModFix/>
          </a:blip>
          <a:srcRect b="40144" l="8364" r="6456" t="39374"/>
          <a:stretch/>
        </p:blipFill>
        <p:spPr>
          <a:xfrm>
            <a:off x="68790" y="4743300"/>
            <a:ext cx="1773210" cy="319775"/>
          </a:xfrm>
          <a:prstGeom prst="rect">
            <a:avLst/>
          </a:prstGeom>
          <a:noFill/>
          <a:ln>
            <a:noFill/>
          </a:ln>
        </p:spPr>
      </p:pic>
      <p:sp>
        <p:nvSpPr>
          <p:cNvPr id="188" name="Google Shape;188;p26"/>
          <p:cNvSpPr txBox="1"/>
          <p:nvPr/>
        </p:nvSpPr>
        <p:spPr>
          <a:xfrm>
            <a:off x="5527500" y="4743300"/>
            <a:ext cx="36165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700">
                <a:solidFill>
                  <a:srgbClr val="222222"/>
                </a:solidFill>
                <a:highlight>
                  <a:srgbClr val="FFFFFF"/>
                </a:highlight>
                <a:latin typeface="Roboto"/>
                <a:ea typeface="Roboto"/>
                <a:cs typeface="Roboto"/>
                <a:sym typeface="Roboto"/>
              </a:rPr>
              <a:t>Highly accurate protein structure prediction with AlphaFold. </a:t>
            </a:r>
            <a:r>
              <a:rPr i="1" lang="en" sz="700">
                <a:solidFill>
                  <a:srgbClr val="222222"/>
                </a:solidFill>
                <a:highlight>
                  <a:srgbClr val="FFFFFF"/>
                </a:highlight>
                <a:latin typeface="Roboto"/>
                <a:ea typeface="Roboto"/>
                <a:cs typeface="Roboto"/>
                <a:sym typeface="Roboto"/>
              </a:rPr>
              <a:t>Nature</a:t>
            </a:r>
            <a:r>
              <a:rPr lang="en" sz="700">
                <a:solidFill>
                  <a:srgbClr val="222222"/>
                </a:solidFill>
                <a:highlight>
                  <a:srgbClr val="FFFFFF"/>
                </a:highlight>
                <a:latin typeface="Roboto"/>
                <a:ea typeface="Roboto"/>
                <a:cs typeface="Roboto"/>
                <a:sym typeface="Roboto"/>
              </a:rPr>
              <a:t> 596, 583–589 (2021). https://doi.org/10.1038/s41586-021-03819-2</a:t>
            </a:r>
            <a:endParaRPr sz="700">
              <a:solidFill>
                <a:schemeClr val="accent1"/>
              </a:solidFill>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7"/>
          <p:cNvSpPr txBox="1"/>
          <p:nvPr>
            <p:ph type="title"/>
          </p:nvPr>
        </p:nvSpPr>
        <p:spPr>
          <a:xfrm>
            <a:off x="727650" y="5733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an MSA?</a:t>
            </a:r>
            <a:endParaRPr/>
          </a:p>
        </p:txBody>
      </p:sp>
      <p:sp>
        <p:nvSpPr>
          <p:cNvPr id="194" name="Google Shape;194;p27"/>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95" name="Google Shape;195;p27"/>
          <p:cNvPicPr preferRelativeResize="0"/>
          <p:nvPr/>
        </p:nvPicPr>
        <p:blipFill rotWithShape="1">
          <a:blip r:embed="rId3">
            <a:alphaModFix/>
          </a:blip>
          <a:srcRect b="0" l="0" r="0" t="1758"/>
          <a:stretch/>
        </p:blipFill>
        <p:spPr>
          <a:xfrm>
            <a:off x="0" y="1326575"/>
            <a:ext cx="9144003" cy="3101125"/>
          </a:xfrm>
          <a:prstGeom prst="rect">
            <a:avLst/>
          </a:prstGeom>
          <a:noFill/>
          <a:ln>
            <a:noFill/>
          </a:ln>
        </p:spPr>
      </p:pic>
      <p:sp>
        <p:nvSpPr>
          <p:cNvPr id="196" name="Google Shape;196;p27"/>
          <p:cNvSpPr/>
          <p:nvPr/>
        </p:nvSpPr>
        <p:spPr>
          <a:xfrm>
            <a:off x="2035400" y="1182725"/>
            <a:ext cx="1334100" cy="11208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197" name="Google Shape;197;p27"/>
          <p:cNvSpPr txBox="1"/>
          <p:nvPr/>
        </p:nvSpPr>
        <p:spPr>
          <a:xfrm>
            <a:off x="5527500" y="4743300"/>
            <a:ext cx="36165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700">
                <a:solidFill>
                  <a:srgbClr val="222222"/>
                </a:solidFill>
                <a:highlight>
                  <a:srgbClr val="FFFFFF"/>
                </a:highlight>
                <a:latin typeface="Roboto"/>
                <a:ea typeface="Roboto"/>
                <a:cs typeface="Roboto"/>
                <a:sym typeface="Roboto"/>
              </a:rPr>
              <a:t>Highly accurate protein structure prediction with AlphaFold. </a:t>
            </a:r>
            <a:r>
              <a:rPr i="1" lang="en" sz="700">
                <a:solidFill>
                  <a:srgbClr val="222222"/>
                </a:solidFill>
                <a:highlight>
                  <a:srgbClr val="FFFFFF"/>
                </a:highlight>
                <a:latin typeface="Roboto"/>
                <a:ea typeface="Roboto"/>
                <a:cs typeface="Roboto"/>
                <a:sym typeface="Roboto"/>
              </a:rPr>
              <a:t>Nature</a:t>
            </a:r>
            <a:r>
              <a:rPr lang="en" sz="700">
                <a:solidFill>
                  <a:srgbClr val="222222"/>
                </a:solidFill>
                <a:highlight>
                  <a:srgbClr val="FFFFFF"/>
                </a:highlight>
                <a:latin typeface="Roboto"/>
                <a:ea typeface="Roboto"/>
                <a:cs typeface="Roboto"/>
                <a:sym typeface="Roboto"/>
              </a:rPr>
              <a:t> 596, 583–589 (2021). https://doi.org/10.1038/s41586-021-03819-2</a:t>
            </a:r>
            <a:endParaRPr sz="700">
              <a:solidFill>
                <a:schemeClr val="accent1"/>
              </a:solidFill>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8"/>
          <p:cNvSpPr txBox="1"/>
          <p:nvPr>
            <p:ph type="title"/>
          </p:nvPr>
        </p:nvSpPr>
        <p:spPr>
          <a:xfrm>
            <a:off x="727650" y="5733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MSA: Multiple Sequence Alignment </a:t>
            </a:r>
            <a:endParaRPr/>
          </a:p>
        </p:txBody>
      </p:sp>
      <p:sp>
        <p:nvSpPr>
          <p:cNvPr id="203" name="Google Shape;203;p28"/>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04" name="Google Shape;204;p28"/>
          <p:cNvPicPr preferRelativeResize="0"/>
          <p:nvPr/>
        </p:nvPicPr>
        <p:blipFill rotWithShape="1">
          <a:blip r:embed="rId3">
            <a:alphaModFix/>
          </a:blip>
          <a:srcRect b="88633" l="0" r="0" t="0"/>
          <a:stretch/>
        </p:blipFill>
        <p:spPr>
          <a:xfrm>
            <a:off x="5891175" y="4558875"/>
            <a:ext cx="7902403" cy="584624"/>
          </a:xfrm>
          <a:prstGeom prst="rect">
            <a:avLst/>
          </a:prstGeom>
          <a:noFill/>
          <a:ln>
            <a:noFill/>
          </a:ln>
        </p:spPr>
      </p:pic>
      <p:pic>
        <p:nvPicPr>
          <p:cNvPr id="205" name="Google Shape;205;p28"/>
          <p:cNvPicPr preferRelativeResize="0"/>
          <p:nvPr/>
        </p:nvPicPr>
        <p:blipFill rotWithShape="1">
          <a:blip r:embed="rId3">
            <a:alphaModFix/>
          </a:blip>
          <a:srcRect b="41476" l="0" r="0" t="25203"/>
          <a:stretch/>
        </p:blipFill>
        <p:spPr>
          <a:xfrm>
            <a:off x="64475" y="1932850"/>
            <a:ext cx="9972526" cy="2162749"/>
          </a:xfrm>
          <a:prstGeom prst="rect">
            <a:avLst/>
          </a:prstGeom>
          <a:noFill/>
          <a:ln>
            <a:noFill/>
          </a:ln>
        </p:spPr>
      </p:pic>
      <p:pic>
        <p:nvPicPr>
          <p:cNvPr id="206" name="Google Shape;206;p28"/>
          <p:cNvPicPr preferRelativeResize="0"/>
          <p:nvPr/>
        </p:nvPicPr>
        <p:blipFill rotWithShape="1">
          <a:blip r:embed="rId4">
            <a:alphaModFix/>
          </a:blip>
          <a:srcRect b="69478" l="24086" r="65448" t="2047"/>
          <a:stretch/>
        </p:blipFill>
        <p:spPr>
          <a:xfrm>
            <a:off x="7774100" y="573350"/>
            <a:ext cx="1279048" cy="12013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9"/>
          <p:cNvSpPr txBox="1"/>
          <p:nvPr>
            <p:ph type="title"/>
          </p:nvPr>
        </p:nvSpPr>
        <p:spPr>
          <a:xfrm>
            <a:off x="289200" y="390900"/>
            <a:ext cx="8672100" cy="1080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Direct-coupling analysis of residue coevolution captures native contacts across many protein families</a:t>
            </a:r>
            <a:endParaRPr/>
          </a:p>
        </p:txBody>
      </p:sp>
      <p:sp>
        <p:nvSpPr>
          <p:cNvPr id="212" name="Google Shape;212;p29"/>
          <p:cNvSpPr txBox="1"/>
          <p:nvPr>
            <p:ph idx="1" type="body"/>
          </p:nvPr>
        </p:nvSpPr>
        <p:spPr>
          <a:xfrm>
            <a:off x="780900" y="282982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13" name="Google Shape;213;p29"/>
          <p:cNvPicPr preferRelativeResize="0"/>
          <p:nvPr/>
        </p:nvPicPr>
        <p:blipFill>
          <a:blip r:embed="rId3">
            <a:alphaModFix/>
          </a:blip>
          <a:stretch>
            <a:fillRect/>
          </a:stretch>
        </p:blipFill>
        <p:spPr>
          <a:xfrm>
            <a:off x="53250" y="1421514"/>
            <a:ext cx="9144002" cy="3669423"/>
          </a:xfrm>
          <a:prstGeom prst="rect">
            <a:avLst/>
          </a:prstGeom>
          <a:noFill/>
          <a:ln>
            <a:noFill/>
          </a:ln>
        </p:spPr>
      </p:pic>
      <p:sp>
        <p:nvSpPr>
          <p:cNvPr id="214" name="Google Shape;214;p29"/>
          <p:cNvSpPr txBox="1"/>
          <p:nvPr/>
        </p:nvSpPr>
        <p:spPr>
          <a:xfrm>
            <a:off x="6510600" y="4743300"/>
            <a:ext cx="2633400" cy="400200"/>
          </a:xfrm>
          <a:prstGeom prst="rect">
            <a:avLst/>
          </a:prstGeom>
          <a:noFill/>
          <a:ln>
            <a:noFill/>
          </a:ln>
        </p:spPr>
        <p:txBody>
          <a:bodyPr anchorCtr="0" anchor="t" bIns="91425" lIns="91425" spcFirstLastPara="1" rIns="91425" wrap="square" tIns="91425">
            <a:spAutoFit/>
          </a:bodyPr>
          <a:lstStyle/>
          <a:p>
            <a:pPr indent="0" lvl="0" marL="0" rtl="0" algn="r">
              <a:lnSpc>
                <a:spcPct val="88043"/>
              </a:lnSpc>
              <a:spcBef>
                <a:spcPts val="0"/>
              </a:spcBef>
              <a:spcAft>
                <a:spcPts val="700"/>
              </a:spcAft>
              <a:buNone/>
            </a:pPr>
            <a:r>
              <a:rPr lang="en" sz="700">
                <a:solidFill>
                  <a:srgbClr val="202020"/>
                </a:solidFill>
                <a:highlight>
                  <a:srgbClr val="FFFFFF"/>
                </a:highlight>
              </a:rPr>
              <a:t>Protein 3D Structure Computed from Evolutionary Sequence Variation. </a:t>
            </a:r>
            <a:r>
              <a:rPr lang="en" sz="700">
                <a:solidFill>
                  <a:schemeClr val="accent1"/>
                </a:solidFill>
              </a:rPr>
              <a:t>PLOS One, 2011. </a:t>
            </a:r>
            <a:endParaRPr sz="700">
              <a:solidFill>
                <a:schemeClr val="accen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0"/>
          <p:cNvSpPr txBox="1"/>
          <p:nvPr>
            <p:ph type="title"/>
          </p:nvPr>
        </p:nvSpPr>
        <p:spPr>
          <a:xfrm>
            <a:off x="727650" y="573350"/>
            <a:ext cx="8342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Initializing the Pair Representation </a:t>
            </a:r>
            <a:endParaRPr/>
          </a:p>
          <a:p>
            <a:pPr indent="0" lvl="0" marL="0" rtl="0" algn="l">
              <a:spcBef>
                <a:spcPts val="0"/>
              </a:spcBef>
              <a:spcAft>
                <a:spcPts val="0"/>
              </a:spcAft>
              <a:buNone/>
            </a:pPr>
            <a:r>
              <a:t/>
            </a:r>
            <a:endParaRPr/>
          </a:p>
        </p:txBody>
      </p:sp>
      <p:sp>
        <p:nvSpPr>
          <p:cNvPr id="220" name="Google Shape;220;p30"/>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21" name="Google Shape;221;p30"/>
          <p:cNvPicPr preferRelativeResize="0"/>
          <p:nvPr/>
        </p:nvPicPr>
        <p:blipFill rotWithShape="1">
          <a:blip r:embed="rId3">
            <a:alphaModFix/>
          </a:blip>
          <a:srcRect b="0" l="0" r="0" t="1758"/>
          <a:stretch/>
        </p:blipFill>
        <p:spPr>
          <a:xfrm>
            <a:off x="0" y="1326575"/>
            <a:ext cx="9144003" cy="3101125"/>
          </a:xfrm>
          <a:prstGeom prst="rect">
            <a:avLst/>
          </a:prstGeom>
          <a:noFill/>
          <a:ln>
            <a:noFill/>
          </a:ln>
        </p:spPr>
      </p:pic>
      <p:sp>
        <p:nvSpPr>
          <p:cNvPr id="222" name="Google Shape;222;p30"/>
          <p:cNvSpPr/>
          <p:nvPr/>
        </p:nvSpPr>
        <p:spPr>
          <a:xfrm>
            <a:off x="1285875" y="2489225"/>
            <a:ext cx="2049300" cy="7557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223" name="Google Shape;223;p30"/>
          <p:cNvSpPr txBox="1"/>
          <p:nvPr/>
        </p:nvSpPr>
        <p:spPr>
          <a:xfrm>
            <a:off x="5527500" y="4743300"/>
            <a:ext cx="36165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700">
                <a:solidFill>
                  <a:srgbClr val="222222"/>
                </a:solidFill>
                <a:highlight>
                  <a:srgbClr val="FFFFFF"/>
                </a:highlight>
                <a:latin typeface="Roboto"/>
                <a:ea typeface="Roboto"/>
                <a:cs typeface="Roboto"/>
                <a:sym typeface="Roboto"/>
              </a:rPr>
              <a:t>Highly accurate protein structure prediction with AlphaFold. </a:t>
            </a:r>
            <a:r>
              <a:rPr i="1" lang="en" sz="700">
                <a:solidFill>
                  <a:srgbClr val="222222"/>
                </a:solidFill>
                <a:highlight>
                  <a:srgbClr val="FFFFFF"/>
                </a:highlight>
                <a:latin typeface="Roboto"/>
                <a:ea typeface="Roboto"/>
                <a:cs typeface="Roboto"/>
                <a:sym typeface="Roboto"/>
              </a:rPr>
              <a:t>Nature</a:t>
            </a:r>
            <a:r>
              <a:rPr lang="en" sz="700">
                <a:solidFill>
                  <a:srgbClr val="222222"/>
                </a:solidFill>
                <a:highlight>
                  <a:srgbClr val="FFFFFF"/>
                </a:highlight>
                <a:latin typeface="Roboto"/>
                <a:ea typeface="Roboto"/>
                <a:cs typeface="Roboto"/>
                <a:sym typeface="Roboto"/>
              </a:rPr>
              <a:t> 596, 583–589 (2021). https://doi.org/10.1038/s41586-021-03819-2</a:t>
            </a:r>
            <a:endParaRPr sz="700">
              <a:solidFill>
                <a:schemeClr val="accent1"/>
              </a:solidFill>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1"/>
          <p:cNvSpPr txBox="1"/>
          <p:nvPr>
            <p:ph type="title"/>
          </p:nvPr>
        </p:nvSpPr>
        <p:spPr>
          <a:xfrm>
            <a:off x="588900" y="522275"/>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a pair representation?</a:t>
            </a:r>
            <a:endParaRPr/>
          </a:p>
        </p:txBody>
      </p:sp>
      <p:pic>
        <p:nvPicPr>
          <p:cNvPr id="229" name="Google Shape;229;p31"/>
          <p:cNvPicPr preferRelativeResize="0"/>
          <p:nvPr/>
        </p:nvPicPr>
        <p:blipFill>
          <a:blip r:embed="rId3">
            <a:alphaModFix/>
          </a:blip>
          <a:stretch>
            <a:fillRect/>
          </a:stretch>
        </p:blipFill>
        <p:spPr>
          <a:xfrm>
            <a:off x="786975" y="1267000"/>
            <a:ext cx="3934926" cy="3876500"/>
          </a:xfrm>
          <a:prstGeom prst="rect">
            <a:avLst/>
          </a:prstGeom>
          <a:noFill/>
          <a:ln>
            <a:noFill/>
          </a:ln>
        </p:spPr>
      </p:pic>
      <p:sp>
        <p:nvSpPr>
          <p:cNvPr id="230" name="Google Shape;230;p31"/>
          <p:cNvSpPr txBox="1"/>
          <p:nvPr/>
        </p:nvSpPr>
        <p:spPr>
          <a:xfrm>
            <a:off x="5021700" y="1545850"/>
            <a:ext cx="3000000" cy="1477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Distogram is used to map 2D pairwise distances</a:t>
            </a:r>
            <a:endParaRPr/>
          </a:p>
          <a:p>
            <a:pPr indent="-317500" lvl="0" marL="457200" rtl="0" algn="l">
              <a:spcBef>
                <a:spcPts val="0"/>
              </a:spcBef>
              <a:spcAft>
                <a:spcPts val="0"/>
              </a:spcAft>
              <a:buSzPts val="1400"/>
              <a:buChar char="-"/>
            </a:pPr>
            <a:r>
              <a:rPr lang="en"/>
              <a:t>Distogram are independent of translations and rotations, so no need to align structures (much faster)</a:t>
            </a:r>
            <a:endParaRPr/>
          </a:p>
        </p:txBody>
      </p:sp>
      <p:sp>
        <p:nvSpPr>
          <p:cNvPr id="231" name="Google Shape;231;p31"/>
          <p:cNvSpPr txBox="1"/>
          <p:nvPr/>
        </p:nvSpPr>
        <p:spPr>
          <a:xfrm>
            <a:off x="6820500" y="4743300"/>
            <a:ext cx="2323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t>Senior, A. W., Evans, R., Jumper, J., Kirkpatrick, J., Sifre, L., Green, T., ... &amp; Hassabis, D. (2020). Nature.</a:t>
            </a:r>
            <a:endParaRPr sz="700"/>
          </a:p>
        </p:txBody>
      </p:sp>
      <p:pic>
        <p:nvPicPr>
          <p:cNvPr id="232" name="Google Shape;232;p31"/>
          <p:cNvPicPr preferRelativeResize="0"/>
          <p:nvPr/>
        </p:nvPicPr>
        <p:blipFill rotWithShape="1">
          <a:blip r:embed="rId4">
            <a:alphaModFix/>
          </a:blip>
          <a:srcRect b="39874" l="0" r="70852" t="36241"/>
          <a:stretch/>
        </p:blipFill>
        <p:spPr>
          <a:xfrm>
            <a:off x="5873775" y="3170300"/>
            <a:ext cx="2323502" cy="14260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0" name="Shape 90"/>
        <p:cNvGrpSpPr/>
        <p:nvPr/>
      </p:nvGrpSpPr>
      <p:grpSpPr>
        <a:xfrm>
          <a:off x="0" y="0"/>
          <a:ext cx="0" cy="0"/>
          <a:chOff x="0" y="0"/>
          <a:chExt cx="0" cy="0"/>
        </a:xfrm>
      </p:grpSpPr>
      <p:sp>
        <p:nvSpPr>
          <p:cNvPr id="91" name="Google Shape;91;p14"/>
          <p:cNvSpPr txBox="1"/>
          <p:nvPr>
            <p:ph type="title"/>
          </p:nvPr>
        </p:nvSpPr>
        <p:spPr>
          <a:xfrm>
            <a:off x="727650" y="536825"/>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Today’s Goals</a:t>
            </a:r>
            <a:endParaRPr/>
          </a:p>
        </p:txBody>
      </p:sp>
      <p:sp>
        <p:nvSpPr>
          <p:cNvPr id="92" name="Google Shape;92;p14"/>
          <p:cNvSpPr txBox="1"/>
          <p:nvPr>
            <p:ph idx="1" type="body"/>
          </p:nvPr>
        </p:nvSpPr>
        <p:spPr>
          <a:xfrm>
            <a:off x="533675" y="1853850"/>
            <a:ext cx="8317800" cy="3032100"/>
          </a:xfrm>
          <a:prstGeom prst="rect">
            <a:avLst/>
          </a:prstGeom>
        </p:spPr>
        <p:txBody>
          <a:bodyPr anchorCtr="0" anchor="t" bIns="91425" lIns="91425" spcFirstLastPara="1" rIns="91425" wrap="square" tIns="91425">
            <a:normAutofit/>
          </a:bodyPr>
          <a:lstStyle/>
          <a:p>
            <a:pPr indent="-317500" lvl="0" marL="457200" rtl="0" algn="l">
              <a:lnSpc>
                <a:spcPct val="100000"/>
              </a:lnSpc>
              <a:spcBef>
                <a:spcPts val="0"/>
              </a:spcBef>
              <a:spcAft>
                <a:spcPts val="0"/>
              </a:spcAft>
              <a:buClr>
                <a:srgbClr val="000000"/>
              </a:buClr>
              <a:buSzPts val="1400"/>
              <a:buFont typeface="Arial"/>
              <a:buChar char="-"/>
            </a:pPr>
            <a:r>
              <a:rPr lang="en"/>
              <a:t>Motivation and bit of history on protein structure prediction </a:t>
            </a:r>
            <a:endParaRPr/>
          </a:p>
          <a:p>
            <a:pPr indent="-317500" lvl="0" marL="457200" rtl="0" algn="l">
              <a:lnSpc>
                <a:spcPct val="100000"/>
              </a:lnSpc>
              <a:spcBef>
                <a:spcPts val="0"/>
              </a:spcBef>
              <a:spcAft>
                <a:spcPts val="0"/>
              </a:spcAft>
              <a:buClr>
                <a:srgbClr val="000000"/>
              </a:buClr>
              <a:buSzPts val="1400"/>
              <a:buFont typeface="Arial"/>
              <a:buChar char="-"/>
            </a:pPr>
            <a:r>
              <a:rPr lang="en"/>
              <a:t>CASP </a:t>
            </a:r>
            <a:endParaRPr/>
          </a:p>
          <a:p>
            <a:pPr indent="-317500" lvl="0" marL="457200" rtl="0" algn="l">
              <a:lnSpc>
                <a:spcPct val="100000"/>
              </a:lnSpc>
              <a:spcBef>
                <a:spcPts val="0"/>
              </a:spcBef>
              <a:spcAft>
                <a:spcPts val="0"/>
              </a:spcAft>
              <a:buClr>
                <a:srgbClr val="000000"/>
              </a:buClr>
              <a:buSzPts val="1400"/>
              <a:buFont typeface="Arial"/>
              <a:buChar char="-"/>
            </a:pPr>
            <a:r>
              <a:rPr lang="en"/>
              <a:t>AlphaFold</a:t>
            </a:r>
            <a:endParaRPr/>
          </a:p>
          <a:p>
            <a:pPr indent="-317500" lvl="0" marL="457200" rtl="0" algn="l">
              <a:lnSpc>
                <a:spcPct val="100000"/>
              </a:lnSpc>
              <a:spcBef>
                <a:spcPts val="0"/>
              </a:spcBef>
              <a:spcAft>
                <a:spcPts val="0"/>
              </a:spcAft>
              <a:buClr>
                <a:srgbClr val="000000"/>
              </a:buClr>
              <a:buSzPts val="1400"/>
              <a:buFont typeface="Arial"/>
              <a:buChar char="-"/>
            </a:pPr>
            <a:r>
              <a:rPr lang="en"/>
              <a:t>Metrics you need to know </a:t>
            </a:r>
            <a:endParaRPr/>
          </a:p>
          <a:p>
            <a:pPr indent="-317500" lvl="0" marL="457200" rtl="0" algn="l">
              <a:lnSpc>
                <a:spcPct val="100000"/>
              </a:lnSpc>
              <a:spcBef>
                <a:spcPts val="0"/>
              </a:spcBef>
              <a:spcAft>
                <a:spcPts val="0"/>
              </a:spcAft>
              <a:buClr>
                <a:srgbClr val="000000"/>
              </a:buClr>
              <a:buSzPts val="1400"/>
              <a:buFont typeface="Arial"/>
              <a:buChar char="-"/>
            </a:pPr>
            <a:r>
              <a:rPr lang="en"/>
              <a:t>ColabFold</a:t>
            </a:r>
            <a:endParaRPr/>
          </a:p>
          <a:p>
            <a:pPr indent="-317500" lvl="0" marL="457200" rtl="0" algn="l">
              <a:lnSpc>
                <a:spcPct val="100000"/>
              </a:lnSpc>
              <a:spcBef>
                <a:spcPts val="0"/>
              </a:spcBef>
              <a:spcAft>
                <a:spcPts val="0"/>
              </a:spcAft>
              <a:buClr>
                <a:srgbClr val="000000"/>
              </a:buClr>
              <a:buSzPts val="1400"/>
              <a:buFont typeface="Arial"/>
              <a:buChar char="-"/>
            </a:pPr>
            <a:r>
              <a:rPr lang="en"/>
              <a:t>Demo!</a:t>
            </a:r>
            <a:endParaRPr/>
          </a:p>
          <a:p>
            <a:pPr indent="0" lvl="0" marL="0" rtl="0" algn="l">
              <a:spcBef>
                <a:spcPts val="0"/>
              </a:spcBef>
              <a:spcAft>
                <a:spcPts val="120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2"/>
          <p:cNvSpPr txBox="1"/>
          <p:nvPr>
            <p:ph type="title"/>
          </p:nvPr>
        </p:nvSpPr>
        <p:spPr>
          <a:xfrm>
            <a:off x="727650" y="573350"/>
            <a:ext cx="8342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Transformer-like</a:t>
            </a:r>
            <a:r>
              <a:rPr lang="en"/>
              <a:t> module updates representations</a:t>
            </a:r>
            <a:endParaRPr/>
          </a:p>
        </p:txBody>
      </p:sp>
      <p:sp>
        <p:nvSpPr>
          <p:cNvPr id="238" name="Google Shape;238;p32"/>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39" name="Google Shape;239;p32"/>
          <p:cNvPicPr preferRelativeResize="0"/>
          <p:nvPr/>
        </p:nvPicPr>
        <p:blipFill rotWithShape="1">
          <a:blip r:embed="rId3">
            <a:alphaModFix/>
          </a:blip>
          <a:srcRect b="0" l="0" r="0" t="1758"/>
          <a:stretch/>
        </p:blipFill>
        <p:spPr>
          <a:xfrm>
            <a:off x="0" y="1326575"/>
            <a:ext cx="9144003" cy="3101125"/>
          </a:xfrm>
          <a:prstGeom prst="rect">
            <a:avLst/>
          </a:prstGeom>
          <a:noFill/>
          <a:ln>
            <a:noFill/>
          </a:ln>
        </p:spPr>
      </p:pic>
      <p:sp>
        <p:nvSpPr>
          <p:cNvPr id="240" name="Google Shape;240;p32"/>
          <p:cNvSpPr/>
          <p:nvPr/>
        </p:nvSpPr>
        <p:spPr>
          <a:xfrm>
            <a:off x="4669025" y="1141475"/>
            <a:ext cx="990300" cy="27300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241" name="Google Shape;241;p32"/>
          <p:cNvSpPr txBox="1"/>
          <p:nvPr/>
        </p:nvSpPr>
        <p:spPr>
          <a:xfrm>
            <a:off x="5527500" y="4743300"/>
            <a:ext cx="36165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700">
                <a:solidFill>
                  <a:srgbClr val="222222"/>
                </a:solidFill>
                <a:highlight>
                  <a:srgbClr val="FFFFFF"/>
                </a:highlight>
                <a:latin typeface="Roboto"/>
                <a:ea typeface="Roboto"/>
                <a:cs typeface="Roboto"/>
                <a:sym typeface="Roboto"/>
              </a:rPr>
              <a:t>Highly accurate protein structure prediction with AlphaFold. </a:t>
            </a:r>
            <a:r>
              <a:rPr i="1" lang="en" sz="700">
                <a:solidFill>
                  <a:srgbClr val="222222"/>
                </a:solidFill>
                <a:highlight>
                  <a:srgbClr val="FFFFFF"/>
                </a:highlight>
                <a:latin typeface="Roboto"/>
                <a:ea typeface="Roboto"/>
                <a:cs typeface="Roboto"/>
                <a:sym typeface="Roboto"/>
              </a:rPr>
              <a:t>Nature</a:t>
            </a:r>
            <a:r>
              <a:rPr lang="en" sz="700">
                <a:solidFill>
                  <a:srgbClr val="222222"/>
                </a:solidFill>
                <a:highlight>
                  <a:srgbClr val="FFFFFF"/>
                </a:highlight>
                <a:latin typeface="Roboto"/>
                <a:ea typeface="Roboto"/>
                <a:cs typeface="Roboto"/>
                <a:sym typeface="Roboto"/>
              </a:rPr>
              <a:t> 596, 583–589 (2021). https://doi.org/10.1038/s41586-021-03819-2</a:t>
            </a:r>
            <a:endParaRPr sz="700">
              <a:solidFill>
                <a:schemeClr val="accent1"/>
              </a:solidFill>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3"/>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47" name="Google Shape;247;p33"/>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48" name="Google Shape;248;p33"/>
          <p:cNvPicPr preferRelativeResize="0"/>
          <p:nvPr/>
        </p:nvPicPr>
        <p:blipFill>
          <a:blip r:embed="rId3">
            <a:alphaModFix/>
          </a:blip>
          <a:stretch>
            <a:fillRect/>
          </a:stretch>
        </p:blipFill>
        <p:spPr>
          <a:xfrm>
            <a:off x="1261375" y="791875"/>
            <a:ext cx="6624851" cy="3970226"/>
          </a:xfrm>
          <a:prstGeom prst="rect">
            <a:avLst/>
          </a:prstGeom>
          <a:noFill/>
          <a:ln>
            <a:noFill/>
          </a:ln>
        </p:spPr>
      </p:pic>
      <p:sp>
        <p:nvSpPr>
          <p:cNvPr id="249" name="Google Shape;249;p33"/>
          <p:cNvSpPr txBox="1"/>
          <p:nvPr/>
        </p:nvSpPr>
        <p:spPr>
          <a:xfrm>
            <a:off x="7673100" y="4851000"/>
            <a:ext cx="14709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t>https://arxiv.org/abs/1706.03762</a:t>
            </a:r>
            <a:endParaRPr sz="7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4"/>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55" name="Google Shape;255;p34"/>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descr="This video from the New England Journal of Medicine is a companion to the article &quot;A Holy Grail — The Prediction of Protein Structure&quot;: https://nej.md/3PpWv4F" id="256" name="Google Shape;256;p34" title="What Is AlphaFold? | NEJM">
            <a:hlinkClick r:id="rId3"/>
          </p:cNvPr>
          <p:cNvPicPr preferRelativeResize="0"/>
          <p:nvPr/>
        </p:nvPicPr>
        <p:blipFill>
          <a:blip r:embed="rId4">
            <a:alphaModFix/>
          </a:blip>
          <a:stretch>
            <a:fillRect/>
          </a:stretch>
        </p:blipFill>
        <p:spPr>
          <a:xfrm>
            <a:off x="1512100" y="1251575"/>
            <a:ext cx="6119800" cy="34423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5"/>
          <p:cNvSpPr txBox="1"/>
          <p:nvPr>
            <p:ph type="title"/>
          </p:nvPr>
        </p:nvSpPr>
        <p:spPr>
          <a:xfrm>
            <a:off x="370325" y="351650"/>
            <a:ext cx="85176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Evoformer: 48 blocks of back and forth between evolutionary and spatial reasoning. </a:t>
            </a:r>
            <a:endParaRPr/>
          </a:p>
        </p:txBody>
      </p:sp>
      <p:pic>
        <p:nvPicPr>
          <p:cNvPr id="262" name="Google Shape;262;p35"/>
          <p:cNvPicPr preferRelativeResize="0"/>
          <p:nvPr/>
        </p:nvPicPr>
        <p:blipFill rotWithShape="1">
          <a:blip r:embed="rId3">
            <a:alphaModFix/>
          </a:blip>
          <a:srcRect b="39874" l="0" r="0" t="0"/>
          <a:stretch/>
        </p:blipFill>
        <p:spPr>
          <a:xfrm>
            <a:off x="473100" y="1347850"/>
            <a:ext cx="7971502" cy="35899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6"/>
          <p:cNvSpPr txBox="1"/>
          <p:nvPr>
            <p:ph type="title"/>
          </p:nvPr>
        </p:nvSpPr>
        <p:spPr>
          <a:xfrm>
            <a:off x="727650" y="573350"/>
            <a:ext cx="8342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Structure module converts representation to structur</a:t>
            </a:r>
            <a:r>
              <a:rPr lang="en"/>
              <a:t>e</a:t>
            </a:r>
            <a:endParaRPr/>
          </a:p>
        </p:txBody>
      </p:sp>
      <p:sp>
        <p:nvSpPr>
          <p:cNvPr id="268" name="Google Shape;268;p36"/>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69" name="Google Shape;269;p36"/>
          <p:cNvPicPr preferRelativeResize="0"/>
          <p:nvPr/>
        </p:nvPicPr>
        <p:blipFill rotWithShape="1">
          <a:blip r:embed="rId3">
            <a:alphaModFix/>
          </a:blip>
          <a:srcRect b="0" l="0" r="0" t="1758"/>
          <a:stretch/>
        </p:blipFill>
        <p:spPr>
          <a:xfrm>
            <a:off x="0" y="1326575"/>
            <a:ext cx="9144003" cy="3101125"/>
          </a:xfrm>
          <a:prstGeom prst="rect">
            <a:avLst/>
          </a:prstGeom>
          <a:noFill/>
          <a:ln>
            <a:noFill/>
          </a:ln>
        </p:spPr>
      </p:pic>
      <p:sp>
        <p:nvSpPr>
          <p:cNvPr id="270" name="Google Shape;270;p36"/>
          <p:cNvSpPr/>
          <p:nvPr/>
        </p:nvSpPr>
        <p:spPr>
          <a:xfrm>
            <a:off x="6807575" y="1108550"/>
            <a:ext cx="990300" cy="27300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271" name="Google Shape;271;p36"/>
          <p:cNvSpPr txBox="1"/>
          <p:nvPr/>
        </p:nvSpPr>
        <p:spPr>
          <a:xfrm>
            <a:off x="5527500" y="4743300"/>
            <a:ext cx="36165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700">
                <a:solidFill>
                  <a:srgbClr val="222222"/>
                </a:solidFill>
                <a:highlight>
                  <a:srgbClr val="FFFFFF"/>
                </a:highlight>
                <a:latin typeface="Roboto"/>
                <a:ea typeface="Roboto"/>
                <a:cs typeface="Roboto"/>
                <a:sym typeface="Roboto"/>
              </a:rPr>
              <a:t>Highly accurate protein structure prediction with AlphaFold. </a:t>
            </a:r>
            <a:r>
              <a:rPr i="1" lang="en" sz="700">
                <a:solidFill>
                  <a:srgbClr val="222222"/>
                </a:solidFill>
                <a:highlight>
                  <a:srgbClr val="FFFFFF"/>
                </a:highlight>
                <a:latin typeface="Roboto"/>
                <a:ea typeface="Roboto"/>
                <a:cs typeface="Roboto"/>
                <a:sym typeface="Roboto"/>
              </a:rPr>
              <a:t>Nature</a:t>
            </a:r>
            <a:r>
              <a:rPr lang="en" sz="700">
                <a:solidFill>
                  <a:srgbClr val="222222"/>
                </a:solidFill>
                <a:highlight>
                  <a:srgbClr val="FFFFFF"/>
                </a:highlight>
                <a:latin typeface="Roboto"/>
                <a:ea typeface="Roboto"/>
                <a:cs typeface="Roboto"/>
                <a:sym typeface="Roboto"/>
              </a:rPr>
              <a:t> 596, 583–589 (2021). https://doi.org/10.1038/s41586-021-03819-2</a:t>
            </a:r>
            <a:endParaRPr sz="700">
              <a:solidFill>
                <a:schemeClr val="accent1"/>
              </a:solidFill>
              <a:latin typeface="Lato"/>
              <a:ea typeface="Lato"/>
              <a:cs typeface="Lato"/>
              <a:sym typeface="La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7"/>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77" name="Google Shape;277;p37"/>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78" name="Google Shape;278;p37"/>
          <p:cNvPicPr preferRelativeResize="0"/>
          <p:nvPr/>
        </p:nvPicPr>
        <p:blipFill rotWithShape="1">
          <a:blip r:embed="rId3">
            <a:alphaModFix/>
          </a:blip>
          <a:srcRect b="0" l="0" r="0" t="11894"/>
          <a:stretch/>
        </p:blipFill>
        <p:spPr>
          <a:xfrm>
            <a:off x="1143525" y="1395199"/>
            <a:ext cx="6856950" cy="3628451"/>
          </a:xfrm>
          <a:prstGeom prst="rect">
            <a:avLst/>
          </a:prstGeom>
          <a:noFill/>
          <a:ln>
            <a:noFill/>
          </a:ln>
        </p:spPr>
      </p:pic>
      <p:sp>
        <p:nvSpPr>
          <p:cNvPr id="279" name="Google Shape;279;p37"/>
          <p:cNvSpPr txBox="1"/>
          <p:nvPr>
            <p:ph type="title"/>
          </p:nvPr>
        </p:nvSpPr>
        <p:spPr>
          <a:xfrm>
            <a:off x="729450" y="558425"/>
            <a:ext cx="8342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Structure module converts representation to structure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38"/>
          <p:cNvSpPr txBox="1"/>
          <p:nvPr>
            <p:ph type="title"/>
          </p:nvPr>
        </p:nvSpPr>
        <p:spPr>
          <a:xfrm>
            <a:off x="727650" y="61600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Structure Module </a:t>
            </a:r>
            <a:endParaRPr/>
          </a:p>
        </p:txBody>
      </p:sp>
      <p:sp>
        <p:nvSpPr>
          <p:cNvPr id="285" name="Google Shape;285;p38"/>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86" name="Google Shape;286;p38"/>
          <p:cNvPicPr preferRelativeResize="0"/>
          <p:nvPr/>
        </p:nvPicPr>
        <p:blipFill rotWithShape="1">
          <a:blip r:embed="rId3">
            <a:alphaModFix/>
          </a:blip>
          <a:srcRect b="0" l="0" r="48533" t="59865"/>
          <a:stretch/>
        </p:blipFill>
        <p:spPr>
          <a:xfrm>
            <a:off x="1444150" y="1411575"/>
            <a:ext cx="5794099" cy="33844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9"/>
          <p:cNvSpPr txBox="1"/>
          <p:nvPr>
            <p:ph type="title"/>
          </p:nvPr>
        </p:nvSpPr>
        <p:spPr>
          <a:xfrm>
            <a:off x="727650" y="61600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Structure Module </a:t>
            </a:r>
            <a:endParaRPr/>
          </a:p>
        </p:txBody>
      </p:sp>
      <p:sp>
        <p:nvSpPr>
          <p:cNvPr id="292" name="Google Shape;292;p39"/>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93" name="Google Shape;293;p39"/>
          <p:cNvPicPr preferRelativeResize="0"/>
          <p:nvPr/>
        </p:nvPicPr>
        <p:blipFill rotWithShape="1">
          <a:blip r:embed="rId3">
            <a:alphaModFix/>
          </a:blip>
          <a:srcRect b="0" l="0" r="0" t="59865"/>
          <a:stretch/>
        </p:blipFill>
        <p:spPr>
          <a:xfrm>
            <a:off x="262200" y="1635600"/>
            <a:ext cx="8623201" cy="259234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40"/>
          <p:cNvSpPr txBox="1"/>
          <p:nvPr>
            <p:ph type="title"/>
          </p:nvPr>
        </p:nvSpPr>
        <p:spPr>
          <a:xfrm>
            <a:off x="727650" y="573350"/>
            <a:ext cx="8342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Recycling iteratively refines structure</a:t>
            </a:r>
            <a:endParaRPr/>
          </a:p>
        </p:txBody>
      </p:sp>
      <p:sp>
        <p:nvSpPr>
          <p:cNvPr id="299" name="Google Shape;299;p40"/>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00" name="Google Shape;300;p40"/>
          <p:cNvPicPr preferRelativeResize="0"/>
          <p:nvPr/>
        </p:nvPicPr>
        <p:blipFill rotWithShape="1">
          <a:blip r:embed="rId3">
            <a:alphaModFix/>
          </a:blip>
          <a:srcRect b="0" l="0" r="0" t="1758"/>
          <a:stretch/>
        </p:blipFill>
        <p:spPr>
          <a:xfrm>
            <a:off x="0" y="1326575"/>
            <a:ext cx="9144003" cy="3101125"/>
          </a:xfrm>
          <a:prstGeom prst="rect">
            <a:avLst/>
          </a:prstGeom>
          <a:noFill/>
          <a:ln>
            <a:noFill/>
          </a:ln>
        </p:spPr>
      </p:pic>
      <p:sp>
        <p:nvSpPr>
          <p:cNvPr id="301" name="Google Shape;301;p40"/>
          <p:cNvSpPr/>
          <p:nvPr/>
        </p:nvSpPr>
        <p:spPr>
          <a:xfrm>
            <a:off x="3581700" y="3864500"/>
            <a:ext cx="5220000" cy="675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302" name="Google Shape;302;p40"/>
          <p:cNvSpPr txBox="1"/>
          <p:nvPr/>
        </p:nvSpPr>
        <p:spPr>
          <a:xfrm>
            <a:off x="5527500" y="4743300"/>
            <a:ext cx="36165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700">
                <a:solidFill>
                  <a:srgbClr val="222222"/>
                </a:solidFill>
                <a:highlight>
                  <a:srgbClr val="FFFFFF"/>
                </a:highlight>
                <a:latin typeface="Roboto"/>
                <a:ea typeface="Roboto"/>
                <a:cs typeface="Roboto"/>
                <a:sym typeface="Roboto"/>
              </a:rPr>
              <a:t>Highly accurate protein structure prediction with AlphaFold. </a:t>
            </a:r>
            <a:r>
              <a:rPr i="1" lang="en" sz="700">
                <a:solidFill>
                  <a:srgbClr val="222222"/>
                </a:solidFill>
                <a:highlight>
                  <a:srgbClr val="FFFFFF"/>
                </a:highlight>
                <a:latin typeface="Roboto"/>
                <a:ea typeface="Roboto"/>
                <a:cs typeface="Roboto"/>
                <a:sym typeface="Roboto"/>
              </a:rPr>
              <a:t>Nature</a:t>
            </a:r>
            <a:r>
              <a:rPr lang="en" sz="700">
                <a:solidFill>
                  <a:srgbClr val="222222"/>
                </a:solidFill>
                <a:highlight>
                  <a:srgbClr val="FFFFFF"/>
                </a:highlight>
                <a:latin typeface="Roboto"/>
                <a:ea typeface="Roboto"/>
                <a:cs typeface="Roboto"/>
                <a:sym typeface="Roboto"/>
              </a:rPr>
              <a:t> 596, 583–589 (2021). https://doi.org/10.1038/s41586-021-03819-2</a:t>
            </a:r>
            <a:endParaRPr sz="700">
              <a:solidFill>
                <a:schemeClr val="accent1"/>
              </a:solidFill>
              <a:latin typeface="Lato"/>
              <a:ea typeface="Lato"/>
              <a:cs typeface="Lato"/>
              <a:sym typeface="La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41"/>
          <p:cNvSpPr txBox="1"/>
          <p:nvPr>
            <p:ph type="title"/>
          </p:nvPr>
        </p:nvSpPr>
        <p:spPr>
          <a:xfrm>
            <a:off x="727650" y="573350"/>
            <a:ext cx="8342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do we know it works? – ask the model!</a:t>
            </a:r>
            <a:endParaRPr/>
          </a:p>
        </p:txBody>
      </p:sp>
      <p:pic>
        <p:nvPicPr>
          <p:cNvPr id="308" name="Google Shape;308;p41"/>
          <p:cNvPicPr preferRelativeResize="0"/>
          <p:nvPr/>
        </p:nvPicPr>
        <p:blipFill>
          <a:blip r:embed="rId3">
            <a:alphaModFix/>
          </a:blip>
          <a:stretch>
            <a:fillRect/>
          </a:stretch>
        </p:blipFill>
        <p:spPr>
          <a:xfrm>
            <a:off x="1190892" y="1301075"/>
            <a:ext cx="6672806" cy="37534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5"/>
          <p:cNvSpPr txBox="1"/>
          <p:nvPr>
            <p:ph type="title"/>
          </p:nvPr>
        </p:nvSpPr>
        <p:spPr>
          <a:xfrm>
            <a:off x="678025" y="547125"/>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Why?</a:t>
            </a:r>
            <a:endParaRPr/>
          </a:p>
        </p:txBody>
      </p:sp>
      <p:sp>
        <p:nvSpPr>
          <p:cNvPr id="98" name="Google Shape;98;p15"/>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42"/>
          <p:cNvSpPr txBox="1"/>
          <p:nvPr>
            <p:ph type="title"/>
          </p:nvPr>
        </p:nvSpPr>
        <p:spPr>
          <a:xfrm>
            <a:off x="205125" y="514125"/>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3Ps: </a:t>
            </a:r>
            <a:r>
              <a:rPr lang="en"/>
              <a:t>pLDDT, PAE, and pTM</a:t>
            </a:r>
            <a:endParaRPr/>
          </a:p>
        </p:txBody>
      </p:sp>
      <p:sp>
        <p:nvSpPr>
          <p:cNvPr id="314" name="Google Shape;314;p42"/>
          <p:cNvSpPr txBox="1"/>
          <p:nvPr/>
        </p:nvSpPr>
        <p:spPr>
          <a:xfrm>
            <a:off x="205125" y="1354700"/>
            <a:ext cx="3405600" cy="3284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LDDT, AE, </a:t>
            </a:r>
            <a:r>
              <a:rPr lang="en"/>
              <a:t>TM</a:t>
            </a:r>
            <a:r>
              <a:rPr lang="en"/>
              <a:t> require ground truth. What can we do?</a:t>
            </a:r>
            <a:endParaRPr/>
          </a:p>
          <a:p>
            <a:pPr indent="0" lvl="0" marL="457200" rtl="0" algn="l">
              <a:spcBef>
                <a:spcPts val="0"/>
              </a:spcBef>
              <a:spcAft>
                <a:spcPts val="0"/>
              </a:spcAft>
              <a:buNone/>
            </a:pPr>
            <a:r>
              <a:t/>
            </a:r>
            <a:endParaRPr/>
          </a:p>
          <a:p>
            <a:pPr indent="-317500" lvl="0" marL="457200" rtl="0" algn="l">
              <a:spcBef>
                <a:spcPts val="0"/>
              </a:spcBef>
              <a:spcAft>
                <a:spcPts val="0"/>
              </a:spcAft>
              <a:buSzPts val="1400"/>
              <a:buChar char="●"/>
            </a:pPr>
            <a:r>
              <a:rPr lang="en"/>
              <a:t>pLDDT: predicted </a:t>
            </a:r>
            <a:r>
              <a:rPr b="1" lang="en"/>
              <a:t>L</a:t>
            </a:r>
            <a:r>
              <a:rPr lang="en"/>
              <a:t>ocal </a:t>
            </a:r>
            <a:r>
              <a:rPr b="1" lang="en"/>
              <a:t>D</a:t>
            </a:r>
            <a:r>
              <a:rPr lang="en"/>
              <a:t>istance </a:t>
            </a:r>
            <a:r>
              <a:rPr b="1" lang="en"/>
              <a:t>D</a:t>
            </a:r>
            <a:r>
              <a:rPr lang="en"/>
              <a:t>ifference </a:t>
            </a:r>
            <a:r>
              <a:rPr b="1" lang="en"/>
              <a:t>T</a:t>
            </a:r>
            <a:r>
              <a:rPr lang="en"/>
              <a:t>est </a:t>
            </a:r>
            <a:endParaRPr/>
          </a:p>
          <a:p>
            <a:pPr indent="0" lvl="0" marL="914400" rtl="0" algn="l">
              <a:spcBef>
                <a:spcPts val="0"/>
              </a:spcBef>
              <a:spcAft>
                <a:spcPts val="0"/>
              </a:spcAft>
              <a:buNone/>
            </a:pPr>
            <a:r>
              <a:t/>
            </a:r>
            <a:endParaRPr/>
          </a:p>
          <a:p>
            <a:pPr indent="-317500" lvl="0" marL="457200" rtl="0" algn="l">
              <a:spcBef>
                <a:spcPts val="0"/>
              </a:spcBef>
              <a:spcAft>
                <a:spcPts val="0"/>
              </a:spcAft>
              <a:buSzPts val="1400"/>
              <a:buChar char="●"/>
            </a:pPr>
            <a:r>
              <a:rPr lang="en"/>
              <a:t>PAE: </a:t>
            </a:r>
            <a:r>
              <a:rPr b="1" lang="en"/>
              <a:t>P</a:t>
            </a:r>
            <a:r>
              <a:rPr lang="en"/>
              <a:t>redicted </a:t>
            </a:r>
            <a:r>
              <a:rPr b="1" lang="en"/>
              <a:t>A</a:t>
            </a:r>
            <a:r>
              <a:rPr lang="en"/>
              <a:t>ligned </a:t>
            </a:r>
            <a:r>
              <a:rPr b="1" lang="en"/>
              <a:t>E</a:t>
            </a:r>
            <a:r>
              <a:rPr lang="en"/>
              <a:t>rror </a:t>
            </a:r>
            <a:endParaRPr/>
          </a:p>
          <a:p>
            <a:pPr indent="0" lvl="0" marL="914400" rtl="0" algn="l">
              <a:spcBef>
                <a:spcPts val="0"/>
              </a:spcBef>
              <a:spcAft>
                <a:spcPts val="0"/>
              </a:spcAft>
              <a:buNone/>
            </a:pPr>
            <a:r>
              <a:t/>
            </a:r>
            <a:endParaRPr/>
          </a:p>
          <a:p>
            <a:pPr indent="-317500" lvl="0" marL="457200" rtl="0" algn="l">
              <a:spcBef>
                <a:spcPts val="0"/>
              </a:spcBef>
              <a:spcAft>
                <a:spcPts val="0"/>
              </a:spcAft>
              <a:buSzPts val="1400"/>
              <a:buChar char="●"/>
            </a:pPr>
            <a:r>
              <a:rPr lang="en"/>
              <a:t>pTM: predicted </a:t>
            </a:r>
            <a:r>
              <a:rPr b="1" lang="en"/>
              <a:t>T</a:t>
            </a:r>
            <a:r>
              <a:rPr lang="en"/>
              <a:t>emplate </a:t>
            </a:r>
            <a:r>
              <a:rPr b="1" lang="en"/>
              <a:t>M</a:t>
            </a:r>
            <a:r>
              <a:rPr lang="en"/>
              <a:t>odeling score </a:t>
            </a:r>
            <a:endParaRPr/>
          </a:p>
          <a:p>
            <a:pPr indent="-317500" lvl="1" marL="914400" rtl="0" algn="l">
              <a:spcBef>
                <a:spcPts val="0"/>
              </a:spcBef>
              <a:spcAft>
                <a:spcPts val="0"/>
              </a:spcAft>
              <a:buSzPts val="1400"/>
              <a:buChar char="○"/>
            </a:pPr>
            <a:r>
              <a:rPr lang="en"/>
              <a:t>Global comparison of similarity between two </a:t>
            </a:r>
            <a:r>
              <a:rPr lang="en"/>
              <a:t>s</a:t>
            </a:r>
            <a:r>
              <a:rPr lang="en"/>
              <a:t>tructures</a:t>
            </a:r>
            <a:endParaRPr/>
          </a:p>
          <a:p>
            <a:pPr indent="-317500" lvl="1" marL="914400" rtl="0" algn="l">
              <a:spcBef>
                <a:spcPts val="0"/>
              </a:spcBef>
              <a:spcAft>
                <a:spcPts val="0"/>
              </a:spcAft>
              <a:buSzPts val="1400"/>
              <a:buChar char="○"/>
            </a:pPr>
            <a:r>
              <a:rPr lang="en"/>
              <a:t>Measure of 0 to 1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43"/>
          <p:cNvSpPr txBox="1"/>
          <p:nvPr>
            <p:ph type="title"/>
          </p:nvPr>
        </p:nvSpPr>
        <p:spPr>
          <a:xfrm>
            <a:off x="205125" y="514125"/>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3Ps: pLDDT, PAE, and pTM</a:t>
            </a:r>
            <a:endParaRPr/>
          </a:p>
        </p:txBody>
      </p:sp>
      <p:sp>
        <p:nvSpPr>
          <p:cNvPr id="320" name="Google Shape;320;p43"/>
          <p:cNvSpPr txBox="1"/>
          <p:nvPr/>
        </p:nvSpPr>
        <p:spPr>
          <a:xfrm>
            <a:off x="205125" y="1354700"/>
            <a:ext cx="3405600" cy="3284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LDDT, AE, TM require ground truth. What can we do?</a:t>
            </a:r>
            <a:endParaRPr/>
          </a:p>
          <a:p>
            <a:pPr indent="0" lvl="0" marL="457200" rtl="0" algn="l">
              <a:spcBef>
                <a:spcPts val="0"/>
              </a:spcBef>
              <a:spcAft>
                <a:spcPts val="0"/>
              </a:spcAft>
              <a:buNone/>
            </a:pPr>
            <a:r>
              <a:t/>
            </a:r>
            <a:endParaRPr/>
          </a:p>
          <a:p>
            <a:pPr indent="-317500" lvl="0" marL="457200" rtl="0" algn="l">
              <a:spcBef>
                <a:spcPts val="0"/>
              </a:spcBef>
              <a:spcAft>
                <a:spcPts val="0"/>
              </a:spcAft>
              <a:buSzPts val="1400"/>
              <a:buChar char="●"/>
            </a:pPr>
            <a:r>
              <a:rPr lang="en"/>
              <a:t>pLDDT: predicted </a:t>
            </a:r>
            <a:r>
              <a:rPr b="1" lang="en"/>
              <a:t>L</a:t>
            </a:r>
            <a:r>
              <a:rPr lang="en"/>
              <a:t>ocal </a:t>
            </a:r>
            <a:r>
              <a:rPr b="1" lang="en"/>
              <a:t>D</a:t>
            </a:r>
            <a:r>
              <a:rPr lang="en"/>
              <a:t>istance </a:t>
            </a:r>
            <a:r>
              <a:rPr b="1" lang="en"/>
              <a:t>D</a:t>
            </a:r>
            <a:r>
              <a:rPr lang="en"/>
              <a:t>ifference </a:t>
            </a:r>
            <a:r>
              <a:rPr b="1" lang="en"/>
              <a:t>T</a:t>
            </a:r>
            <a:r>
              <a:rPr lang="en"/>
              <a:t>est </a:t>
            </a:r>
            <a:endParaRPr/>
          </a:p>
          <a:p>
            <a:pPr indent="0" lvl="0" marL="914400" rtl="0" algn="l">
              <a:spcBef>
                <a:spcPts val="0"/>
              </a:spcBef>
              <a:spcAft>
                <a:spcPts val="0"/>
              </a:spcAft>
              <a:buNone/>
            </a:pPr>
            <a:r>
              <a:t/>
            </a:r>
            <a:endParaRPr/>
          </a:p>
          <a:p>
            <a:pPr indent="-317500" lvl="0" marL="457200" rtl="0" algn="l">
              <a:spcBef>
                <a:spcPts val="0"/>
              </a:spcBef>
              <a:spcAft>
                <a:spcPts val="0"/>
              </a:spcAft>
              <a:buSzPts val="1400"/>
              <a:buChar char="●"/>
            </a:pPr>
            <a:r>
              <a:rPr lang="en"/>
              <a:t>PAE: </a:t>
            </a:r>
            <a:r>
              <a:rPr b="1" lang="en"/>
              <a:t>P</a:t>
            </a:r>
            <a:r>
              <a:rPr lang="en"/>
              <a:t>redicted </a:t>
            </a:r>
            <a:r>
              <a:rPr b="1" lang="en"/>
              <a:t>A</a:t>
            </a:r>
            <a:r>
              <a:rPr lang="en"/>
              <a:t>ligned </a:t>
            </a:r>
            <a:r>
              <a:rPr b="1" lang="en"/>
              <a:t>E</a:t>
            </a:r>
            <a:r>
              <a:rPr lang="en"/>
              <a:t>rror </a:t>
            </a:r>
            <a:endParaRPr/>
          </a:p>
          <a:p>
            <a:pPr indent="0" lvl="0" marL="914400" rtl="0" algn="l">
              <a:spcBef>
                <a:spcPts val="0"/>
              </a:spcBef>
              <a:spcAft>
                <a:spcPts val="0"/>
              </a:spcAft>
              <a:buNone/>
            </a:pPr>
            <a:r>
              <a:t/>
            </a:r>
            <a:endParaRPr/>
          </a:p>
          <a:p>
            <a:pPr indent="-317500" lvl="0" marL="457200" rtl="0" algn="l">
              <a:spcBef>
                <a:spcPts val="0"/>
              </a:spcBef>
              <a:spcAft>
                <a:spcPts val="0"/>
              </a:spcAft>
              <a:buSzPts val="1400"/>
              <a:buChar char="●"/>
            </a:pPr>
            <a:r>
              <a:rPr lang="en"/>
              <a:t>pTM: predicted </a:t>
            </a:r>
            <a:r>
              <a:rPr b="1" lang="en"/>
              <a:t>T</a:t>
            </a:r>
            <a:r>
              <a:rPr lang="en"/>
              <a:t>emplate </a:t>
            </a:r>
            <a:r>
              <a:rPr b="1" lang="en"/>
              <a:t>M</a:t>
            </a:r>
            <a:r>
              <a:rPr lang="en"/>
              <a:t>odeling score </a:t>
            </a:r>
            <a:endParaRPr/>
          </a:p>
          <a:p>
            <a:pPr indent="-317500" lvl="1" marL="914400" rtl="0" algn="l">
              <a:spcBef>
                <a:spcPts val="0"/>
              </a:spcBef>
              <a:spcAft>
                <a:spcPts val="0"/>
              </a:spcAft>
              <a:buSzPts val="1400"/>
              <a:buChar char="○"/>
            </a:pPr>
            <a:r>
              <a:rPr lang="en"/>
              <a:t>Global comparison of similarity between two structures</a:t>
            </a:r>
            <a:endParaRPr/>
          </a:p>
          <a:p>
            <a:pPr indent="-317500" lvl="1" marL="914400" rtl="0" algn="l">
              <a:spcBef>
                <a:spcPts val="0"/>
              </a:spcBef>
              <a:spcAft>
                <a:spcPts val="0"/>
              </a:spcAft>
              <a:buSzPts val="1400"/>
              <a:buChar char="○"/>
            </a:pPr>
            <a:r>
              <a:rPr lang="en"/>
              <a:t>Measure of 0 to 1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21" name="Google Shape;321;p43"/>
          <p:cNvSpPr txBox="1"/>
          <p:nvPr/>
        </p:nvSpPr>
        <p:spPr>
          <a:xfrm>
            <a:off x="5527500" y="4743300"/>
            <a:ext cx="36165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700">
                <a:solidFill>
                  <a:srgbClr val="222222"/>
                </a:solidFill>
                <a:highlight>
                  <a:srgbClr val="FFFFFF"/>
                </a:highlight>
                <a:latin typeface="Roboto"/>
                <a:ea typeface="Roboto"/>
                <a:cs typeface="Roboto"/>
                <a:sym typeface="Roboto"/>
              </a:rPr>
              <a:t>Highly accurate protein structure prediction with AlphaFold. </a:t>
            </a:r>
            <a:r>
              <a:rPr i="1" lang="en" sz="700">
                <a:solidFill>
                  <a:srgbClr val="222222"/>
                </a:solidFill>
                <a:highlight>
                  <a:srgbClr val="FFFFFF"/>
                </a:highlight>
                <a:latin typeface="Roboto"/>
                <a:ea typeface="Roboto"/>
                <a:cs typeface="Roboto"/>
                <a:sym typeface="Roboto"/>
              </a:rPr>
              <a:t>Nature</a:t>
            </a:r>
            <a:r>
              <a:rPr lang="en" sz="700">
                <a:solidFill>
                  <a:srgbClr val="222222"/>
                </a:solidFill>
                <a:highlight>
                  <a:srgbClr val="FFFFFF"/>
                </a:highlight>
                <a:latin typeface="Roboto"/>
                <a:ea typeface="Roboto"/>
                <a:cs typeface="Roboto"/>
                <a:sym typeface="Roboto"/>
              </a:rPr>
              <a:t> 596, 583–589 (2021). https://doi.org/10.1038/s41586-021-03819-2</a:t>
            </a:r>
            <a:endParaRPr sz="700">
              <a:solidFill>
                <a:schemeClr val="accent1"/>
              </a:solidFill>
              <a:latin typeface="Lato"/>
              <a:ea typeface="Lato"/>
              <a:cs typeface="Lato"/>
              <a:sym typeface="Lato"/>
            </a:endParaRPr>
          </a:p>
        </p:txBody>
      </p:sp>
      <p:pic>
        <p:nvPicPr>
          <p:cNvPr id="322" name="Google Shape;322;p43"/>
          <p:cNvPicPr preferRelativeResize="0"/>
          <p:nvPr/>
        </p:nvPicPr>
        <p:blipFill rotWithShape="1">
          <a:blip r:embed="rId3">
            <a:alphaModFix/>
          </a:blip>
          <a:srcRect b="35452" l="0" r="0" t="29885"/>
          <a:stretch/>
        </p:blipFill>
        <p:spPr>
          <a:xfrm>
            <a:off x="4700575" y="1498275"/>
            <a:ext cx="3959950" cy="2260802"/>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44"/>
          <p:cNvSpPr txBox="1"/>
          <p:nvPr>
            <p:ph type="title"/>
          </p:nvPr>
        </p:nvSpPr>
        <p:spPr>
          <a:xfrm>
            <a:off x="205125" y="514125"/>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3Ps: pLDDT, PAE, and pTM</a:t>
            </a:r>
            <a:endParaRPr/>
          </a:p>
        </p:txBody>
      </p:sp>
      <p:pic>
        <p:nvPicPr>
          <p:cNvPr id="328" name="Google Shape;328;p44"/>
          <p:cNvPicPr preferRelativeResize="0"/>
          <p:nvPr/>
        </p:nvPicPr>
        <p:blipFill rotWithShape="1">
          <a:blip r:embed="rId3">
            <a:alphaModFix/>
          </a:blip>
          <a:srcRect b="-822" l="0" r="0" t="64913"/>
          <a:stretch/>
        </p:blipFill>
        <p:spPr>
          <a:xfrm>
            <a:off x="3808700" y="2401201"/>
            <a:ext cx="3959950" cy="2342111"/>
          </a:xfrm>
          <a:prstGeom prst="rect">
            <a:avLst/>
          </a:prstGeom>
          <a:noFill/>
          <a:ln cap="flat" cmpd="sng" w="9525">
            <a:solidFill>
              <a:schemeClr val="dk2"/>
            </a:solidFill>
            <a:prstDash val="solid"/>
            <a:round/>
            <a:headEnd len="sm" w="sm" type="none"/>
            <a:tailEnd len="sm" w="sm" type="none"/>
          </a:ln>
        </p:spPr>
      </p:pic>
      <p:sp>
        <p:nvSpPr>
          <p:cNvPr id="329" name="Google Shape;329;p44"/>
          <p:cNvSpPr txBox="1"/>
          <p:nvPr/>
        </p:nvSpPr>
        <p:spPr>
          <a:xfrm>
            <a:off x="205125" y="1354700"/>
            <a:ext cx="3405600" cy="3284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LDDT, AE, TM require ground truth. What can we do?</a:t>
            </a:r>
            <a:endParaRPr/>
          </a:p>
          <a:p>
            <a:pPr indent="0" lvl="0" marL="457200" rtl="0" algn="l">
              <a:spcBef>
                <a:spcPts val="0"/>
              </a:spcBef>
              <a:spcAft>
                <a:spcPts val="0"/>
              </a:spcAft>
              <a:buNone/>
            </a:pPr>
            <a:r>
              <a:t/>
            </a:r>
            <a:endParaRPr/>
          </a:p>
          <a:p>
            <a:pPr indent="-317500" lvl="0" marL="457200" rtl="0" algn="l">
              <a:spcBef>
                <a:spcPts val="0"/>
              </a:spcBef>
              <a:spcAft>
                <a:spcPts val="0"/>
              </a:spcAft>
              <a:buSzPts val="1400"/>
              <a:buChar char="●"/>
            </a:pPr>
            <a:r>
              <a:rPr lang="en"/>
              <a:t>pLDDT: predicted </a:t>
            </a:r>
            <a:r>
              <a:rPr b="1" lang="en"/>
              <a:t>L</a:t>
            </a:r>
            <a:r>
              <a:rPr lang="en"/>
              <a:t>ocal </a:t>
            </a:r>
            <a:r>
              <a:rPr b="1" lang="en"/>
              <a:t>D</a:t>
            </a:r>
            <a:r>
              <a:rPr lang="en"/>
              <a:t>istance </a:t>
            </a:r>
            <a:r>
              <a:rPr b="1" lang="en"/>
              <a:t>D</a:t>
            </a:r>
            <a:r>
              <a:rPr lang="en"/>
              <a:t>ifference </a:t>
            </a:r>
            <a:r>
              <a:rPr b="1" lang="en"/>
              <a:t>T</a:t>
            </a:r>
            <a:r>
              <a:rPr lang="en"/>
              <a:t>est </a:t>
            </a:r>
            <a:endParaRPr/>
          </a:p>
          <a:p>
            <a:pPr indent="0" lvl="0" marL="914400" rtl="0" algn="l">
              <a:spcBef>
                <a:spcPts val="0"/>
              </a:spcBef>
              <a:spcAft>
                <a:spcPts val="0"/>
              </a:spcAft>
              <a:buNone/>
            </a:pPr>
            <a:r>
              <a:t/>
            </a:r>
            <a:endParaRPr/>
          </a:p>
          <a:p>
            <a:pPr indent="-317500" lvl="0" marL="457200" rtl="0" algn="l">
              <a:spcBef>
                <a:spcPts val="0"/>
              </a:spcBef>
              <a:spcAft>
                <a:spcPts val="0"/>
              </a:spcAft>
              <a:buSzPts val="1400"/>
              <a:buChar char="●"/>
            </a:pPr>
            <a:r>
              <a:rPr lang="en"/>
              <a:t>PAE: </a:t>
            </a:r>
            <a:r>
              <a:rPr b="1" lang="en"/>
              <a:t>P</a:t>
            </a:r>
            <a:r>
              <a:rPr lang="en"/>
              <a:t>redicted </a:t>
            </a:r>
            <a:r>
              <a:rPr b="1" lang="en"/>
              <a:t>A</a:t>
            </a:r>
            <a:r>
              <a:rPr lang="en"/>
              <a:t>ligned </a:t>
            </a:r>
            <a:r>
              <a:rPr b="1" lang="en"/>
              <a:t>E</a:t>
            </a:r>
            <a:r>
              <a:rPr lang="en"/>
              <a:t>rror </a:t>
            </a:r>
            <a:endParaRPr/>
          </a:p>
          <a:p>
            <a:pPr indent="0" lvl="0" marL="914400" rtl="0" algn="l">
              <a:spcBef>
                <a:spcPts val="0"/>
              </a:spcBef>
              <a:spcAft>
                <a:spcPts val="0"/>
              </a:spcAft>
              <a:buNone/>
            </a:pPr>
            <a:r>
              <a:t/>
            </a:r>
            <a:endParaRPr/>
          </a:p>
          <a:p>
            <a:pPr indent="-317500" lvl="0" marL="457200" rtl="0" algn="l">
              <a:spcBef>
                <a:spcPts val="0"/>
              </a:spcBef>
              <a:spcAft>
                <a:spcPts val="0"/>
              </a:spcAft>
              <a:buSzPts val="1400"/>
              <a:buChar char="●"/>
            </a:pPr>
            <a:r>
              <a:rPr lang="en"/>
              <a:t>pTM: predicted </a:t>
            </a:r>
            <a:r>
              <a:rPr b="1" lang="en"/>
              <a:t>T</a:t>
            </a:r>
            <a:r>
              <a:rPr lang="en"/>
              <a:t>emplate </a:t>
            </a:r>
            <a:r>
              <a:rPr b="1" lang="en"/>
              <a:t>M</a:t>
            </a:r>
            <a:r>
              <a:rPr lang="en"/>
              <a:t>odeling score </a:t>
            </a:r>
            <a:endParaRPr/>
          </a:p>
          <a:p>
            <a:pPr indent="-317500" lvl="1" marL="914400" rtl="0" algn="l">
              <a:spcBef>
                <a:spcPts val="0"/>
              </a:spcBef>
              <a:spcAft>
                <a:spcPts val="0"/>
              </a:spcAft>
              <a:buSzPts val="1400"/>
              <a:buChar char="○"/>
            </a:pPr>
            <a:r>
              <a:rPr lang="en"/>
              <a:t>Global comparison of similarity between two structures</a:t>
            </a:r>
            <a:endParaRPr/>
          </a:p>
          <a:p>
            <a:pPr indent="-317500" lvl="1" marL="914400" rtl="0" algn="l">
              <a:spcBef>
                <a:spcPts val="0"/>
              </a:spcBef>
              <a:spcAft>
                <a:spcPts val="0"/>
              </a:spcAft>
              <a:buSzPts val="1400"/>
              <a:buChar char="○"/>
            </a:pPr>
            <a:r>
              <a:rPr lang="en"/>
              <a:t>Measure of 0 to 1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30" name="Google Shape;330;p44"/>
          <p:cNvSpPr txBox="1"/>
          <p:nvPr/>
        </p:nvSpPr>
        <p:spPr>
          <a:xfrm>
            <a:off x="5527500" y="4743300"/>
            <a:ext cx="36165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700">
                <a:solidFill>
                  <a:srgbClr val="222222"/>
                </a:solidFill>
                <a:highlight>
                  <a:srgbClr val="FFFFFF"/>
                </a:highlight>
                <a:latin typeface="Roboto"/>
                <a:ea typeface="Roboto"/>
                <a:cs typeface="Roboto"/>
                <a:sym typeface="Roboto"/>
              </a:rPr>
              <a:t>Highly accurate protein structure prediction with AlphaFold. </a:t>
            </a:r>
            <a:r>
              <a:rPr i="1" lang="en" sz="700">
                <a:solidFill>
                  <a:srgbClr val="222222"/>
                </a:solidFill>
                <a:highlight>
                  <a:srgbClr val="FFFFFF"/>
                </a:highlight>
                <a:latin typeface="Roboto"/>
                <a:ea typeface="Roboto"/>
                <a:cs typeface="Roboto"/>
                <a:sym typeface="Roboto"/>
              </a:rPr>
              <a:t>Nature</a:t>
            </a:r>
            <a:r>
              <a:rPr lang="en" sz="700">
                <a:solidFill>
                  <a:srgbClr val="222222"/>
                </a:solidFill>
                <a:highlight>
                  <a:srgbClr val="FFFFFF"/>
                </a:highlight>
                <a:latin typeface="Roboto"/>
                <a:ea typeface="Roboto"/>
                <a:cs typeface="Roboto"/>
                <a:sym typeface="Roboto"/>
              </a:rPr>
              <a:t> 596, 583–589 (2021). https://doi.org/10.1038/s41586-021-03819-2</a:t>
            </a:r>
            <a:endParaRPr sz="700">
              <a:solidFill>
                <a:schemeClr val="accent1"/>
              </a:solidFill>
              <a:latin typeface="Lato"/>
              <a:ea typeface="Lato"/>
              <a:cs typeface="Lato"/>
              <a:sym typeface="Lato"/>
            </a:endParaRPr>
          </a:p>
        </p:txBody>
      </p:sp>
      <p:pic>
        <p:nvPicPr>
          <p:cNvPr id="331" name="Google Shape;331;p44"/>
          <p:cNvPicPr preferRelativeResize="0"/>
          <p:nvPr/>
        </p:nvPicPr>
        <p:blipFill rotWithShape="1">
          <a:blip r:embed="rId3">
            <a:alphaModFix/>
          </a:blip>
          <a:srcRect b="35452" l="0" r="0" t="29885"/>
          <a:stretch/>
        </p:blipFill>
        <p:spPr>
          <a:xfrm>
            <a:off x="5050350" y="140400"/>
            <a:ext cx="3959950" cy="2260802"/>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45"/>
          <p:cNvSpPr txBox="1"/>
          <p:nvPr>
            <p:ph type="title"/>
          </p:nvPr>
        </p:nvSpPr>
        <p:spPr>
          <a:xfrm>
            <a:off x="45825" y="495775"/>
            <a:ext cx="60930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Predicted Local Distance Difference Test </a:t>
            </a:r>
            <a:endParaRPr/>
          </a:p>
        </p:txBody>
      </p:sp>
      <p:sp>
        <p:nvSpPr>
          <p:cNvPr id="337" name="Google Shape;337;p45"/>
          <p:cNvSpPr txBox="1"/>
          <p:nvPr/>
        </p:nvSpPr>
        <p:spPr>
          <a:xfrm>
            <a:off x="45825" y="1727925"/>
            <a:ext cx="4123200" cy="330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AlphaFold’s per-residue prediction of its lDDT-Ca score</a:t>
            </a:r>
            <a:endParaRPr/>
          </a:p>
          <a:p>
            <a:pPr indent="-317500" lvl="0" marL="457200" rtl="0" algn="l">
              <a:spcBef>
                <a:spcPts val="0"/>
              </a:spcBef>
              <a:spcAft>
                <a:spcPts val="0"/>
              </a:spcAft>
              <a:buSzPts val="1400"/>
              <a:buChar char="-"/>
            </a:pPr>
            <a:r>
              <a:rPr lang="en"/>
              <a:t>Low lDDT commonly associated with disorder</a:t>
            </a:r>
            <a:endParaRPr/>
          </a:p>
          <a:p>
            <a:pPr indent="-317500" lvl="0" marL="457200" rtl="0" algn="l">
              <a:spcBef>
                <a:spcPts val="0"/>
              </a:spcBef>
              <a:spcAft>
                <a:spcPts val="0"/>
              </a:spcAft>
              <a:buSzPts val="1400"/>
              <a:buChar char="-"/>
            </a:pPr>
            <a:r>
              <a:rPr lang="en"/>
              <a:t>High pLDDT on each domain doesn’t imply confidence in relative positions!</a:t>
            </a:r>
            <a:endParaRPr/>
          </a:p>
        </p:txBody>
      </p:sp>
      <p:pic>
        <p:nvPicPr>
          <p:cNvPr id="338" name="Google Shape;338;p45"/>
          <p:cNvPicPr preferRelativeResize="0"/>
          <p:nvPr/>
        </p:nvPicPr>
        <p:blipFill rotWithShape="1">
          <a:blip r:embed="rId3">
            <a:alphaModFix/>
          </a:blip>
          <a:srcRect b="87174" l="0" r="64876" t="0"/>
          <a:stretch/>
        </p:blipFill>
        <p:spPr>
          <a:xfrm>
            <a:off x="5497325" y="1540350"/>
            <a:ext cx="2510525" cy="659674"/>
          </a:xfrm>
          <a:prstGeom prst="rect">
            <a:avLst/>
          </a:prstGeom>
          <a:noFill/>
          <a:ln>
            <a:noFill/>
          </a:ln>
        </p:spPr>
      </p:pic>
      <p:pic>
        <p:nvPicPr>
          <p:cNvPr id="339" name="Google Shape;339;p45"/>
          <p:cNvPicPr preferRelativeResize="0"/>
          <p:nvPr/>
        </p:nvPicPr>
        <p:blipFill rotWithShape="1">
          <a:blip r:embed="rId3">
            <a:alphaModFix/>
          </a:blip>
          <a:srcRect b="0" l="0" r="64876" t="15916"/>
          <a:stretch/>
        </p:blipFill>
        <p:spPr>
          <a:xfrm rot="-5400000">
            <a:off x="5411525" y="1217225"/>
            <a:ext cx="2510525" cy="43247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46"/>
          <p:cNvSpPr txBox="1"/>
          <p:nvPr>
            <p:ph type="title"/>
          </p:nvPr>
        </p:nvSpPr>
        <p:spPr>
          <a:xfrm>
            <a:off x="218675" y="49920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Predicted Aligned Error (PAE) </a:t>
            </a:r>
            <a:endParaRPr/>
          </a:p>
        </p:txBody>
      </p:sp>
      <p:sp>
        <p:nvSpPr>
          <p:cNvPr id="345" name="Google Shape;345;p46"/>
          <p:cNvSpPr txBox="1"/>
          <p:nvPr/>
        </p:nvSpPr>
        <p:spPr>
          <a:xfrm>
            <a:off x="-64125" y="1400525"/>
            <a:ext cx="4801200" cy="330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Prediction of position error at residue x if the predicted and the true structures were aligned on y</a:t>
            </a:r>
            <a:endParaRPr/>
          </a:p>
          <a:p>
            <a:pPr indent="-317500" lvl="0" marL="457200" rtl="0" algn="l">
              <a:spcBef>
                <a:spcPts val="0"/>
              </a:spcBef>
              <a:spcAft>
                <a:spcPts val="0"/>
              </a:spcAft>
              <a:buSzPts val="1400"/>
              <a:buChar char="-"/>
            </a:pPr>
            <a:r>
              <a:rPr lang="en"/>
              <a:t>PAE aims to measure confidence in the relative positions of pairs of residues</a:t>
            </a:r>
            <a:endParaRPr/>
          </a:p>
          <a:p>
            <a:pPr indent="-317500" lvl="0" marL="457200" rtl="0" algn="l">
              <a:spcBef>
                <a:spcPts val="0"/>
              </a:spcBef>
              <a:spcAft>
                <a:spcPts val="0"/>
              </a:spcAft>
              <a:buSzPts val="1400"/>
              <a:buChar char="-"/>
            </a:pPr>
            <a:r>
              <a:rPr lang="en"/>
              <a:t>Use where pairwise confidence is relevant – interpreting domain distances in a multi domain protein</a:t>
            </a:r>
            <a:endParaRPr/>
          </a:p>
          <a:p>
            <a:pPr indent="-317500" lvl="0" marL="457200" rtl="0" algn="l">
              <a:spcBef>
                <a:spcPts val="0"/>
              </a:spcBef>
              <a:spcAft>
                <a:spcPts val="0"/>
              </a:spcAft>
              <a:buSzPts val="1400"/>
              <a:buChar char="-"/>
            </a:pPr>
            <a:r>
              <a:rPr lang="en"/>
              <a:t>Suppose residue y were aligned to the true structure and we measured the position error at residue x. The color at (x,y) is AF’s prediction of that error </a:t>
            </a:r>
            <a:endParaRPr/>
          </a:p>
        </p:txBody>
      </p:sp>
      <p:pic>
        <p:nvPicPr>
          <p:cNvPr id="346" name="Google Shape;346;p46"/>
          <p:cNvPicPr preferRelativeResize="0"/>
          <p:nvPr/>
        </p:nvPicPr>
        <p:blipFill rotWithShape="1">
          <a:blip r:embed="rId3">
            <a:alphaModFix/>
          </a:blip>
          <a:srcRect b="22432" l="24709" r="51915" t="0"/>
          <a:stretch/>
        </p:blipFill>
        <p:spPr>
          <a:xfrm>
            <a:off x="6006137" y="499200"/>
            <a:ext cx="2285737" cy="2322149"/>
          </a:xfrm>
          <a:prstGeom prst="rect">
            <a:avLst/>
          </a:prstGeom>
          <a:noFill/>
          <a:ln>
            <a:noFill/>
          </a:ln>
        </p:spPr>
      </p:pic>
      <p:pic>
        <p:nvPicPr>
          <p:cNvPr id="347" name="Google Shape;347;p46"/>
          <p:cNvPicPr preferRelativeResize="0"/>
          <p:nvPr/>
        </p:nvPicPr>
        <p:blipFill rotWithShape="1">
          <a:blip r:embed="rId3">
            <a:alphaModFix/>
          </a:blip>
          <a:srcRect b="17046" l="49726" r="0" t="0"/>
          <a:stretch/>
        </p:blipFill>
        <p:spPr>
          <a:xfrm>
            <a:off x="4850400" y="2821350"/>
            <a:ext cx="4597202" cy="2322149"/>
          </a:xfrm>
          <a:prstGeom prst="rect">
            <a:avLst/>
          </a:prstGeom>
          <a:noFill/>
          <a:ln>
            <a:noFill/>
          </a:ln>
        </p:spPr>
      </p:pic>
      <p:pic>
        <p:nvPicPr>
          <p:cNvPr id="348" name="Google Shape;348;p46"/>
          <p:cNvPicPr preferRelativeResize="0"/>
          <p:nvPr/>
        </p:nvPicPr>
        <p:blipFill rotWithShape="1">
          <a:blip r:embed="rId4">
            <a:alphaModFix/>
          </a:blip>
          <a:srcRect b="0" l="35683" r="0" t="0"/>
          <a:stretch/>
        </p:blipFill>
        <p:spPr>
          <a:xfrm>
            <a:off x="4617826" y="0"/>
            <a:ext cx="4597199" cy="51435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47"/>
          <p:cNvSpPr txBox="1"/>
          <p:nvPr>
            <p:ph type="title"/>
          </p:nvPr>
        </p:nvSpPr>
        <p:spPr>
          <a:xfrm>
            <a:off x="218675" y="49920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Predicted Aligned Error (PAE) </a:t>
            </a:r>
            <a:endParaRPr/>
          </a:p>
        </p:txBody>
      </p:sp>
      <p:sp>
        <p:nvSpPr>
          <p:cNvPr id="354" name="Google Shape;354;p47"/>
          <p:cNvSpPr txBox="1"/>
          <p:nvPr/>
        </p:nvSpPr>
        <p:spPr>
          <a:xfrm>
            <a:off x="-64125" y="1400525"/>
            <a:ext cx="4801200" cy="330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Prediction of position error at residue x if the predicted and the true structures were aligned on y</a:t>
            </a:r>
            <a:endParaRPr/>
          </a:p>
          <a:p>
            <a:pPr indent="-317500" lvl="0" marL="457200" rtl="0" algn="l">
              <a:spcBef>
                <a:spcPts val="0"/>
              </a:spcBef>
              <a:spcAft>
                <a:spcPts val="0"/>
              </a:spcAft>
              <a:buSzPts val="1400"/>
              <a:buChar char="-"/>
            </a:pPr>
            <a:r>
              <a:rPr lang="en"/>
              <a:t>PAE aims to measure confidence in the relative positions of pairs of residues</a:t>
            </a:r>
            <a:endParaRPr/>
          </a:p>
          <a:p>
            <a:pPr indent="-317500" lvl="0" marL="457200" rtl="0" algn="l">
              <a:spcBef>
                <a:spcPts val="0"/>
              </a:spcBef>
              <a:spcAft>
                <a:spcPts val="0"/>
              </a:spcAft>
              <a:buSzPts val="1400"/>
              <a:buChar char="-"/>
            </a:pPr>
            <a:r>
              <a:rPr lang="en"/>
              <a:t>Use where pairwise confidence is relevant – interpreting domain distances in a multi domain protein</a:t>
            </a:r>
            <a:endParaRPr/>
          </a:p>
          <a:p>
            <a:pPr indent="-317500" lvl="0" marL="457200" rtl="0" algn="l">
              <a:spcBef>
                <a:spcPts val="0"/>
              </a:spcBef>
              <a:spcAft>
                <a:spcPts val="0"/>
              </a:spcAft>
              <a:buSzPts val="1400"/>
              <a:buChar char="-"/>
            </a:pPr>
            <a:r>
              <a:rPr lang="en"/>
              <a:t>Suppose residue y were aligned to the true structure and we measured the position error at residue x. The color at (x,y) is AF’s prediction of that error </a:t>
            </a:r>
            <a:endParaRPr/>
          </a:p>
        </p:txBody>
      </p:sp>
      <p:pic>
        <p:nvPicPr>
          <p:cNvPr id="355" name="Google Shape;355;p47"/>
          <p:cNvPicPr preferRelativeResize="0"/>
          <p:nvPr/>
        </p:nvPicPr>
        <p:blipFill rotWithShape="1">
          <a:blip r:embed="rId3">
            <a:alphaModFix/>
          </a:blip>
          <a:srcRect b="17046" l="49726" r="27366" t="0"/>
          <a:stretch/>
        </p:blipFill>
        <p:spPr>
          <a:xfrm>
            <a:off x="4868725" y="165975"/>
            <a:ext cx="2094648" cy="2322149"/>
          </a:xfrm>
          <a:prstGeom prst="rect">
            <a:avLst/>
          </a:prstGeom>
          <a:noFill/>
          <a:ln>
            <a:noFill/>
          </a:ln>
        </p:spPr>
      </p:pic>
      <p:pic>
        <p:nvPicPr>
          <p:cNvPr id="356" name="Google Shape;356;p47"/>
          <p:cNvPicPr preferRelativeResize="0"/>
          <p:nvPr/>
        </p:nvPicPr>
        <p:blipFill rotWithShape="1">
          <a:blip r:embed="rId3">
            <a:alphaModFix/>
          </a:blip>
          <a:srcRect b="17046" l="73971" r="0" t="0"/>
          <a:stretch/>
        </p:blipFill>
        <p:spPr>
          <a:xfrm>
            <a:off x="6349500" y="2372300"/>
            <a:ext cx="2840325" cy="27712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pic>
        <p:nvPicPr>
          <p:cNvPr id="361" name="Google Shape;361;p48"/>
          <p:cNvPicPr preferRelativeResize="0"/>
          <p:nvPr/>
        </p:nvPicPr>
        <p:blipFill>
          <a:blip r:embed="rId3">
            <a:alphaModFix/>
          </a:blip>
          <a:stretch>
            <a:fillRect/>
          </a:stretch>
        </p:blipFill>
        <p:spPr>
          <a:xfrm>
            <a:off x="6491825" y="1029800"/>
            <a:ext cx="2057400" cy="1584201"/>
          </a:xfrm>
          <a:prstGeom prst="rect">
            <a:avLst/>
          </a:prstGeom>
          <a:noFill/>
          <a:ln cap="flat" cmpd="sng" w="9525">
            <a:solidFill>
              <a:schemeClr val="dk2"/>
            </a:solidFill>
            <a:prstDash val="solid"/>
            <a:round/>
            <a:headEnd len="sm" w="sm" type="none"/>
            <a:tailEnd len="sm" w="sm" type="none"/>
          </a:ln>
        </p:spPr>
      </p:pic>
      <p:sp>
        <p:nvSpPr>
          <p:cNvPr id="362" name="Google Shape;362;p48"/>
          <p:cNvSpPr txBox="1"/>
          <p:nvPr>
            <p:ph type="title"/>
          </p:nvPr>
        </p:nvSpPr>
        <p:spPr>
          <a:xfrm>
            <a:off x="102500" y="404550"/>
            <a:ext cx="8015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214,683,839 Predicted Protein Structures on AFDB! </a:t>
            </a:r>
            <a:endParaRPr/>
          </a:p>
        </p:txBody>
      </p:sp>
      <p:sp>
        <p:nvSpPr>
          <p:cNvPr id="363" name="Google Shape;363;p48"/>
          <p:cNvSpPr txBox="1"/>
          <p:nvPr>
            <p:ph idx="1" type="body"/>
          </p:nvPr>
        </p:nvSpPr>
        <p:spPr>
          <a:xfrm>
            <a:off x="4170300" y="2571750"/>
            <a:ext cx="638400" cy="8631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1200"/>
              </a:spcAft>
              <a:buNone/>
            </a:pPr>
            <a:r>
              <a:rPr b="1" lang="en" sz="6000"/>
              <a:t>+</a:t>
            </a:r>
            <a:endParaRPr b="1" sz="6000"/>
          </a:p>
        </p:txBody>
      </p:sp>
      <p:pic>
        <p:nvPicPr>
          <p:cNvPr id="364" name="Google Shape;364;p48"/>
          <p:cNvPicPr preferRelativeResize="0"/>
          <p:nvPr/>
        </p:nvPicPr>
        <p:blipFill rotWithShape="1">
          <a:blip r:embed="rId4">
            <a:alphaModFix/>
          </a:blip>
          <a:srcRect b="0" l="0" r="53194" t="0"/>
          <a:stretch/>
        </p:blipFill>
        <p:spPr>
          <a:xfrm>
            <a:off x="5874613" y="2571750"/>
            <a:ext cx="3136275" cy="1349425"/>
          </a:xfrm>
          <a:prstGeom prst="rect">
            <a:avLst/>
          </a:prstGeom>
          <a:noFill/>
          <a:ln cap="flat" cmpd="sng" w="9525">
            <a:solidFill>
              <a:schemeClr val="dk2"/>
            </a:solidFill>
            <a:prstDash val="solid"/>
            <a:round/>
            <a:headEnd len="sm" w="sm" type="none"/>
            <a:tailEnd len="sm" w="sm" type="none"/>
          </a:ln>
        </p:spPr>
      </p:pic>
      <p:pic>
        <p:nvPicPr>
          <p:cNvPr id="365" name="Google Shape;365;p48"/>
          <p:cNvPicPr preferRelativeResize="0"/>
          <p:nvPr/>
        </p:nvPicPr>
        <p:blipFill>
          <a:blip r:embed="rId5">
            <a:alphaModFix/>
          </a:blip>
          <a:stretch>
            <a:fillRect/>
          </a:stretch>
        </p:blipFill>
        <p:spPr>
          <a:xfrm>
            <a:off x="226304" y="1330063"/>
            <a:ext cx="5501626" cy="3243624"/>
          </a:xfrm>
          <a:prstGeom prst="rect">
            <a:avLst/>
          </a:prstGeom>
          <a:noFill/>
          <a:ln cap="flat" cmpd="sng" w="28575">
            <a:solidFill>
              <a:schemeClr val="dk2"/>
            </a:solidFill>
            <a:prstDash val="solid"/>
            <a:round/>
            <a:headEnd len="sm" w="sm" type="none"/>
            <a:tailEnd len="sm" w="sm" type="none"/>
          </a:ln>
        </p:spPr>
      </p:pic>
      <p:pic>
        <p:nvPicPr>
          <p:cNvPr id="366" name="Google Shape;366;p48"/>
          <p:cNvPicPr preferRelativeResize="0"/>
          <p:nvPr/>
        </p:nvPicPr>
        <p:blipFill rotWithShape="1">
          <a:blip r:embed="rId4">
            <a:alphaModFix/>
          </a:blip>
          <a:srcRect b="0" l="46555" r="0" t="0"/>
          <a:stretch/>
        </p:blipFill>
        <p:spPr>
          <a:xfrm>
            <a:off x="6007725" y="3886850"/>
            <a:ext cx="2870050" cy="10815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49"/>
          <p:cNvSpPr txBox="1"/>
          <p:nvPr>
            <p:ph type="title"/>
          </p:nvPr>
        </p:nvSpPr>
        <p:spPr>
          <a:xfrm>
            <a:off x="727650" y="512375"/>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Proteome-wide structure prediction</a:t>
            </a:r>
            <a:endParaRPr/>
          </a:p>
        </p:txBody>
      </p:sp>
      <p:sp>
        <p:nvSpPr>
          <p:cNvPr id="372" name="Google Shape;372;p49"/>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73" name="Google Shape;373;p49"/>
          <p:cNvPicPr preferRelativeResize="0"/>
          <p:nvPr/>
        </p:nvPicPr>
        <p:blipFill>
          <a:blip r:embed="rId3">
            <a:alphaModFix/>
          </a:blip>
          <a:stretch>
            <a:fillRect/>
          </a:stretch>
        </p:blipFill>
        <p:spPr>
          <a:xfrm>
            <a:off x="69500" y="1208200"/>
            <a:ext cx="9008600" cy="3886051"/>
          </a:xfrm>
          <a:prstGeom prst="rect">
            <a:avLst/>
          </a:prstGeom>
          <a:noFill/>
          <a:ln>
            <a:noFill/>
          </a:ln>
        </p:spPr>
      </p:pic>
      <p:pic>
        <p:nvPicPr>
          <p:cNvPr id="374" name="Google Shape;374;p49"/>
          <p:cNvPicPr preferRelativeResize="0"/>
          <p:nvPr/>
        </p:nvPicPr>
        <p:blipFill>
          <a:blip r:embed="rId4">
            <a:alphaModFix/>
          </a:blip>
          <a:stretch>
            <a:fillRect/>
          </a:stretch>
        </p:blipFill>
        <p:spPr>
          <a:xfrm>
            <a:off x="1830010" y="494050"/>
            <a:ext cx="5690680"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50"/>
          <p:cNvSpPr txBox="1"/>
          <p:nvPr>
            <p:ph type="title"/>
          </p:nvPr>
        </p:nvSpPr>
        <p:spPr>
          <a:xfrm>
            <a:off x="727800" y="587875"/>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AlphaFold Multimer!</a:t>
            </a:r>
            <a:endParaRPr/>
          </a:p>
        </p:txBody>
      </p:sp>
      <p:pic>
        <p:nvPicPr>
          <p:cNvPr id="380" name="Google Shape;380;p50"/>
          <p:cNvPicPr preferRelativeResize="0"/>
          <p:nvPr/>
        </p:nvPicPr>
        <p:blipFill rotWithShape="1">
          <a:blip r:embed="rId3">
            <a:alphaModFix/>
          </a:blip>
          <a:srcRect b="0" l="50970" r="0" t="17218"/>
          <a:stretch/>
        </p:blipFill>
        <p:spPr>
          <a:xfrm>
            <a:off x="6551000" y="24187"/>
            <a:ext cx="2416426" cy="1662575"/>
          </a:xfrm>
          <a:prstGeom prst="rect">
            <a:avLst/>
          </a:prstGeom>
          <a:noFill/>
          <a:ln>
            <a:noFill/>
          </a:ln>
        </p:spPr>
      </p:pic>
      <p:sp>
        <p:nvSpPr>
          <p:cNvPr id="381" name="Google Shape;381;p50"/>
          <p:cNvSpPr/>
          <p:nvPr/>
        </p:nvSpPr>
        <p:spPr>
          <a:xfrm rot="-273977">
            <a:off x="7246237" y="1346838"/>
            <a:ext cx="1345270" cy="203446"/>
          </a:xfrm>
          <a:prstGeom prst="curvedUpArrow">
            <a:avLst>
              <a:gd fmla="val 25000" name="adj1"/>
              <a:gd fmla="val 85829" name="adj2"/>
              <a:gd fmla="val 30004"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382" name="Google Shape;382;p50"/>
          <p:cNvPicPr preferRelativeResize="0"/>
          <p:nvPr/>
        </p:nvPicPr>
        <p:blipFill rotWithShape="1">
          <a:blip r:embed="rId4">
            <a:alphaModFix/>
          </a:blip>
          <a:srcRect b="0" l="0" r="2353" t="0"/>
          <a:stretch/>
        </p:blipFill>
        <p:spPr>
          <a:xfrm>
            <a:off x="610325" y="1774025"/>
            <a:ext cx="7736550" cy="3168576"/>
          </a:xfrm>
          <a:prstGeom prst="rect">
            <a:avLst/>
          </a:prstGeom>
          <a:noFill/>
          <a:ln>
            <a:noFill/>
          </a:ln>
        </p:spPr>
      </p:pic>
      <p:sp>
        <p:nvSpPr>
          <p:cNvPr id="383" name="Google Shape;383;p50"/>
          <p:cNvSpPr/>
          <p:nvPr/>
        </p:nvSpPr>
        <p:spPr>
          <a:xfrm rot="-3505402">
            <a:off x="8024222" y="2553022"/>
            <a:ext cx="437707" cy="861263"/>
          </a:xfrm>
          <a:prstGeom prst="upArrow">
            <a:avLst>
              <a:gd fmla="val 50000" name="adj1"/>
              <a:gd fmla="val 50000" name="adj2"/>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51"/>
          <p:cNvSpPr txBox="1"/>
          <p:nvPr>
            <p:ph type="title"/>
          </p:nvPr>
        </p:nvSpPr>
        <p:spPr>
          <a:xfrm>
            <a:off x="727800" y="587875"/>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ColabFold speeds up AlphaFold by 40-60 fold!</a:t>
            </a:r>
            <a:endParaRPr/>
          </a:p>
        </p:txBody>
      </p:sp>
      <p:pic>
        <p:nvPicPr>
          <p:cNvPr id="389" name="Google Shape;389;p51"/>
          <p:cNvPicPr preferRelativeResize="0"/>
          <p:nvPr/>
        </p:nvPicPr>
        <p:blipFill rotWithShape="1">
          <a:blip r:embed="rId3">
            <a:alphaModFix/>
          </a:blip>
          <a:srcRect b="63844" l="63378" r="0" t="0"/>
          <a:stretch/>
        </p:blipFill>
        <p:spPr>
          <a:xfrm>
            <a:off x="3636873" y="1203550"/>
            <a:ext cx="1576049" cy="1555998"/>
          </a:xfrm>
          <a:prstGeom prst="rect">
            <a:avLst/>
          </a:prstGeom>
          <a:noFill/>
          <a:ln>
            <a:noFill/>
          </a:ln>
        </p:spPr>
      </p:pic>
      <p:pic>
        <p:nvPicPr>
          <p:cNvPr id="390" name="Google Shape;390;p51"/>
          <p:cNvPicPr preferRelativeResize="0"/>
          <p:nvPr/>
        </p:nvPicPr>
        <p:blipFill rotWithShape="1">
          <a:blip r:embed="rId3">
            <a:alphaModFix/>
          </a:blip>
          <a:srcRect b="61830" l="0" r="35312" t="0"/>
          <a:stretch/>
        </p:blipFill>
        <p:spPr>
          <a:xfrm>
            <a:off x="339775" y="1980638"/>
            <a:ext cx="3129224" cy="1846464"/>
          </a:xfrm>
          <a:prstGeom prst="rect">
            <a:avLst/>
          </a:prstGeom>
          <a:noFill/>
          <a:ln>
            <a:noFill/>
          </a:ln>
        </p:spPr>
      </p:pic>
      <p:pic>
        <p:nvPicPr>
          <p:cNvPr id="391" name="Google Shape;391;p51"/>
          <p:cNvPicPr preferRelativeResize="0"/>
          <p:nvPr/>
        </p:nvPicPr>
        <p:blipFill rotWithShape="1">
          <a:blip r:embed="rId3">
            <a:alphaModFix/>
          </a:blip>
          <a:srcRect b="7008" l="63378" r="0" t="42201"/>
          <a:stretch/>
        </p:blipFill>
        <p:spPr>
          <a:xfrm>
            <a:off x="3636875" y="2840025"/>
            <a:ext cx="1660848" cy="2303474"/>
          </a:xfrm>
          <a:prstGeom prst="rect">
            <a:avLst/>
          </a:prstGeom>
          <a:noFill/>
          <a:ln>
            <a:noFill/>
          </a:ln>
        </p:spPr>
      </p:pic>
      <p:pic>
        <p:nvPicPr>
          <p:cNvPr id="392" name="Google Shape;392;p51"/>
          <p:cNvPicPr preferRelativeResize="0"/>
          <p:nvPr/>
        </p:nvPicPr>
        <p:blipFill rotWithShape="1">
          <a:blip r:embed="rId3">
            <a:alphaModFix/>
          </a:blip>
          <a:srcRect b="0" l="0" r="40444" t="42203"/>
          <a:stretch/>
        </p:blipFill>
        <p:spPr>
          <a:xfrm>
            <a:off x="6509475" y="2659438"/>
            <a:ext cx="2559574" cy="2484050"/>
          </a:xfrm>
          <a:prstGeom prst="rect">
            <a:avLst/>
          </a:prstGeom>
          <a:noFill/>
          <a:ln>
            <a:noFill/>
          </a:ln>
        </p:spPr>
      </p:pic>
      <p:sp>
        <p:nvSpPr>
          <p:cNvPr id="393" name="Google Shape;393;p51"/>
          <p:cNvSpPr/>
          <p:nvPr/>
        </p:nvSpPr>
        <p:spPr>
          <a:xfrm>
            <a:off x="5533550" y="2495550"/>
            <a:ext cx="740100" cy="8433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394" name="Google Shape;394;p51"/>
          <p:cNvSpPr txBox="1"/>
          <p:nvPr/>
        </p:nvSpPr>
        <p:spPr>
          <a:xfrm>
            <a:off x="5571925" y="2759550"/>
            <a:ext cx="494700" cy="2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accent1"/>
                </a:solidFill>
                <a:latin typeface="Lato"/>
                <a:ea typeface="Lato"/>
                <a:cs typeface="Lato"/>
                <a:sym typeface="Lato"/>
              </a:rPr>
              <a:t>AF2</a:t>
            </a:r>
            <a:endParaRPr sz="1300">
              <a:solidFill>
                <a:schemeClr val="accent1"/>
              </a:solidFill>
              <a:latin typeface="Lato"/>
              <a:ea typeface="Lato"/>
              <a:cs typeface="Lato"/>
              <a:sym typeface="Lato"/>
            </a:endParaRPr>
          </a:p>
        </p:txBody>
      </p:sp>
      <p:pic>
        <p:nvPicPr>
          <p:cNvPr id="395" name="Google Shape;395;p51"/>
          <p:cNvPicPr preferRelativeResize="0"/>
          <p:nvPr/>
        </p:nvPicPr>
        <p:blipFill rotWithShape="1">
          <a:blip r:embed="rId4">
            <a:alphaModFix/>
          </a:blip>
          <a:srcRect b="41810" l="18657" r="51716" t="4523"/>
          <a:stretch/>
        </p:blipFill>
        <p:spPr>
          <a:xfrm>
            <a:off x="7184475" y="1203550"/>
            <a:ext cx="1324000" cy="1349125"/>
          </a:xfrm>
          <a:prstGeom prst="rect">
            <a:avLst/>
          </a:prstGeom>
          <a:noFill/>
          <a:ln>
            <a:noFill/>
          </a:ln>
        </p:spPr>
      </p:pic>
      <p:sp>
        <p:nvSpPr>
          <p:cNvPr id="396" name="Google Shape;396;p51"/>
          <p:cNvSpPr txBox="1"/>
          <p:nvPr/>
        </p:nvSpPr>
        <p:spPr>
          <a:xfrm>
            <a:off x="0" y="4743300"/>
            <a:ext cx="5277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222222"/>
                </a:solidFill>
                <a:highlight>
                  <a:srgbClr val="FFFFFF"/>
                </a:highlight>
                <a:latin typeface="Roboto"/>
                <a:ea typeface="Roboto"/>
                <a:cs typeface="Roboto"/>
                <a:sym typeface="Roboto"/>
              </a:rPr>
              <a:t>ColabFold: making protein folding accessible to all. </a:t>
            </a:r>
            <a:r>
              <a:rPr i="1" lang="en" sz="700">
                <a:solidFill>
                  <a:srgbClr val="222222"/>
                </a:solidFill>
                <a:highlight>
                  <a:srgbClr val="FFFFFF"/>
                </a:highlight>
                <a:latin typeface="Roboto"/>
                <a:ea typeface="Roboto"/>
                <a:cs typeface="Roboto"/>
                <a:sym typeface="Roboto"/>
              </a:rPr>
              <a:t>Nat Methods</a:t>
            </a:r>
            <a:r>
              <a:rPr lang="en" sz="700">
                <a:solidFill>
                  <a:srgbClr val="222222"/>
                </a:solidFill>
                <a:highlight>
                  <a:srgbClr val="FFFFFF"/>
                </a:highlight>
                <a:latin typeface="Roboto"/>
                <a:ea typeface="Roboto"/>
                <a:cs typeface="Roboto"/>
                <a:sym typeface="Roboto"/>
              </a:rPr>
              <a:t> 19, 679–682 (2022). https://doi.org/10.1038/s41592-022-01488-1</a:t>
            </a:r>
            <a:endParaRPr sz="700">
              <a:solidFill>
                <a:schemeClr val="accent1"/>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6"/>
          <p:cNvSpPr txBox="1"/>
          <p:nvPr>
            <p:ph type="title"/>
          </p:nvPr>
        </p:nvSpPr>
        <p:spPr>
          <a:xfrm>
            <a:off x="643200" y="52670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four levels of protein structure  </a:t>
            </a:r>
            <a:endParaRPr/>
          </a:p>
        </p:txBody>
      </p:sp>
      <p:pic>
        <p:nvPicPr>
          <p:cNvPr id="104" name="Google Shape;104;p16"/>
          <p:cNvPicPr preferRelativeResize="0"/>
          <p:nvPr/>
        </p:nvPicPr>
        <p:blipFill rotWithShape="1">
          <a:blip r:embed="rId3">
            <a:alphaModFix/>
          </a:blip>
          <a:srcRect b="0" l="0" r="0" t="17218"/>
          <a:stretch/>
        </p:blipFill>
        <p:spPr>
          <a:xfrm>
            <a:off x="643200" y="1524000"/>
            <a:ext cx="8041500" cy="27127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52"/>
          <p:cNvSpPr txBox="1"/>
          <p:nvPr>
            <p:ph type="title"/>
          </p:nvPr>
        </p:nvSpPr>
        <p:spPr>
          <a:xfrm>
            <a:off x="727800" y="587875"/>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ColabFold speeds up AlphaFold by 40-60 fold!</a:t>
            </a:r>
            <a:endParaRPr/>
          </a:p>
        </p:txBody>
      </p:sp>
      <p:pic>
        <p:nvPicPr>
          <p:cNvPr id="402" name="Google Shape;402;p52"/>
          <p:cNvPicPr preferRelativeResize="0"/>
          <p:nvPr/>
        </p:nvPicPr>
        <p:blipFill rotWithShape="1">
          <a:blip r:embed="rId3">
            <a:alphaModFix/>
          </a:blip>
          <a:srcRect b="63844" l="63378" r="0" t="0"/>
          <a:stretch/>
        </p:blipFill>
        <p:spPr>
          <a:xfrm>
            <a:off x="3636873" y="1203550"/>
            <a:ext cx="1576049" cy="1555998"/>
          </a:xfrm>
          <a:prstGeom prst="rect">
            <a:avLst/>
          </a:prstGeom>
          <a:noFill/>
          <a:ln>
            <a:noFill/>
          </a:ln>
        </p:spPr>
      </p:pic>
      <p:pic>
        <p:nvPicPr>
          <p:cNvPr id="403" name="Google Shape;403;p52"/>
          <p:cNvPicPr preferRelativeResize="0"/>
          <p:nvPr/>
        </p:nvPicPr>
        <p:blipFill rotWithShape="1">
          <a:blip r:embed="rId3">
            <a:alphaModFix/>
          </a:blip>
          <a:srcRect b="61830" l="0" r="35312" t="0"/>
          <a:stretch/>
        </p:blipFill>
        <p:spPr>
          <a:xfrm>
            <a:off x="339775" y="1980638"/>
            <a:ext cx="3129224" cy="1846464"/>
          </a:xfrm>
          <a:prstGeom prst="rect">
            <a:avLst/>
          </a:prstGeom>
          <a:noFill/>
          <a:ln>
            <a:noFill/>
          </a:ln>
        </p:spPr>
      </p:pic>
      <p:pic>
        <p:nvPicPr>
          <p:cNvPr id="404" name="Google Shape;404;p52"/>
          <p:cNvPicPr preferRelativeResize="0"/>
          <p:nvPr/>
        </p:nvPicPr>
        <p:blipFill rotWithShape="1">
          <a:blip r:embed="rId3">
            <a:alphaModFix/>
          </a:blip>
          <a:srcRect b="7008" l="63378" r="0" t="42201"/>
          <a:stretch/>
        </p:blipFill>
        <p:spPr>
          <a:xfrm>
            <a:off x="3636875" y="2840025"/>
            <a:ext cx="1660848" cy="2303474"/>
          </a:xfrm>
          <a:prstGeom prst="rect">
            <a:avLst/>
          </a:prstGeom>
          <a:noFill/>
          <a:ln>
            <a:noFill/>
          </a:ln>
        </p:spPr>
      </p:pic>
      <p:pic>
        <p:nvPicPr>
          <p:cNvPr id="405" name="Google Shape;405;p52"/>
          <p:cNvPicPr preferRelativeResize="0"/>
          <p:nvPr/>
        </p:nvPicPr>
        <p:blipFill rotWithShape="1">
          <a:blip r:embed="rId3">
            <a:alphaModFix/>
          </a:blip>
          <a:srcRect b="0" l="0" r="40444" t="42203"/>
          <a:stretch/>
        </p:blipFill>
        <p:spPr>
          <a:xfrm>
            <a:off x="6509475" y="2659438"/>
            <a:ext cx="2559574" cy="2484050"/>
          </a:xfrm>
          <a:prstGeom prst="rect">
            <a:avLst/>
          </a:prstGeom>
          <a:noFill/>
          <a:ln>
            <a:noFill/>
          </a:ln>
        </p:spPr>
      </p:pic>
      <p:sp>
        <p:nvSpPr>
          <p:cNvPr id="406" name="Google Shape;406;p52"/>
          <p:cNvSpPr/>
          <p:nvPr/>
        </p:nvSpPr>
        <p:spPr>
          <a:xfrm>
            <a:off x="5533550" y="2495550"/>
            <a:ext cx="740100" cy="8433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407" name="Google Shape;407;p52"/>
          <p:cNvSpPr txBox="1"/>
          <p:nvPr/>
        </p:nvSpPr>
        <p:spPr>
          <a:xfrm>
            <a:off x="5571925" y="2759550"/>
            <a:ext cx="494700" cy="2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accent1"/>
                </a:solidFill>
                <a:latin typeface="Lato"/>
                <a:ea typeface="Lato"/>
                <a:cs typeface="Lato"/>
                <a:sym typeface="Lato"/>
              </a:rPr>
              <a:t>AF2</a:t>
            </a:r>
            <a:endParaRPr sz="1300">
              <a:solidFill>
                <a:schemeClr val="accent1"/>
              </a:solidFill>
              <a:latin typeface="Lato"/>
              <a:ea typeface="Lato"/>
              <a:cs typeface="Lato"/>
              <a:sym typeface="Lato"/>
            </a:endParaRPr>
          </a:p>
        </p:txBody>
      </p:sp>
      <p:pic>
        <p:nvPicPr>
          <p:cNvPr id="408" name="Google Shape;408;p52"/>
          <p:cNvPicPr preferRelativeResize="0"/>
          <p:nvPr/>
        </p:nvPicPr>
        <p:blipFill rotWithShape="1">
          <a:blip r:embed="rId4">
            <a:alphaModFix/>
          </a:blip>
          <a:srcRect b="41810" l="18657" r="51716" t="4523"/>
          <a:stretch/>
        </p:blipFill>
        <p:spPr>
          <a:xfrm>
            <a:off x="7184475" y="1203550"/>
            <a:ext cx="1324000" cy="1349125"/>
          </a:xfrm>
          <a:prstGeom prst="rect">
            <a:avLst/>
          </a:prstGeom>
          <a:noFill/>
          <a:ln>
            <a:noFill/>
          </a:ln>
        </p:spPr>
      </p:pic>
      <p:sp>
        <p:nvSpPr>
          <p:cNvPr id="409" name="Google Shape;409;p52"/>
          <p:cNvSpPr txBox="1"/>
          <p:nvPr/>
        </p:nvSpPr>
        <p:spPr>
          <a:xfrm>
            <a:off x="5297729" y="1768350"/>
            <a:ext cx="3802200" cy="1606800"/>
          </a:xfrm>
          <a:prstGeom prst="rect">
            <a:avLst/>
          </a:prstGeom>
          <a:solidFill>
            <a:schemeClr val="lt1"/>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n" sz="1600">
                <a:solidFill>
                  <a:schemeClr val="accent1"/>
                </a:solidFill>
                <a:latin typeface="Lato"/>
                <a:ea typeface="Lato"/>
                <a:cs typeface="Lato"/>
                <a:sym typeface="Lato"/>
              </a:rPr>
              <a:t>“</a:t>
            </a:r>
            <a:r>
              <a:rPr lang="en" sz="1650">
                <a:solidFill>
                  <a:srgbClr val="222222"/>
                </a:solidFill>
                <a:highlight>
                  <a:srgbClr val="FFFFFF"/>
                </a:highlight>
                <a:latin typeface="Times New Roman"/>
                <a:ea typeface="Times New Roman"/>
                <a:cs typeface="Times New Roman"/>
                <a:sym typeface="Times New Roman"/>
              </a:rPr>
              <a:t>ColabFold’s 40−60-fold faster search and optimized model utilization enables prediction of close to 1,000 structures per day on a server with one graphics processing unit.”</a:t>
            </a:r>
            <a:endParaRPr sz="1600">
              <a:solidFill>
                <a:schemeClr val="accent1"/>
              </a:solidFill>
              <a:latin typeface="Lato"/>
              <a:ea typeface="Lato"/>
              <a:cs typeface="Lato"/>
              <a:sym typeface="Lato"/>
            </a:endParaRPr>
          </a:p>
        </p:txBody>
      </p:sp>
      <p:sp>
        <p:nvSpPr>
          <p:cNvPr id="410" name="Google Shape;410;p52"/>
          <p:cNvSpPr txBox="1"/>
          <p:nvPr/>
        </p:nvSpPr>
        <p:spPr>
          <a:xfrm>
            <a:off x="0" y="4743300"/>
            <a:ext cx="5277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222222"/>
                </a:solidFill>
                <a:highlight>
                  <a:srgbClr val="FFFFFF"/>
                </a:highlight>
                <a:latin typeface="Roboto"/>
                <a:ea typeface="Roboto"/>
                <a:cs typeface="Roboto"/>
                <a:sym typeface="Roboto"/>
              </a:rPr>
              <a:t>ColabFold: making protein folding accessible to all. </a:t>
            </a:r>
            <a:r>
              <a:rPr i="1" lang="en" sz="700">
                <a:solidFill>
                  <a:srgbClr val="222222"/>
                </a:solidFill>
                <a:highlight>
                  <a:srgbClr val="FFFFFF"/>
                </a:highlight>
                <a:latin typeface="Roboto"/>
                <a:ea typeface="Roboto"/>
                <a:cs typeface="Roboto"/>
                <a:sym typeface="Roboto"/>
              </a:rPr>
              <a:t>Nat Methods</a:t>
            </a:r>
            <a:r>
              <a:rPr lang="en" sz="700">
                <a:solidFill>
                  <a:srgbClr val="222222"/>
                </a:solidFill>
                <a:highlight>
                  <a:srgbClr val="FFFFFF"/>
                </a:highlight>
                <a:latin typeface="Roboto"/>
                <a:ea typeface="Roboto"/>
                <a:cs typeface="Roboto"/>
                <a:sym typeface="Roboto"/>
              </a:rPr>
              <a:t> 19, 679–682 (2022). https://doi.org/10.1038/s41592-022-01488-1</a:t>
            </a:r>
            <a:endParaRPr sz="700">
              <a:solidFill>
                <a:schemeClr val="accent1"/>
              </a:solidFill>
              <a:latin typeface="Lato"/>
              <a:ea typeface="Lato"/>
              <a:cs typeface="Lato"/>
              <a:sym typeface="Lato"/>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53"/>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16" name="Google Shape;416;p53"/>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17" name="Google Shape;417;p53"/>
          <p:cNvPicPr preferRelativeResize="0"/>
          <p:nvPr/>
        </p:nvPicPr>
        <p:blipFill>
          <a:blip r:embed="rId3">
            <a:alphaModFix/>
          </a:blip>
          <a:stretch>
            <a:fillRect/>
          </a:stretch>
        </p:blipFill>
        <p:spPr>
          <a:xfrm>
            <a:off x="613900" y="1513100"/>
            <a:ext cx="8108652" cy="2973425"/>
          </a:xfrm>
          <a:prstGeom prst="rect">
            <a:avLst/>
          </a:prstGeom>
          <a:noFill/>
          <a:ln>
            <a:noFill/>
          </a:ln>
        </p:spPr>
      </p:pic>
      <p:sp>
        <p:nvSpPr>
          <p:cNvPr id="418" name="Google Shape;418;p53"/>
          <p:cNvSpPr txBox="1"/>
          <p:nvPr/>
        </p:nvSpPr>
        <p:spPr>
          <a:xfrm>
            <a:off x="577225" y="659700"/>
            <a:ext cx="5277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accent1"/>
              </a:solidFill>
              <a:latin typeface="Lato"/>
              <a:ea typeface="Lato"/>
              <a:cs typeface="Lato"/>
              <a:sym typeface="Lato"/>
            </a:endParaRPr>
          </a:p>
        </p:txBody>
      </p:sp>
      <p:sp>
        <p:nvSpPr>
          <p:cNvPr id="419" name="Google Shape;419;p53"/>
          <p:cNvSpPr txBox="1"/>
          <p:nvPr>
            <p:ph type="title"/>
          </p:nvPr>
        </p:nvSpPr>
        <p:spPr>
          <a:xfrm>
            <a:off x="613900" y="487075"/>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Applications and Frontiers!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54"/>
          <p:cNvSpPr txBox="1"/>
          <p:nvPr>
            <p:ph type="title"/>
          </p:nvPr>
        </p:nvSpPr>
        <p:spPr>
          <a:xfrm>
            <a:off x="727650" y="5733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Has protein structure prediction been solved?</a:t>
            </a:r>
            <a:endParaRPr/>
          </a:p>
        </p:txBody>
      </p:sp>
      <p:sp>
        <p:nvSpPr>
          <p:cNvPr id="425" name="Google Shape;425;p54"/>
          <p:cNvSpPr txBox="1"/>
          <p:nvPr>
            <p:ph idx="1" type="body"/>
          </p:nvPr>
        </p:nvSpPr>
        <p:spPr>
          <a:xfrm>
            <a:off x="586200" y="1441200"/>
            <a:ext cx="6543300" cy="3502500"/>
          </a:xfrm>
          <a:prstGeom prst="rect">
            <a:avLst/>
          </a:prstGeom>
        </p:spPr>
        <p:txBody>
          <a:bodyPr anchorCtr="0" anchor="t" bIns="91425" lIns="91425" spcFirstLastPara="1" rIns="91425" wrap="square" tIns="91425">
            <a:normAutofit/>
          </a:bodyPr>
          <a:lstStyle/>
          <a:p>
            <a:pPr indent="-323850" lvl="0" marL="457200" rtl="0" algn="l">
              <a:spcBef>
                <a:spcPts val="0"/>
              </a:spcBef>
              <a:spcAft>
                <a:spcPts val="0"/>
              </a:spcAft>
              <a:buSzPts val="1500"/>
              <a:buChar char="●"/>
            </a:pPr>
            <a:r>
              <a:rPr b="1" lang="en" sz="1400"/>
              <a:t>Sort of.</a:t>
            </a:r>
            <a:endParaRPr b="1" sz="1500"/>
          </a:p>
          <a:p>
            <a:pPr indent="-317500" lvl="0" marL="457200" rtl="0" algn="l">
              <a:spcBef>
                <a:spcPts val="0"/>
              </a:spcBef>
              <a:spcAft>
                <a:spcPts val="0"/>
              </a:spcAft>
              <a:buSzPts val="1400"/>
              <a:buChar char="●"/>
            </a:pPr>
            <a:r>
              <a:rPr b="1" lang="en" sz="1400"/>
              <a:t>The Protein Folding Problem (de novo) </a:t>
            </a:r>
            <a:endParaRPr b="1" sz="1400"/>
          </a:p>
          <a:p>
            <a:pPr indent="-304800" lvl="1" marL="914400" rtl="0" algn="l">
              <a:spcBef>
                <a:spcPts val="0"/>
              </a:spcBef>
              <a:spcAft>
                <a:spcPts val="0"/>
              </a:spcAft>
              <a:buSzPts val="1200"/>
              <a:buChar char="○"/>
            </a:pPr>
            <a:r>
              <a:rPr lang="en" sz="1200"/>
              <a:t>What is the folding code?</a:t>
            </a:r>
            <a:endParaRPr sz="1200"/>
          </a:p>
          <a:p>
            <a:pPr indent="-304800" lvl="1" marL="914400" rtl="0" algn="l">
              <a:spcBef>
                <a:spcPts val="0"/>
              </a:spcBef>
              <a:spcAft>
                <a:spcPts val="0"/>
              </a:spcAft>
              <a:buClr>
                <a:schemeClr val="accent3"/>
              </a:buClr>
              <a:buSzPts val="1200"/>
              <a:buChar char="○"/>
            </a:pPr>
            <a:r>
              <a:rPr b="1" lang="en" sz="1200">
                <a:solidFill>
                  <a:schemeClr val="accent3"/>
                </a:solidFill>
              </a:rPr>
              <a:t>What is the folding mechanism?</a:t>
            </a:r>
            <a:endParaRPr b="1" sz="1200">
              <a:solidFill>
                <a:schemeClr val="accent3"/>
              </a:solidFill>
            </a:endParaRPr>
          </a:p>
          <a:p>
            <a:pPr indent="-304800" lvl="1" marL="914400" rtl="0" algn="l">
              <a:spcBef>
                <a:spcPts val="0"/>
              </a:spcBef>
              <a:spcAft>
                <a:spcPts val="0"/>
              </a:spcAft>
              <a:buSzPts val="1200"/>
              <a:buChar char="○"/>
            </a:pPr>
            <a:r>
              <a:rPr lang="en" sz="1200"/>
              <a:t>Can we predict a native protein structure from its primary, amino acid sequence?</a:t>
            </a:r>
            <a:endParaRPr sz="1200"/>
          </a:p>
          <a:p>
            <a:pPr indent="-304800" lvl="2" marL="1371600" rtl="0" algn="l">
              <a:spcBef>
                <a:spcPts val="0"/>
              </a:spcBef>
              <a:spcAft>
                <a:spcPts val="0"/>
              </a:spcAft>
              <a:buClr>
                <a:schemeClr val="accent3"/>
              </a:buClr>
              <a:buSzPts val="1200"/>
              <a:buChar char="■"/>
            </a:pPr>
            <a:r>
              <a:rPr b="1" lang="en" sz="1200">
                <a:solidFill>
                  <a:schemeClr val="accent3"/>
                </a:solidFill>
              </a:rPr>
              <a:t>No for a sequence in isolation…</a:t>
            </a:r>
            <a:endParaRPr b="1" sz="1200">
              <a:solidFill>
                <a:schemeClr val="accent3"/>
              </a:solidFill>
            </a:endParaRPr>
          </a:p>
          <a:p>
            <a:pPr indent="-304800" lvl="2" marL="1371600" rtl="0" algn="l">
              <a:spcBef>
                <a:spcPts val="0"/>
              </a:spcBef>
              <a:spcAft>
                <a:spcPts val="0"/>
              </a:spcAft>
              <a:buClr>
                <a:schemeClr val="dk1"/>
              </a:buClr>
              <a:buSzPts val="1200"/>
              <a:buChar char="■"/>
            </a:pPr>
            <a:r>
              <a:rPr b="1" lang="en" sz="1200">
                <a:solidFill>
                  <a:schemeClr val="dk1"/>
                </a:solidFill>
              </a:rPr>
              <a:t>Yes when informed by like sequences and their structures</a:t>
            </a:r>
            <a:endParaRPr b="1" sz="1200">
              <a:solidFill>
                <a:schemeClr val="dk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55"/>
          <p:cNvSpPr txBox="1"/>
          <p:nvPr>
            <p:ph type="title"/>
          </p:nvPr>
        </p:nvSpPr>
        <p:spPr>
          <a:xfrm>
            <a:off x="729450" y="5622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Let’s give it a try!</a:t>
            </a:r>
            <a:endParaRPr/>
          </a:p>
        </p:txBody>
      </p:sp>
      <p:sp>
        <p:nvSpPr>
          <p:cNvPr id="431" name="Google Shape;431;p55"/>
          <p:cNvSpPr txBox="1"/>
          <p:nvPr>
            <p:ph idx="1" type="body"/>
          </p:nvPr>
        </p:nvSpPr>
        <p:spPr>
          <a:xfrm>
            <a:off x="729450" y="1419525"/>
            <a:ext cx="7688700" cy="34053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Google Colab Notebooks: </a:t>
            </a:r>
            <a:endParaRPr/>
          </a:p>
          <a:p>
            <a:pPr indent="-298450" lvl="1" marL="914400" rtl="0" algn="l">
              <a:spcBef>
                <a:spcPts val="0"/>
              </a:spcBef>
              <a:spcAft>
                <a:spcPts val="0"/>
              </a:spcAft>
              <a:buSzPts val="1100"/>
              <a:buChar char="○"/>
            </a:pPr>
            <a:r>
              <a:rPr lang="en" u="sng">
                <a:solidFill>
                  <a:schemeClr val="hlink"/>
                </a:solidFill>
                <a:hlinkClick r:id="rId3"/>
              </a:rPr>
              <a:t>AlphaFold</a:t>
            </a:r>
            <a:endParaRPr/>
          </a:p>
          <a:p>
            <a:pPr indent="-298450" lvl="1" marL="914400" rtl="0" algn="l">
              <a:spcBef>
                <a:spcPts val="0"/>
              </a:spcBef>
              <a:spcAft>
                <a:spcPts val="0"/>
              </a:spcAft>
              <a:buSzPts val="1100"/>
              <a:buChar char="○"/>
            </a:pPr>
            <a:r>
              <a:rPr lang="en" u="sng">
                <a:solidFill>
                  <a:schemeClr val="hlink"/>
                </a:solidFill>
                <a:hlinkClick r:id="rId4"/>
              </a:rPr>
              <a:t>ColabFold</a:t>
            </a:r>
            <a:r>
              <a:rPr lang="en"/>
              <a:t> (AF2 w/MMSeqs2) </a:t>
            </a:r>
            <a:endParaRPr/>
          </a:p>
          <a:p>
            <a:pPr indent="-298450" lvl="1" marL="914400" rtl="0" algn="l">
              <a:spcBef>
                <a:spcPts val="0"/>
              </a:spcBef>
              <a:spcAft>
                <a:spcPts val="0"/>
              </a:spcAft>
              <a:buSzPts val="1100"/>
              <a:buChar char="○"/>
            </a:pPr>
            <a:r>
              <a:rPr lang="en"/>
              <a:t>Maintained list of Google Colabs: </a:t>
            </a:r>
            <a:r>
              <a:rPr lang="en" u="sng">
                <a:solidFill>
                  <a:schemeClr val="hlink"/>
                </a:solidFill>
                <a:hlinkClick r:id="rId5"/>
              </a:rPr>
              <a:t>https://github.com/sokrypton/ColabFold</a:t>
            </a:r>
            <a:endParaRPr/>
          </a:p>
          <a:p>
            <a:pPr indent="0" lvl="0" marL="914400" rtl="0" algn="l">
              <a:spcBef>
                <a:spcPts val="1200"/>
              </a:spcBef>
              <a:spcAft>
                <a:spcPts val="0"/>
              </a:spcAft>
              <a:buNone/>
            </a:pPr>
            <a:r>
              <a:t/>
            </a:r>
            <a:endParaRPr/>
          </a:p>
          <a:p>
            <a:pPr indent="-311150" lvl="0" marL="457200" rtl="0" algn="l">
              <a:spcBef>
                <a:spcPts val="1200"/>
              </a:spcBef>
              <a:spcAft>
                <a:spcPts val="0"/>
              </a:spcAft>
              <a:buSzPts val="1300"/>
              <a:buChar char="●"/>
            </a:pPr>
            <a:r>
              <a:rPr lang="en"/>
              <a:t>AlphaFold Resources:</a:t>
            </a:r>
            <a:endParaRPr/>
          </a:p>
          <a:p>
            <a:pPr indent="-298450" lvl="1" marL="914400" rtl="0" algn="l">
              <a:spcBef>
                <a:spcPts val="0"/>
              </a:spcBef>
              <a:spcAft>
                <a:spcPts val="0"/>
              </a:spcAft>
              <a:buSzPts val="1100"/>
              <a:buChar char="○"/>
            </a:pPr>
            <a:r>
              <a:rPr lang="en"/>
              <a:t>Github page: </a:t>
            </a:r>
            <a:r>
              <a:rPr lang="en" u="sng">
                <a:solidFill>
                  <a:schemeClr val="hlink"/>
                </a:solidFill>
                <a:hlinkClick r:id="rId6"/>
              </a:rPr>
              <a:t>https://github.com/google-deepmind/alphafold</a:t>
            </a:r>
            <a:endParaRPr/>
          </a:p>
          <a:p>
            <a:pPr indent="-298450" lvl="1" marL="914400" rtl="0" algn="l">
              <a:spcBef>
                <a:spcPts val="0"/>
              </a:spcBef>
              <a:spcAft>
                <a:spcPts val="0"/>
              </a:spcAft>
              <a:buSzPts val="1100"/>
              <a:buChar char="○"/>
            </a:pPr>
            <a:r>
              <a:rPr lang="en"/>
              <a:t>AFDB Protein Structure Database and links: </a:t>
            </a:r>
            <a:r>
              <a:rPr lang="en" u="sng">
                <a:solidFill>
                  <a:schemeClr val="hlink"/>
                </a:solidFill>
                <a:hlinkClick r:id="rId7"/>
              </a:rPr>
              <a:t>https://alphafold.com</a:t>
            </a:r>
            <a:endParaRPr/>
          </a:p>
          <a:p>
            <a:pPr indent="-298450" lvl="1" marL="914400" rtl="0" algn="l">
              <a:spcBef>
                <a:spcPts val="0"/>
              </a:spcBef>
              <a:spcAft>
                <a:spcPts val="0"/>
              </a:spcAft>
              <a:buSzPts val="1100"/>
              <a:buChar char="○"/>
            </a:pPr>
            <a:r>
              <a:rPr lang="en" u="sng">
                <a:solidFill>
                  <a:schemeClr val="hlink"/>
                </a:solidFill>
                <a:hlinkClick r:id="rId8"/>
              </a:rPr>
              <a:t>Lovely &amp; more in depth lecture from John Jumper at Vanderbilt University</a:t>
            </a:r>
            <a:r>
              <a:rPr lang="en"/>
              <a:t> </a:t>
            </a:r>
            <a:endParaRPr/>
          </a:p>
          <a:p>
            <a:pPr indent="-298450" lvl="1" marL="914400" rtl="0" algn="l">
              <a:spcBef>
                <a:spcPts val="0"/>
              </a:spcBef>
              <a:spcAft>
                <a:spcPts val="0"/>
              </a:spcAft>
              <a:buSzPts val="1100"/>
              <a:buChar char="○"/>
            </a:pPr>
            <a:r>
              <a:rPr lang="en"/>
              <a:t>Running AlphaFold on the BRCF Servers: </a:t>
            </a:r>
            <a:endParaRPr/>
          </a:p>
          <a:p>
            <a:pPr indent="-298450" lvl="2" marL="1371600" rtl="0" algn="l">
              <a:spcBef>
                <a:spcPts val="0"/>
              </a:spcBef>
              <a:spcAft>
                <a:spcPts val="0"/>
              </a:spcAft>
              <a:buSzPts val="1100"/>
              <a:buChar char="■"/>
            </a:pPr>
            <a:r>
              <a:rPr lang="en" u="sng">
                <a:solidFill>
                  <a:schemeClr val="hlink"/>
                </a:solidFill>
                <a:hlinkClick r:id="rId9"/>
              </a:rPr>
              <a:t>AMD GPUs</a:t>
            </a:r>
            <a:endParaRPr/>
          </a:p>
          <a:p>
            <a:pPr indent="-298450" lvl="2" marL="1371600" rtl="0" algn="l">
              <a:spcBef>
                <a:spcPts val="0"/>
              </a:spcBef>
              <a:spcAft>
                <a:spcPts val="0"/>
              </a:spcAft>
              <a:buSzPts val="1100"/>
              <a:buChar char="■"/>
            </a:pPr>
            <a:r>
              <a:rPr lang="en" u="sng">
                <a:solidFill>
                  <a:schemeClr val="hlink"/>
                </a:solidFill>
                <a:hlinkClick r:id="rId10"/>
              </a:rPr>
              <a:t>NVIDIA GPUs</a:t>
            </a:r>
            <a:endParaRPr/>
          </a:p>
          <a:p>
            <a:pPr indent="-298450" lvl="1" marL="914400" rtl="0" algn="l">
              <a:spcBef>
                <a:spcPts val="0"/>
              </a:spcBef>
              <a:spcAft>
                <a:spcPts val="0"/>
              </a:spcAft>
              <a:buSzPts val="1100"/>
              <a:buChar char="○"/>
            </a:pPr>
            <a:r>
              <a:rPr lang="en" u="sng">
                <a:solidFill>
                  <a:schemeClr val="hlink"/>
                </a:solidFill>
                <a:hlinkClick r:id="rId11"/>
              </a:rPr>
              <a:t>Running AlphaFold on TACC</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56"/>
          <p:cNvSpPr txBox="1"/>
          <p:nvPr>
            <p:ph type="title"/>
          </p:nvPr>
        </p:nvSpPr>
        <p:spPr>
          <a:xfrm>
            <a:off x="729450" y="59560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ChimeraX</a:t>
            </a:r>
            <a:endParaRPr/>
          </a:p>
        </p:txBody>
      </p:sp>
      <p:sp>
        <p:nvSpPr>
          <p:cNvPr id="437" name="Google Shape;437;p56"/>
          <p:cNvSpPr txBox="1"/>
          <p:nvPr>
            <p:ph idx="1" type="body"/>
          </p:nvPr>
        </p:nvSpPr>
        <p:spPr>
          <a:xfrm>
            <a:off x="729450" y="1276350"/>
            <a:ext cx="7688700" cy="10218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Download ChimeraX: </a:t>
            </a:r>
            <a:r>
              <a:rPr lang="en" u="sng">
                <a:solidFill>
                  <a:schemeClr val="hlink"/>
                </a:solidFill>
                <a:hlinkClick r:id="rId3"/>
              </a:rPr>
              <a:t>https://www.cgl.ucsf.edu/chimerax/download.html</a:t>
            </a:r>
            <a:endParaRPr/>
          </a:p>
          <a:p>
            <a:pPr indent="-311150" lvl="0" marL="457200" rtl="0" algn="l">
              <a:spcBef>
                <a:spcPts val="0"/>
              </a:spcBef>
              <a:spcAft>
                <a:spcPts val="0"/>
              </a:spcAft>
              <a:buSzPts val="1300"/>
              <a:buChar char="●"/>
            </a:pPr>
            <a:r>
              <a:rPr lang="en"/>
              <a:t>Quick Start: </a:t>
            </a:r>
            <a:r>
              <a:rPr lang="en" u="sng">
                <a:solidFill>
                  <a:schemeClr val="hlink"/>
                </a:solidFill>
                <a:hlinkClick r:id="rId4"/>
              </a:rPr>
              <a:t>https://www.cgl.ucsf.edu/chimerax/docs/quickstart/index.html</a:t>
            </a:r>
            <a:endParaRPr/>
          </a:p>
          <a:p>
            <a:pPr indent="-311150" lvl="0" marL="457200" rtl="0" algn="l">
              <a:spcBef>
                <a:spcPts val="0"/>
              </a:spcBef>
              <a:spcAft>
                <a:spcPts val="0"/>
              </a:spcAft>
              <a:buSzPts val="1300"/>
              <a:buChar char="●"/>
            </a:pPr>
            <a:r>
              <a:rPr lang="en"/>
              <a:t>Very comprehensive user guide: </a:t>
            </a:r>
            <a:r>
              <a:rPr lang="en" u="sng">
                <a:solidFill>
                  <a:schemeClr val="hlink"/>
                </a:solidFill>
                <a:hlinkClick r:id="rId5"/>
              </a:rPr>
              <a:t>https://www.cgl.ucsf.edu/chimerax/docs/user/index.html</a:t>
            </a:r>
            <a:endParaRPr/>
          </a:p>
        </p:txBody>
      </p:sp>
      <p:pic>
        <p:nvPicPr>
          <p:cNvPr id="438" name="Google Shape;438;p56"/>
          <p:cNvPicPr preferRelativeResize="0"/>
          <p:nvPr/>
        </p:nvPicPr>
        <p:blipFill>
          <a:blip r:embed="rId6">
            <a:alphaModFix/>
          </a:blip>
          <a:stretch>
            <a:fillRect/>
          </a:stretch>
        </p:blipFill>
        <p:spPr>
          <a:xfrm>
            <a:off x="2021925" y="2094850"/>
            <a:ext cx="4307125" cy="288442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57"/>
          <p:cNvSpPr txBox="1"/>
          <p:nvPr>
            <p:ph type="title"/>
          </p:nvPr>
        </p:nvSpPr>
        <p:spPr>
          <a:xfrm>
            <a:off x="593925" y="5985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Thank you! Questions? </a:t>
            </a:r>
            <a:endParaRPr/>
          </a:p>
        </p:txBody>
      </p:sp>
      <p:sp>
        <p:nvSpPr>
          <p:cNvPr id="444" name="Google Shape;444;p57"/>
          <p:cNvSpPr txBox="1"/>
          <p:nvPr>
            <p:ph idx="1" type="body"/>
          </p:nvPr>
        </p:nvSpPr>
        <p:spPr>
          <a:xfrm>
            <a:off x="1593163" y="1739400"/>
            <a:ext cx="2420100" cy="2879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Looking for people to work with/learn more about Machine Learning applied to Biology? </a:t>
            </a:r>
            <a:endParaRPr/>
          </a:p>
          <a:p>
            <a:pPr indent="0" lvl="0" marL="0" rtl="0" algn="l">
              <a:spcBef>
                <a:spcPts val="1200"/>
              </a:spcBef>
              <a:spcAft>
                <a:spcPts val="0"/>
              </a:spcAft>
              <a:buNone/>
            </a:pPr>
            <a:r>
              <a:rPr lang="en" u="sng">
                <a:solidFill>
                  <a:schemeClr val="hlink"/>
                </a:solidFill>
                <a:hlinkClick r:id="rId3"/>
              </a:rPr>
              <a:t>https://www.biomlsociety.org</a:t>
            </a:r>
            <a:endParaRPr/>
          </a:p>
          <a:p>
            <a:pPr indent="0" lvl="0" marL="0" rtl="0" algn="l">
              <a:spcBef>
                <a:spcPts val="1200"/>
              </a:spcBef>
              <a:spcAft>
                <a:spcPts val="0"/>
              </a:spcAft>
              <a:buNone/>
            </a:pPr>
            <a:r>
              <a:rPr lang="en"/>
              <a:t>We meet every other Thursday from 9:30am to 10:30am, in MBB 3.204</a:t>
            </a:r>
            <a:endParaRPr/>
          </a:p>
          <a:p>
            <a:pPr indent="0" lvl="0" marL="0" rtl="0" algn="l">
              <a:spcBef>
                <a:spcPts val="1200"/>
              </a:spcBef>
              <a:spcAft>
                <a:spcPts val="1200"/>
              </a:spcAft>
              <a:buNone/>
            </a:pPr>
            <a:r>
              <a:rPr b="1" lang="en"/>
              <a:t>TACOS </a:t>
            </a:r>
            <a:r>
              <a:rPr lang="en"/>
              <a:t>and </a:t>
            </a:r>
            <a:r>
              <a:rPr b="1" lang="en"/>
              <a:t>COFFEE </a:t>
            </a:r>
            <a:r>
              <a:rPr lang="en"/>
              <a:t>provided :) </a:t>
            </a:r>
            <a:endParaRPr/>
          </a:p>
        </p:txBody>
      </p:sp>
      <p:pic>
        <p:nvPicPr>
          <p:cNvPr descr="The Commander Complex is a 16 subunit bundle of proteins which act as ‘postal workers’ in cells, transporting and sorting proteins. This protein transport system is implicated in many diseases including heart disease, Alzheimer’s disease and infections." id="445" name="Google Shape;445;p57" title="Assembly of the 3D model of the Commander Complex">
            <a:hlinkClick r:id="rId4"/>
          </p:cNvPr>
          <p:cNvPicPr preferRelativeResize="0"/>
          <p:nvPr/>
        </p:nvPicPr>
        <p:blipFill>
          <a:blip r:embed="rId5">
            <a:alphaModFix/>
          </a:blip>
          <a:stretch>
            <a:fillRect/>
          </a:stretch>
        </p:blipFill>
        <p:spPr>
          <a:xfrm>
            <a:off x="4298175" y="2002025"/>
            <a:ext cx="4753275" cy="2673725"/>
          </a:xfrm>
          <a:prstGeom prst="rect">
            <a:avLst/>
          </a:prstGeom>
          <a:noFill/>
          <a:ln cap="flat" cmpd="sng" w="9525">
            <a:solidFill>
              <a:schemeClr val="dk2"/>
            </a:solidFill>
            <a:prstDash val="solid"/>
            <a:round/>
            <a:headEnd len="sm" w="sm" type="none"/>
            <a:tailEnd len="sm" w="sm" type="none"/>
          </a:ln>
        </p:spPr>
      </p:pic>
      <p:pic>
        <p:nvPicPr>
          <p:cNvPr id="446" name="Google Shape;446;p57"/>
          <p:cNvPicPr preferRelativeResize="0"/>
          <p:nvPr/>
        </p:nvPicPr>
        <p:blipFill>
          <a:blip r:embed="rId6">
            <a:alphaModFix/>
          </a:blip>
          <a:stretch>
            <a:fillRect/>
          </a:stretch>
        </p:blipFill>
        <p:spPr>
          <a:xfrm>
            <a:off x="255877" y="2325746"/>
            <a:ext cx="1205672" cy="1093700"/>
          </a:xfrm>
          <a:prstGeom prst="rect">
            <a:avLst/>
          </a:prstGeom>
          <a:noFill/>
          <a:ln>
            <a:noFill/>
          </a:ln>
        </p:spPr>
      </p:pic>
      <p:sp>
        <p:nvSpPr>
          <p:cNvPr id="447" name="Google Shape;447;p57"/>
          <p:cNvSpPr txBox="1"/>
          <p:nvPr/>
        </p:nvSpPr>
        <p:spPr>
          <a:xfrm>
            <a:off x="4854650" y="1617125"/>
            <a:ext cx="44334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accent1"/>
                </a:solidFill>
                <a:latin typeface="Lato"/>
                <a:ea typeface="Lato"/>
                <a:cs typeface="Lato"/>
                <a:sym typeface="Lato"/>
              </a:rPr>
              <a:t>Watch the Commander Complex assemble!</a:t>
            </a:r>
            <a:endParaRPr sz="1300">
              <a:solidFill>
                <a:schemeClr val="accent1"/>
              </a:solidFill>
              <a:latin typeface="Lato"/>
              <a:ea typeface="Lato"/>
              <a:cs typeface="Lato"/>
              <a:sym typeface="Lato"/>
            </a:endParaRPr>
          </a:p>
        </p:txBody>
      </p:sp>
      <p:cxnSp>
        <p:nvCxnSpPr>
          <p:cNvPr id="448" name="Google Shape;448;p57"/>
          <p:cNvCxnSpPr/>
          <p:nvPr/>
        </p:nvCxnSpPr>
        <p:spPr>
          <a:xfrm>
            <a:off x="4083950" y="1553325"/>
            <a:ext cx="10200" cy="34461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45"/>
                                        </p:tgtEl>
                                        <p:attrNameLst>
                                          <p:attrName>style.visibility</p:attrName>
                                        </p:attrNameLst>
                                      </p:cBhvr>
                                      <p:to>
                                        <p:strVal val="visible"/>
                                      </p:to>
                                    </p:set>
                                    <p:animEffect filter="fade" transition="in">
                                      <p:cBhvr>
                                        <p:cTn dur="1000"/>
                                        <p:tgtEl>
                                          <p:spTgt spid="4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7"/>
          <p:cNvSpPr txBox="1"/>
          <p:nvPr>
            <p:ph type="title"/>
          </p:nvPr>
        </p:nvSpPr>
        <p:spPr>
          <a:xfrm>
            <a:off x="643200" y="52670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Is an amino acid sequence all you need? </a:t>
            </a:r>
            <a:endParaRPr/>
          </a:p>
        </p:txBody>
      </p:sp>
      <p:sp>
        <p:nvSpPr>
          <p:cNvPr id="110" name="Google Shape;110;p17"/>
          <p:cNvSpPr txBox="1"/>
          <p:nvPr>
            <p:ph idx="1" type="body"/>
          </p:nvPr>
        </p:nvSpPr>
        <p:spPr>
          <a:xfrm>
            <a:off x="359600" y="1316650"/>
            <a:ext cx="5602800" cy="22611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en" sz="1400"/>
              <a:t>Anfinsen’s dogma: </a:t>
            </a:r>
            <a:endParaRPr sz="1400"/>
          </a:p>
          <a:p>
            <a:pPr indent="-317500" lvl="0" marL="457200" rtl="0" algn="l">
              <a:spcBef>
                <a:spcPts val="0"/>
              </a:spcBef>
              <a:spcAft>
                <a:spcPts val="0"/>
              </a:spcAft>
              <a:buSzPts val="1400"/>
              <a:buChar char="●"/>
            </a:pPr>
            <a:r>
              <a:rPr lang="en" sz="1400"/>
              <a:t>The Protein Folding Problem</a:t>
            </a:r>
            <a:endParaRPr sz="1400"/>
          </a:p>
          <a:p>
            <a:pPr indent="-304800" lvl="1" marL="914400" rtl="0" algn="l">
              <a:spcBef>
                <a:spcPts val="0"/>
              </a:spcBef>
              <a:spcAft>
                <a:spcPts val="0"/>
              </a:spcAft>
              <a:buSzPts val="1200"/>
              <a:buChar char="○"/>
            </a:pPr>
            <a:r>
              <a:rPr lang="en" sz="1200"/>
              <a:t>What is the folding code?</a:t>
            </a:r>
            <a:endParaRPr sz="1200"/>
          </a:p>
          <a:p>
            <a:pPr indent="-304800" lvl="1" marL="914400" rtl="0" algn="l">
              <a:spcBef>
                <a:spcPts val="0"/>
              </a:spcBef>
              <a:spcAft>
                <a:spcPts val="0"/>
              </a:spcAft>
              <a:buSzPts val="1200"/>
              <a:buChar char="○"/>
            </a:pPr>
            <a:r>
              <a:rPr lang="en" sz="1200"/>
              <a:t>What is the folding mechanism?</a:t>
            </a:r>
            <a:endParaRPr sz="1200"/>
          </a:p>
          <a:p>
            <a:pPr indent="-304800" lvl="1" marL="914400" rtl="0" algn="l">
              <a:spcBef>
                <a:spcPts val="0"/>
              </a:spcBef>
              <a:spcAft>
                <a:spcPts val="0"/>
              </a:spcAft>
              <a:buSzPts val="1200"/>
              <a:buChar char="○"/>
            </a:pPr>
            <a:r>
              <a:rPr lang="en" sz="1200"/>
              <a:t>Can we predict a native protein structure from its primary, amino acid sequence?</a:t>
            </a:r>
            <a:endParaRPr sz="1400"/>
          </a:p>
        </p:txBody>
      </p:sp>
      <p:pic>
        <p:nvPicPr>
          <p:cNvPr id="111" name="Google Shape;111;p17"/>
          <p:cNvPicPr preferRelativeResize="0"/>
          <p:nvPr/>
        </p:nvPicPr>
        <p:blipFill>
          <a:blip r:embed="rId3">
            <a:alphaModFix/>
          </a:blip>
          <a:stretch>
            <a:fillRect/>
          </a:stretch>
        </p:blipFill>
        <p:spPr>
          <a:xfrm>
            <a:off x="4432775" y="3230400"/>
            <a:ext cx="1421026" cy="1810224"/>
          </a:xfrm>
          <a:prstGeom prst="rect">
            <a:avLst/>
          </a:prstGeom>
          <a:noFill/>
          <a:ln>
            <a:noFill/>
          </a:ln>
        </p:spPr>
      </p:pic>
      <p:sp>
        <p:nvSpPr>
          <p:cNvPr id="112" name="Google Shape;112;p17"/>
          <p:cNvSpPr/>
          <p:nvPr/>
        </p:nvSpPr>
        <p:spPr>
          <a:xfrm>
            <a:off x="5640225" y="832775"/>
            <a:ext cx="3462900" cy="2491800"/>
          </a:xfrm>
          <a:prstGeom prst="cloudCallout">
            <a:avLst>
              <a:gd fmla="val -55740" name="adj1"/>
              <a:gd fmla="val 53771"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Lato"/>
                <a:ea typeface="Lato"/>
                <a:cs typeface="Lato"/>
                <a:sym typeface="Lato"/>
              </a:rPr>
              <a:t>A protein’s native structure stands for a free energy minimum determined by its amino acid sequence…</a:t>
            </a:r>
            <a:endParaRPr>
              <a:latin typeface="Lato"/>
              <a:ea typeface="Lato"/>
              <a:cs typeface="Lato"/>
              <a:sym typeface="Lato"/>
            </a:endParaRPr>
          </a:p>
        </p:txBody>
      </p:sp>
      <p:pic>
        <p:nvPicPr>
          <p:cNvPr id="113" name="Google Shape;113;p17"/>
          <p:cNvPicPr preferRelativeResize="0"/>
          <p:nvPr/>
        </p:nvPicPr>
        <p:blipFill rotWithShape="1">
          <a:blip r:embed="rId4">
            <a:alphaModFix/>
          </a:blip>
          <a:srcRect b="0" l="5860" r="9321" t="0"/>
          <a:stretch/>
        </p:blipFill>
        <p:spPr>
          <a:xfrm>
            <a:off x="6822225" y="3456363"/>
            <a:ext cx="1359039" cy="1358300"/>
          </a:xfrm>
          <a:prstGeom prst="rect">
            <a:avLst/>
          </a:prstGeom>
          <a:noFill/>
          <a:ln>
            <a:noFill/>
          </a:ln>
        </p:spPr>
      </p:pic>
      <p:pic>
        <p:nvPicPr>
          <p:cNvPr descr="Shape, arrow&#10;&#10;Description automatically generated" id="114" name="Google Shape;114;p17"/>
          <p:cNvPicPr preferRelativeResize="0"/>
          <p:nvPr/>
        </p:nvPicPr>
        <p:blipFill rotWithShape="1">
          <a:blip r:embed="rId5">
            <a:alphaModFix/>
          </a:blip>
          <a:srcRect b="0" l="0" r="0" t="0"/>
          <a:stretch/>
        </p:blipFill>
        <p:spPr>
          <a:xfrm>
            <a:off x="746000" y="2883448"/>
            <a:ext cx="2628400" cy="21571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8"/>
          <p:cNvSpPr txBox="1"/>
          <p:nvPr>
            <p:ph type="title"/>
          </p:nvPr>
        </p:nvSpPr>
        <p:spPr>
          <a:xfrm>
            <a:off x="338675" y="544550"/>
            <a:ext cx="85878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Experimental Methods for Determining Protein Structure</a:t>
            </a:r>
            <a:endParaRPr/>
          </a:p>
        </p:txBody>
      </p:sp>
      <p:sp>
        <p:nvSpPr>
          <p:cNvPr id="120" name="Google Shape;120;p18"/>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21" name="Google Shape;121;p18"/>
          <p:cNvPicPr preferRelativeResize="0"/>
          <p:nvPr/>
        </p:nvPicPr>
        <p:blipFill>
          <a:blip r:embed="rId3">
            <a:alphaModFix/>
          </a:blip>
          <a:stretch>
            <a:fillRect/>
          </a:stretch>
        </p:blipFill>
        <p:spPr>
          <a:xfrm>
            <a:off x="0" y="1169275"/>
            <a:ext cx="9144003" cy="3451325"/>
          </a:xfrm>
          <a:prstGeom prst="rect">
            <a:avLst/>
          </a:prstGeom>
          <a:noFill/>
          <a:ln>
            <a:noFill/>
          </a:ln>
        </p:spPr>
      </p:pic>
      <p:sp>
        <p:nvSpPr>
          <p:cNvPr id="122" name="Google Shape;122;p18"/>
          <p:cNvSpPr txBox="1"/>
          <p:nvPr/>
        </p:nvSpPr>
        <p:spPr>
          <a:xfrm>
            <a:off x="5527500" y="4743300"/>
            <a:ext cx="36165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700">
                <a:solidFill>
                  <a:srgbClr val="222222"/>
                </a:solidFill>
                <a:highlight>
                  <a:srgbClr val="FFFFFF"/>
                </a:highlight>
                <a:latin typeface="Roboto"/>
                <a:ea typeface="Roboto"/>
                <a:cs typeface="Roboto"/>
                <a:sym typeface="Roboto"/>
              </a:rPr>
              <a:t>What is AlphaFold? New England Journal of Medicine:</a:t>
            </a:r>
            <a:endParaRPr sz="700">
              <a:solidFill>
                <a:srgbClr val="222222"/>
              </a:solidFill>
              <a:highlight>
                <a:srgbClr val="FFFFFF"/>
              </a:highlight>
              <a:latin typeface="Roboto"/>
              <a:ea typeface="Roboto"/>
              <a:cs typeface="Roboto"/>
              <a:sym typeface="Roboto"/>
            </a:endParaRPr>
          </a:p>
          <a:p>
            <a:pPr indent="0" lvl="0" marL="0" rtl="0" algn="r">
              <a:spcBef>
                <a:spcPts val="0"/>
              </a:spcBef>
              <a:spcAft>
                <a:spcPts val="0"/>
              </a:spcAft>
              <a:buNone/>
            </a:pPr>
            <a:r>
              <a:rPr lang="en" sz="700">
                <a:solidFill>
                  <a:srgbClr val="222222"/>
                </a:solidFill>
                <a:highlight>
                  <a:srgbClr val="FFFFFF"/>
                </a:highlight>
                <a:latin typeface="Roboto"/>
                <a:ea typeface="Roboto"/>
                <a:cs typeface="Roboto"/>
                <a:sym typeface="Roboto"/>
              </a:rPr>
              <a:t>https://www.youtube.com/watch?v=7q8Uw3rmXyE </a:t>
            </a:r>
            <a:endParaRPr sz="700">
              <a:solidFill>
                <a:schemeClr val="accent1"/>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19"/>
          <p:cNvSpPr txBox="1"/>
          <p:nvPr>
            <p:ph type="title"/>
          </p:nvPr>
        </p:nvSpPr>
        <p:spPr>
          <a:xfrm>
            <a:off x="338675" y="544550"/>
            <a:ext cx="85878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many structures have been determined?</a:t>
            </a:r>
            <a:endParaRPr/>
          </a:p>
        </p:txBody>
      </p:sp>
      <p:pic>
        <p:nvPicPr>
          <p:cNvPr id="128" name="Google Shape;128;p19"/>
          <p:cNvPicPr preferRelativeResize="0"/>
          <p:nvPr/>
        </p:nvPicPr>
        <p:blipFill>
          <a:blip r:embed="rId3">
            <a:alphaModFix/>
          </a:blip>
          <a:stretch>
            <a:fillRect/>
          </a:stretch>
        </p:blipFill>
        <p:spPr>
          <a:xfrm>
            <a:off x="184738" y="1348450"/>
            <a:ext cx="8895677" cy="3557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0"/>
          <p:cNvSpPr txBox="1"/>
          <p:nvPr>
            <p:ph type="title"/>
          </p:nvPr>
        </p:nvSpPr>
        <p:spPr>
          <a:xfrm>
            <a:off x="338675" y="544550"/>
            <a:ext cx="85878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many structures have been determined?</a:t>
            </a:r>
            <a:endParaRPr/>
          </a:p>
        </p:txBody>
      </p:sp>
      <p:pic>
        <p:nvPicPr>
          <p:cNvPr id="134" name="Google Shape;134;p20"/>
          <p:cNvPicPr preferRelativeResize="0"/>
          <p:nvPr/>
        </p:nvPicPr>
        <p:blipFill>
          <a:blip r:embed="rId3">
            <a:alphaModFix/>
          </a:blip>
          <a:stretch>
            <a:fillRect/>
          </a:stretch>
        </p:blipFill>
        <p:spPr>
          <a:xfrm>
            <a:off x="184738" y="1348450"/>
            <a:ext cx="8895677" cy="3557400"/>
          </a:xfrm>
          <a:prstGeom prst="rect">
            <a:avLst/>
          </a:prstGeom>
          <a:noFill/>
          <a:ln>
            <a:noFill/>
          </a:ln>
        </p:spPr>
      </p:pic>
      <p:sp>
        <p:nvSpPr>
          <p:cNvPr id="135" name="Google Shape;135;p20"/>
          <p:cNvSpPr txBox="1"/>
          <p:nvPr/>
        </p:nvSpPr>
        <p:spPr>
          <a:xfrm>
            <a:off x="1892825" y="1789925"/>
            <a:ext cx="4968600" cy="20781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350">
                <a:solidFill>
                  <a:srgbClr val="222222"/>
                </a:solidFill>
                <a:highlight>
                  <a:srgbClr val="FFFFFF"/>
                </a:highlight>
                <a:latin typeface="Raleway"/>
                <a:ea typeface="Raleway"/>
                <a:cs typeface="Raleway"/>
                <a:sym typeface="Raleway"/>
              </a:rPr>
              <a:t>“The total number of possible protein sequences (that is, the size of the protein universe) is, for all practical purposes, infinite. Assuming an average protein length of 200 amino acids, there can be 20</a:t>
            </a:r>
            <a:r>
              <a:rPr b="1" lang="en" sz="1000">
                <a:solidFill>
                  <a:srgbClr val="222222"/>
                </a:solidFill>
                <a:highlight>
                  <a:srgbClr val="FFFFFF"/>
                </a:highlight>
                <a:latin typeface="Raleway"/>
                <a:ea typeface="Raleway"/>
                <a:cs typeface="Raleway"/>
                <a:sym typeface="Raleway"/>
              </a:rPr>
              <a:t>²⁰⁰</a:t>
            </a:r>
            <a:r>
              <a:rPr b="1" lang="en" sz="1350">
                <a:solidFill>
                  <a:srgbClr val="222222"/>
                </a:solidFill>
                <a:highlight>
                  <a:srgbClr val="FFFFFF"/>
                </a:highlight>
                <a:latin typeface="Raleway"/>
                <a:ea typeface="Raleway"/>
                <a:cs typeface="Raleway"/>
                <a:sym typeface="Raleway"/>
              </a:rPr>
              <a:t> different protein sequences, a number that is much greater than, for example, the number of electrons in our (physical) Universe.”</a:t>
            </a:r>
            <a:endParaRPr b="1" sz="1350">
              <a:solidFill>
                <a:srgbClr val="222222"/>
              </a:solidFill>
              <a:highlight>
                <a:srgbClr val="FFFFFF"/>
              </a:highlight>
              <a:latin typeface="Raleway"/>
              <a:ea typeface="Raleway"/>
              <a:cs typeface="Raleway"/>
              <a:sym typeface="Raleway"/>
            </a:endParaRPr>
          </a:p>
          <a:p>
            <a:pPr indent="0" lvl="0" marL="0" rtl="0" algn="l">
              <a:spcBef>
                <a:spcPts val="0"/>
              </a:spcBef>
              <a:spcAft>
                <a:spcPts val="0"/>
              </a:spcAft>
              <a:buNone/>
            </a:pPr>
            <a:r>
              <a:t/>
            </a:r>
            <a:endParaRPr sz="1350">
              <a:solidFill>
                <a:srgbClr val="222222"/>
              </a:solidFill>
              <a:highlight>
                <a:srgbClr val="FFFFFF"/>
              </a:highlight>
              <a:latin typeface="Raleway"/>
              <a:ea typeface="Raleway"/>
              <a:cs typeface="Raleway"/>
              <a:sym typeface="Raleway"/>
            </a:endParaRPr>
          </a:p>
        </p:txBody>
      </p:sp>
      <p:pic>
        <p:nvPicPr>
          <p:cNvPr id="136" name="Google Shape;136;p20"/>
          <p:cNvPicPr preferRelativeResize="0"/>
          <p:nvPr/>
        </p:nvPicPr>
        <p:blipFill>
          <a:blip r:embed="rId4">
            <a:alphaModFix/>
          </a:blip>
          <a:stretch>
            <a:fillRect/>
          </a:stretch>
        </p:blipFill>
        <p:spPr>
          <a:xfrm>
            <a:off x="2413626" y="3497547"/>
            <a:ext cx="3926998" cy="93942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1"/>
          <p:cNvSpPr txBox="1"/>
          <p:nvPr>
            <p:ph type="title"/>
          </p:nvPr>
        </p:nvSpPr>
        <p:spPr>
          <a:xfrm>
            <a:off x="729450" y="536825"/>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Computational Methods</a:t>
            </a:r>
            <a:endParaRPr/>
          </a:p>
        </p:txBody>
      </p:sp>
      <p:sp>
        <p:nvSpPr>
          <p:cNvPr id="142" name="Google Shape;142;p21"/>
          <p:cNvSpPr/>
          <p:nvPr/>
        </p:nvSpPr>
        <p:spPr>
          <a:xfrm>
            <a:off x="1304125" y="1276775"/>
            <a:ext cx="2544300" cy="24258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143" name="Google Shape;143;p21"/>
          <p:cNvSpPr/>
          <p:nvPr/>
        </p:nvSpPr>
        <p:spPr>
          <a:xfrm>
            <a:off x="3417225" y="1146475"/>
            <a:ext cx="2544300" cy="2425800"/>
          </a:xfrm>
          <a:prstGeom prst="ellipse">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144" name="Google Shape;144;p21"/>
          <p:cNvSpPr/>
          <p:nvPr/>
        </p:nvSpPr>
        <p:spPr>
          <a:xfrm>
            <a:off x="2438825" y="2657700"/>
            <a:ext cx="2544300" cy="2425800"/>
          </a:xfrm>
          <a:prstGeom prst="ellipse">
            <a:avLst/>
          </a:prstGeom>
          <a:solidFill>
            <a:srgbClr val="9FC5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1200"/>
              </a:spcAft>
              <a:buNone/>
            </a:pPr>
            <a:r>
              <a:rPr lang="en" sz="1300">
                <a:solidFill>
                  <a:schemeClr val="accent1"/>
                </a:solidFill>
                <a:latin typeface="Lato"/>
                <a:ea typeface="Lato"/>
                <a:cs typeface="Lato"/>
                <a:sym typeface="Lato"/>
              </a:rPr>
              <a:t>Machine learning approaches </a:t>
            </a:r>
            <a:endParaRPr sz="1300">
              <a:solidFill>
                <a:schemeClr val="accent1"/>
              </a:solidFill>
              <a:latin typeface="Lato"/>
              <a:ea typeface="Lato"/>
              <a:cs typeface="Lato"/>
              <a:sym typeface="Lato"/>
            </a:endParaRPr>
          </a:p>
        </p:txBody>
      </p:sp>
      <p:sp>
        <p:nvSpPr>
          <p:cNvPr id="145" name="Google Shape;145;p21"/>
          <p:cNvSpPr txBox="1"/>
          <p:nvPr/>
        </p:nvSpPr>
        <p:spPr>
          <a:xfrm>
            <a:off x="1663200" y="1769200"/>
            <a:ext cx="1574400" cy="1075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300">
                <a:solidFill>
                  <a:schemeClr val="accent1"/>
                </a:solidFill>
                <a:latin typeface="Lato"/>
                <a:ea typeface="Lato"/>
                <a:cs typeface="Lato"/>
                <a:sym typeface="Lato"/>
              </a:rPr>
              <a:t>Homology Modeling (Comparative modeling) </a:t>
            </a:r>
            <a:endParaRPr sz="1300">
              <a:solidFill>
                <a:schemeClr val="accent1"/>
              </a:solidFill>
              <a:latin typeface="Lato"/>
              <a:ea typeface="Lato"/>
              <a:cs typeface="Lato"/>
              <a:sym typeface="Lato"/>
            </a:endParaRPr>
          </a:p>
        </p:txBody>
      </p:sp>
      <p:sp>
        <p:nvSpPr>
          <p:cNvPr id="146" name="Google Shape;146;p21"/>
          <p:cNvSpPr txBox="1"/>
          <p:nvPr/>
        </p:nvSpPr>
        <p:spPr>
          <a:xfrm>
            <a:off x="3894100" y="1668900"/>
            <a:ext cx="1796700" cy="1075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300">
                <a:solidFill>
                  <a:schemeClr val="accent1"/>
                </a:solidFill>
                <a:latin typeface="Lato"/>
                <a:ea typeface="Lato"/>
                <a:cs typeface="Lato"/>
                <a:sym typeface="Lato"/>
              </a:rPr>
              <a:t>De novo modeling from first principles (solving the free energy equation)</a:t>
            </a:r>
            <a:endParaRPr sz="1300">
              <a:solidFill>
                <a:schemeClr val="accent1"/>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