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3"/>
  </p:notesMasterIdLst>
  <p:sldIdLst>
    <p:sldId id="550" r:id="rId2"/>
    <p:sldId id="576" r:id="rId3"/>
    <p:sldId id="551" r:id="rId4"/>
    <p:sldId id="565" r:id="rId5"/>
    <p:sldId id="578" r:id="rId6"/>
    <p:sldId id="590" r:id="rId7"/>
    <p:sldId id="568" r:id="rId8"/>
    <p:sldId id="581" r:id="rId9"/>
    <p:sldId id="572" r:id="rId10"/>
    <p:sldId id="589" r:id="rId11"/>
    <p:sldId id="575" r:id="rId12"/>
    <p:sldId id="566" r:id="rId13"/>
    <p:sldId id="583" r:id="rId14"/>
    <p:sldId id="349" r:id="rId15"/>
    <p:sldId id="577" r:id="rId16"/>
    <p:sldId id="548" r:id="rId17"/>
    <p:sldId id="449" r:id="rId18"/>
    <p:sldId id="591" r:id="rId19"/>
    <p:sldId id="527" r:id="rId20"/>
    <p:sldId id="593" r:id="rId21"/>
    <p:sldId id="468" r:id="rId22"/>
    <p:sldId id="462" r:id="rId23"/>
    <p:sldId id="450" r:id="rId24"/>
    <p:sldId id="580" r:id="rId25"/>
    <p:sldId id="463" r:id="rId26"/>
    <p:sldId id="467" r:id="rId27"/>
    <p:sldId id="592" r:id="rId28"/>
    <p:sldId id="553" r:id="rId29"/>
    <p:sldId id="465" r:id="rId30"/>
    <p:sldId id="470" r:id="rId31"/>
    <p:sldId id="472" r:id="rId32"/>
    <p:sldId id="475" r:id="rId33"/>
    <p:sldId id="476" r:id="rId34"/>
    <p:sldId id="477" r:id="rId35"/>
    <p:sldId id="480" r:id="rId36"/>
    <p:sldId id="586" r:id="rId37"/>
    <p:sldId id="481" r:id="rId38"/>
    <p:sldId id="483" r:id="rId39"/>
    <p:sldId id="484" r:id="rId40"/>
    <p:sldId id="487" r:id="rId41"/>
    <p:sldId id="488" r:id="rId42"/>
    <p:sldId id="556" r:id="rId43"/>
    <p:sldId id="526" r:id="rId44"/>
    <p:sldId id="494" r:id="rId45"/>
    <p:sldId id="531" r:id="rId46"/>
    <p:sldId id="498" r:id="rId47"/>
    <p:sldId id="499" r:id="rId48"/>
    <p:sldId id="393" r:id="rId49"/>
    <p:sldId id="500" r:id="rId50"/>
    <p:sldId id="505" r:id="rId51"/>
    <p:sldId id="502" r:id="rId52"/>
    <p:sldId id="507" r:id="rId53"/>
    <p:sldId id="508" r:id="rId54"/>
    <p:sldId id="535" r:id="rId55"/>
    <p:sldId id="515" r:id="rId56"/>
    <p:sldId id="516" r:id="rId57"/>
    <p:sldId id="517" r:id="rId58"/>
    <p:sldId id="518" r:id="rId59"/>
    <p:sldId id="519" r:id="rId60"/>
    <p:sldId id="524" r:id="rId61"/>
    <p:sldId id="58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D1C"/>
    <a:srgbClr val="D60093"/>
    <a:srgbClr val="FF33CC"/>
    <a:srgbClr val="009900"/>
    <a:srgbClr val="3333FF"/>
    <a:srgbClr val="0000FF"/>
    <a:srgbClr val="006600"/>
    <a:srgbClr val="DA5114"/>
    <a:srgbClr val="FF9900"/>
    <a:srgbClr val="FF4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88767" autoAdjust="0"/>
  </p:normalViewPr>
  <p:slideViewPr>
    <p:cSldViewPr snapToGrid="0">
      <p:cViewPr varScale="1">
        <p:scale>
          <a:sx n="85" d="100"/>
          <a:sy n="85" d="100"/>
        </p:scale>
        <p:origin x="9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5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7D136E5-5291-49E9-AB92-6DC6985EF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1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Amelia Hall’s CTCF </a:t>
            </a:r>
            <a:r>
              <a:rPr lang="en-US" dirty="0" err="1"/>
              <a:t>ChIP</a:t>
            </a:r>
            <a:r>
              <a:rPr lang="en-US" dirty="0"/>
              <a:t>-seq experiments occasionally failed.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Iyer</a:t>
            </a:r>
            <a:r>
              <a:rPr lang="en-US" sz="1200" baseline="0" dirty="0"/>
              <a:t> lab bad Exon capture kit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9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66EC3-2D06-4F44-AD46-6C152AB373C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66EC3-2D06-4F44-AD46-6C152AB373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36E5-5291-49E9-AB92-6DC6985EFC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5133-B9EC-4C61-8D50-E67D1FF6F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3B0-2AD5-4BFF-B814-69CF61227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AD53-5798-47A1-983E-E31AB8433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D2D6-5F81-44F3-B5AD-BBF3EB722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23F2-46AD-4BFB-B8F4-48CFD4D2D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A61D-F203-4DBB-83AF-8A0CA60BD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AC32-1328-40C3-A8D0-BD9E56B8C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88CB-3FFD-436E-85C4-3EA8C71B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075D-C3FD-40F0-9761-7F07A3412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8ABD-93E9-41A6-9E89-F179DAB38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3456-73FC-4DC6-9081-382593333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95CCED6D-8D27-4CBD-AC8A-0A901108D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attenhouse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BLCTT.S5150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anoporete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acb.com/smrt-science/smrt-sequenc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10xgenomics.com/solutions/single-cel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STQ_forma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informatics.babraham.ac.u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dellab.org/cms/?page=trimmomatic" TargetMode="External"/><Relationship Id="rId2" Type="http://schemas.openxmlformats.org/officeDocument/2006/relationships/hyperlink" Target="https://code.google.com/p/cutada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nnonlab.cshl.edu/fastx_toolkit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owtie-bio.sourceforge.net/bowtie2/manual.shtml" TargetMode="External"/><Relationship Id="rId2" Type="http://schemas.openxmlformats.org/officeDocument/2006/relationships/hyperlink" Target="http://bio-bwa.sourceforge.ne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io-bwa.sourceforge.net/bwa.s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owtie-bio.sourceforge.net/bowtie2/manual.s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io-bwa.sourceforge.net/bwa.s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owtie-bio.sourceforge.net/bowtie2/manual.s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tools/hts-specs/blob/master/SAMtags.pdf" TargetMode="External"/><Relationship Id="rId2" Type="http://schemas.openxmlformats.org/officeDocument/2006/relationships/hyperlink" Target="http://samtools.github.io/hts-specs/SAMv1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roadinstitute.github.io/picard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amtools.sourceforge.net/samtools.s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bt1486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texas.edu/cbrs/cores/cbb/educational-resourc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s.utexas.edu/display/RCTFUsers" TargetMode="External"/><Relationship Id="rId5" Type="http://schemas.openxmlformats.org/officeDocument/2006/relationships/hyperlink" Target="https://wikis.utexas.edu/display/bioiteam/" TargetMode="External"/><Relationship Id="rId4" Type="http://schemas.openxmlformats.org/officeDocument/2006/relationships/hyperlink" Target="mailto:gsaf@utgsaf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nnotation_id=annotation_1533942809&amp;feature=iv&amp;src_vid=HMyCqWhwB8E&amp;v=fCd6B5HRaZ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Illumina_dye_sequencing" TargetMode="External"/><Relationship Id="rId4" Type="http://schemas.openxmlformats.org/officeDocument/2006/relationships/hyperlink" Target="https://tinyurl.com/hvnmwj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gat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775" y="466725"/>
            <a:ext cx="6546850" cy="2133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NGS Analysis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373" y="2996940"/>
            <a:ext cx="5386387" cy="1446212"/>
          </a:xfrm>
        </p:spPr>
        <p:txBody>
          <a:bodyPr/>
          <a:lstStyle/>
          <a:p>
            <a:pPr marL="533400" indent="-533400" algn="ctr" eaLnBrk="1" hangingPunct="1"/>
            <a:r>
              <a:rPr lang="en-US" b="1" dirty="0"/>
              <a:t>Anna </a:t>
            </a:r>
            <a:r>
              <a:rPr lang="en-US" b="1" dirty="0" err="1"/>
              <a:t>Battenhouse</a:t>
            </a:r>
            <a:endParaRPr lang="en-US" b="1" dirty="0"/>
          </a:p>
          <a:p>
            <a:pPr marL="533400" indent="-533400" algn="ctr" eaLnBrk="1" hangingPunct="1"/>
            <a:r>
              <a:rPr lang="en-US" sz="2000" dirty="0">
                <a:hlinkClick r:id="rId3"/>
              </a:rPr>
              <a:t>abattenhouse@utexas.edu</a:t>
            </a:r>
            <a:r>
              <a:rPr lang="en-US" sz="2000" dirty="0"/>
              <a:t> </a:t>
            </a:r>
          </a:p>
          <a:p>
            <a:pPr marL="533400" indent="-533400" algn="ctr" eaLnBrk="1" hangingPunct="1"/>
            <a:r>
              <a:rPr lang="en-US" sz="2000" i="1" dirty="0"/>
              <a:t>March 8,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0C752-99A2-427D-A484-66D924000C6E}"/>
              </a:ext>
            </a:extLst>
          </p:cNvPr>
          <p:cNvSpPr txBox="1"/>
          <p:nvPr/>
        </p:nvSpPr>
        <p:spPr>
          <a:xfrm>
            <a:off x="1101553" y="4531867"/>
            <a:ext cx="57357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 eaLnBrk="1" hangingPunct="1"/>
            <a:r>
              <a:rPr lang="en-US" sz="1600" b="1" i="1" dirty="0"/>
              <a:t>Associate Research Scientist</a:t>
            </a:r>
          </a:p>
          <a:p>
            <a:pPr marL="533400" indent="-533400" algn="ctr" eaLnBrk="1" hangingPunct="1"/>
            <a:endParaRPr lang="en-US" sz="600" dirty="0"/>
          </a:p>
          <a:p>
            <a:pPr marL="533400" indent="-533400" algn="ctr" eaLnBrk="1" hangingPunct="1"/>
            <a:r>
              <a:rPr lang="en-US" sz="1600" b="1" dirty="0"/>
              <a:t>Center for Biomedical Research Support (CBRS)</a:t>
            </a:r>
          </a:p>
          <a:p>
            <a:pPr marL="533400" indent="-533400" algn="ctr" eaLnBrk="1" hangingPunct="1"/>
            <a:r>
              <a:rPr lang="en-US" sz="1400" dirty="0"/>
              <a:t>Bioinformatics Consulting Group (BCG)</a:t>
            </a:r>
          </a:p>
          <a:p>
            <a:pPr marL="533400" indent="-533400" algn="ctr" eaLnBrk="1" hangingPunct="1"/>
            <a:r>
              <a:rPr lang="en-US" sz="1400" dirty="0"/>
              <a:t>Biomedical Research Computing Facility (BRCF)</a:t>
            </a:r>
          </a:p>
          <a:p>
            <a:pPr marL="533400" indent="-533400" algn="ctr" eaLnBrk="1" hangingPunct="1"/>
            <a:r>
              <a:rPr lang="en-US" sz="1400" dirty="0"/>
              <a:t>Genome Sequencing &amp; Analysis Facility (GSAF</a:t>
            </a:r>
            <a:r>
              <a:rPr lang="en-US" sz="1600" dirty="0"/>
              <a:t>)</a:t>
            </a:r>
          </a:p>
          <a:p>
            <a:pPr marL="533400" indent="-533400" algn="ctr" eaLnBrk="1" hangingPunct="1"/>
            <a:endParaRPr lang="en-US" sz="600" dirty="0"/>
          </a:p>
          <a:p>
            <a:pPr marL="533400" indent="-533400" algn="ctr" eaLnBrk="1" hangingPunct="1"/>
            <a:r>
              <a:rPr lang="en-US" sz="1600" b="1" dirty="0"/>
              <a:t>Center for Systems and Synthetic Biology (CSSB)</a:t>
            </a:r>
          </a:p>
          <a:p>
            <a:pPr marL="533400" indent="-533400" algn="ctr" eaLnBrk="1" hangingPunct="1"/>
            <a:r>
              <a:rPr lang="en-US" sz="1400" dirty="0"/>
              <a:t>Ed Marcotte &amp; </a:t>
            </a:r>
            <a:r>
              <a:rPr lang="en-US" sz="1400" dirty="0" err="1"/>
              <a:t>Vishwanath</a:t>
            </a:r>
            <a:r>
              <a:rPr lang="en-US" sz="1400" dirty="0"/>
              <a:t> </a:t>
            </a:r>
            <a:r>
              <a:rPr lang="en-US" sz="1400" dirty="0" err="1"/>
              <a:t>Iyer</a:t>
            </a:r>
            <a:r>
              <a:rPr lang="en-US" sz="1400" dirty="0"/>
              <a:t> labs</a:t>
            </a:r>
          </a:p>
          <a:p>
            <a:pPr marL="533400" indent="-533400" algn="ctr" eaLnBrk="1" hangingPunct="1"/>
            <a:endParaRPr lang="en-US" sz="7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91470" y="958417"/>
            <a:ext cx="1652530" cy="10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914" y="202915"/>
            <a:ext cx="7543800" cy="958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Multiplexing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829" y="1073650"/>
            <a:ext cx="8628489" cy="2577948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Illumina sequencers have one or more </a:t>
            </a:r>
            <a:r>
              <a:rPr lang="en-US" dirty="0" err="1"/>
              <a:t>flowcell</a:t>
            </a:r>
            <a:r>
              <a:rPr lang="en-US" dirty="0"/>
              <a:t> “lanes”, </a:t>
            </a:r>
            <a:br>
              <a:rPr lang="en-US" dirty="0"/>
            </a:br>
            <a:r>
              <a:rPr lang="en-US" dirty="0"/>
              <a:t>each of which can generate millions of reads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~20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reads/lane for </a:t>
            </a:r>
            <a:r>
              <a:rPr lang="en-US" dirty="0" err="1"/>
              <a:t>MiSeq</a:t>
            </a:r>
            <a:r>
              <a:rPr lang="en-US" dirty="0"/>
              <a:t>, ~10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dirty="0"/>
              <a:t> reads/lane for </a:t>
            </a:r>
            <a:r>
              <a:rPr lang="en-US" dirty="0" err="1"/>
              <a:t>NovaSeq</a:t>
            </a:r>
            <a:endParaRPr lang="en-US" dirty="0"/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dirty="0"/>
              <a:t>When less than a full </a:t>
            </a:r>
            <a:r>
              <a:rPr lang="en-US" dirty="0" err="1"/>
              <a:t>flowcell</a:t>
            </a:r>
            <a:r>
              <a:rPr lang="en-US" dirty="0"/>
              <a:t> lane is needed, multiple samples with different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barcodes</a:t>
            </a:r>
            <a:r>
              <a:rPr lang="en-US" dirty="0"/>
              <a:t> (a.k.a.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indexes</a:t>
            </a:r>
            <a:r>
              <a:rPr lang="en-US" dirty="0"/>
              <a:t>) can be run on the same lane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dirty="0"/>
              <a:t>6-8 </a:t>
            </a:r>
            <a:r>
              <a:rPr lang="en-US" sz="1600" dirty="0" err="1"/>
              <a:t>bp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library barcode </a:t>
            </a:r>
            <a:r>
              <a:rPr lang="en-US" sz="1600" dirty="0"/>
              <a:t>attached to DNA library fragments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dirty="0"/>
              <a:t>data from sequencer must be </a:t>
            </a:r>
            <a:r>
              <a:rPr lang="en-US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demultiplexed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to determine which reads belong to which library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https://www.dovepress.com/cr_data/article_fulltext/s51000/51503/img/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10" y="3589792"/>
            <a:ext cx="5819923" cy="30848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11550" y="4647593"/>
            <a:ext cx="26356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https://doi.org/10.2147/BLCTT.S51503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6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822" y="2098657"/>
            <a:ext cx="3937178" cy="380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02900" y="1321695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8" y="428415"/>
            <a:ext cx="7543800" cy="74586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6" y="1289795"/>
            <a:ext cx="7381301" cy="5461881"/>
          </a:xfrm>
        </p:spPr>
        <p:txBody>
          <a:bodyPr/>
          <a:lstStyle/>
          <a:p>
            <a:r>
              <a:rPr lang="en-US" sz="2000" dirty="0"/>
              <a:t>Short read technology limitations</a:t>
            </a:r>
          </a:p>
          <a:p>
            <a:pPr lvl="1"/>
            <a:r>
              <a:rPr lang="en-US" sz="1800" dirty="0"/>
              <a:t>30 – 300 base reads (150 typical)</a:t>
            </a:r>
          </a:p>
          <a:p>
            <a:pPr lvl="1"/>
            <a:r>
              <a:rPr lang="en-US" sz="1800" dirty="0"/>
              <a:t>PCR amplification bias</a:t>
            </a:r>
          </a:p>
          <a:p>
            <a:pPr lvl="1"/>
            <a:r>
              <a:rPr lang="en-US" sz="1800" dirty="0"/>
              <a:t>short reads are difficult to assemble</a:t>
            </a:r>
          </a:p>
          <a:p>
            <a:pPr lvl="2"/>
            <a:r>
              <a:rPr lang="en-US" sz="1600" dirty="0"/>
              <a:t>e.g., too short to span a long repeat region</a:t>
            </a:r>
          </a:p>
          <a:p>
            <a:pPr lvl="1"/>
            <a:r>
              <a:rPr lang="en-US" sz="1800" dirty="0"/>
              <a:t>difficult to detect large structural variations </a:t>
            </a:r>
            <a:br>
              <a:rPr lang="en-US" sz="1800" dirty="0"/>
            </a:br>
            <a:r>
              <a:rPr lang="en-US" sz="1800" dirty="0"/>
              <a:t>like inversions</a:t>
            </a:r>
          </a:p>
          <a:p>
            <a:pPr lvl="1"/>
            <a:endParaRPr lang="en-US" sz="1000" dirty="0"/>
          </a:p>
          <a:p>
            <a:r>
              <a:rPr lang="en-US" sz="2000" dirty="0"/>
              <a:t>Newer “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single molecule</a:t>
            </a:r>
            <a:r>
              <a:rPr lang="en-US" sz="2000" dirty="0"/>
              <a:t>” sequencing</a:t>
            </a:r>
          </a:p>
          <a:p>
            <a:pPr lvl="1"/>
            <a:r>
              <a:rPr lang="en-US" sz="1800" dirty="0"/>
              <a:t>sequences </a:t>
            </a:r>
            <a:r>
              <a:rPr lang="en-US" sz="1800" b="1" i="1" dirty="0"/>
              <a:t>single</a:t>
            </a:r>
            <a:r>
              <a:rPr lang="en-US" sz="1800" dirty="0"/>
              <a:t> </a:t>
            </a:r>
            <a:r>
              <a:rPr lang="en-US" sz="1800" b="1" i="1" dirty="0"/>
              <a:t>molecules</a:t>
            </a:r>
            <a:r>
              <a:rPr lang="en-US" sz="1800" dirty="0"/>
              <a:t>, not clusters</a:t>
            </a:r>
          </a:p>
          <a:p>
            <a:pPr lvl="1"/>
            <a:r>
              <a:rPr lang="en-US" sz="1800" dirty="0"/>
              <a:t>allows for </a:t>
            </a:r>
            <a:r>
              <a:rPr lang="en-US" sz="1800" b="1" i="1" dirty="0"/>
              <a:t>much</a:t>
            </a:r>
            <a:r>
              <a:rPr lang="en-US" sz="1800" dirty="0"/>
              <a:t> longer reads </a:t>
            </a:r>
            <a:r>
              <a:rPr lang="en-US" sz="1600" dirty="0"/>
              <a:t>(multi-Kb!)</a:t>
            </a:r>
          </a:p>
          <a:p>
            <a:pPr lvl="2"/>
            <a:r>
              <a:rPr lang="en-US" sz="1600" dirty="0"/>
              <a:t>no signal wash-out due to lack of </a:t>
            </a:r>
            <a:br>
              <a:rPr lang="en-US" sz="1600" dirty="0"/>
            </a:br>
            <a:r>
              <a:rPr lang="en-US" sz="1600" dirty="0"/>
              <a:t>synchronization among cluster molecules</a:t>
            </a:r>
          </a:p>
          <a:p>
            <a:pPr marL="344487" lvl="1" indent="0">
              <a:buNone/>
            </a:pPr>
            <a:r>
              <a:rPr lang="en-US" sz="1800" b="1" i="1" dirty="0">
                <a:solidFill>
                  <a:srgbClr val="C00000"/>
                </a:solidFill>
              </a:rPr>
              <a:t>but: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weaker signal </a:t>
            </a:r>
            <a:r>
              <a:rPr lang="en-US" sz="1800" dirty="0">
                <a:sym typeface="Wingdings" panose="05000000000000000000" pitchFamily="2" charset="2"/>
              </a:rPr>
              <a:t>leads to </a:t>
            </a:r>
            <a:r>
              <a:rPr lang="en-US" sz="1800" dirty="0"/>
              <a:t>high error rate </a:t>
            </a:r>
          </a:p>
          <a:p>
            <a:pPr lvl="2"/>
            <a:r>
              <a:rPr lang="en-US" sz="1800" dirty="0"/>
              <a:t>10% </a:t>
            </a:r>
            <a:r>
              <a:rPr lang="en-US" sz="1800" i="1" dirty="0"/>
              <a:t>vs</a:t>
            </a:r>
            <a:r>
              <a:rPr lang="en-US" sz="1800" dirty="0"/>
              <a:t> &lt;1% for Illumina</a:t>
            </a:r>
          </a:p>
          <a:p>
            <a:pPr lvl="2"/>
            <a:r>
              <a:rPr lang="en-US" sz="1800" dirty="0"/>
              <a:t>and fewer reads are generated (~100 K)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761" y="2365642"/>
            <a:ext cx="1808890" cy="7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C95E59-E903-4C5F-A6CF-8F74521A919F}"/>
              </a:ext>
            </a:extLst>
          </p:cNvPr>
          <p:cNvSpPr/>
          <p:nvPr/>
        </p:nvSpPr>
        <p:spPr>
          <a:xfrm>
            <a:off x="7502900" y="1321695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1" y="287522"/>
            <a:ext cx="7543800" cy="74586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13" y="1290327"/>
            <a:ext cx="8294324" cy="2543541"/>
          </a:xfrm>
        </p:spPr>
        <p:txBody>
          <a:bodyPr/>
          <a:lstStyle/>
          <a:p>
            <a:r>
              <a:rPr lang="en-US" sz="2400" dirty="0"/>
              <a:t>Oxford Nanopore ION technology systems </a:t>
            </a:r>
            <a:r>
              <a:rPr lang="en-US" sz="2000" dirty="0"/>
              <a:t>(e.g. </a:t>
            </a:r>
            <a:r>
              <a:rPr lang="en-US" sz="2000" dirty="0" err="1"/>
              <a:t>MinION</a:t>
            </a:r>
            <a:r>
              <a:rPr lang="en-US" sz="2000" dirty="0"/>
              <a:t>)</a:t>
            </a:r>
            <a:endParaRPr lang="en-US" sz="2400" dirty="0"/>
          </a:p>
          <a:p>
            <a:pPr lvl="1"/>
            <a:r>
              <a:rPr lang="en-US" sz="1800" dirty="0">
                <a:hlinkClick r:id="rId2"/>
              </a:rPr>
              <a:t>https://nanoporetech.com/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DNA “spaghetti’s” through tiny protein pores</a:t>
            </a:r>
          </a:p>
          <a:p>
            <a:pPr lvl="1"/>
            <a:r>
              <a:rPr lang="en-US" sz="1800" dirty="0"/>
              <a:t>Addition of different bases produces different pH changes</a:t>
            </a:r>
          </a:p>
          <a:p>
            <a:pPr lvl="2"/>
            <a:r>
              <a:rPr lang="en-US" sz="1600" dirty="0"/>
              <a:t>measured as different changes in electrical conductivity</a:t>
            </a:r>
          </a:p>
          <a:p>
            <a:pPr lvl="1"/>
            <a:r>
              <a:rPr lang="en-US" sz="1800" dirty="0" err="1"/>
              <a:t>MinION</a:t>
            </a:r>
            <a:r>
              <a:rPr lang="en-US" sz="1800" dirty="0"/>
              <a:t> is hand-held, starter kit costs ~$1,000 – including reagents!</a:t>
            </a:r>
          </a:p>
          <a:p>
            <a:pPr lvl="2"/>
            <a:r>
              <a:rPr lang="en-US" sz="1500" dirty="0"/>
              <a:t>inexpensive, but high error rates (~10%)</a:t>
            </a:r>
          </a:p>
          <a:p>
            <a:pPr lvl="2"/>
            <a:endParaRPr lang="en-US" sz="1500" dirty="0"/>
          </a:p>
          <a:p>
            <a:pPr lvl="1"/>
            <a:endParaRPr lang="en-US" dirty="0"/>
          </a:p>
        </p:txBody>
      </p:sp>
      <p:pic>
        <p:nvPicPr>
          <p:cNvPr id="6" name="Picture 2" descr="ION TORRENT SEQUENCING&#10;ï± Ion torrent and ion proton sequencing do not make use of optical signals. Instead, they&#10;exploit t..."/>
          <p:cNvPicPr>
            <a:picLocks noChangeAspect="1" noChangeArrowheads="1"/>
          </p:cNvPicPr>
          <p:nvPr/>
        </p:nvPicPr>
        <p:blipFill>
          <a:blip r:embed="rId3" cstate="print"/>
          <a:srcRect t="57894" r="30775" b="13918"/>
          <a:stretch>
            <a:fillRect/>
          </a:stretch>
        </p:blipFill>
        <p:spPr bwMode="auto">
          <a:xfrm>
            <a:off x="307971" y="5185315"/>
            <a:ext cx="5084909" cy="155453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9295" t="20110" r="37185" b="3114"/>
          <a:stretch>
            <a:fillRect/>
          </a:stretch>
        </p:blipFill>
        <p:spPr bwMode="auto">
          <a:xfrm>
            <a:off x="5444838" y="3522518"/>
            <a:ext cx="3387436" cy="32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4176" t="66234" r="71987"/>
          <a:stretch>
            <a:fillRect/>
          </a:stretch>
        </p:blipFill>
        <p:spPr bwMode="auto">
          <a:xfrm>
            <a:off x="2439920" y="3838046"/>
            <a:ext cx="1995055" cy="12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5790" t="32858" r="82664" b="34739"/>
          <a:stretch>
            <a:fillRect/>
          </a:stretch>
        </p:blipFill>
        <p:spPr bwMode="auto">
          <a:xfrm>
            <a:off x="1123739" y="3754919"/>
            <a:ext cx="966354" cy="11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7874" t="53973" r="71987" b="35809"/>
          <a:stretch>
            <a:fillRect/>
          </a:stretch>
        </p:blipFill>
        <p:spPr bwMode="auto">
          <a:xfrm>
            <a:off x="1196474" y="4794009"/>
            <a:ext cx="848592" cy="3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45" y="450449"/>
            <a:ext cx="7543800" cy="74586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91147"/>
            <a:ext cx="8294324" cy="1836933"/>
          </a:xfrm>
        </p:spPr>
        <p:txBody>
          <a:bodyPr/>
          <a:lstStyle/>
          <a:p>
            <a:r>
              <a:rPr lang="en-US" sz="2400" dirty="0" err="1"/>
              <a:t>PacBio</a:t>
            </a:r>
            <a:r>
              <a:rPr lang="en-US" sz="2400" dirty="0"/>
              <a:t> SMRT system  </a:t>
            </a:r>
          </a:p>
          <a:p>
            <a:pPr lvl="1"/>
            <a:r>
              <a:rPr lang="en-US" sz="1800" dirty="0">
                <a:hlinkClick r:id="rId2"/>
              </a:rPr>
              <a:t>http://www.pacb.com/smrt-science/smrt-sequencing/</a:t>
            </a:r>
            <a:endParaRPr lang="en-US" sz="1800" dirty="0"/>
          </a:p>
          <a:p>
            <a:pPr lvl="1"/>
            <a:r>
              <a:rPr lang="en-US" sz="1800" dirty="0"/>
              <a:t>Sequencing by </a:t>
            </a:r>
            <a:r>
              <a:rPr lang="en-US" sz="1800" dirty="0" err="1"/>
              <a:t>synthessis</a:t>
            </a:r>
            <a:r>
              <a:rPr lang="en-US" sz="1800" dirty="0"/>
              <a:t> in 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Zero-Mode Waveguide </a:t>
            </a:r>
            <a:r>
              <a:rPr lang="en-US" sz="1800" dirty="0"/>
              <a:t>(ZMW) wells</a:t>
            </a:r>
          </a:p>
          <a:p>
            <a:pPr lvl="1"/>
            <a:r>
              <a:rPr lang="en-US" sz="1800" dirty="0"/>
              <a:t>DNA is circularized then repeatedly sequenced to achieve “consensus”</a:t>
            </a:r>
          </a:p>
          <a:p>
            <a:pPr lvl="2"/>
            <a:r>
              <a:rPr lang="en-US" sz="1500" dirty="0"/>
              <a:t>reduces error rate (~1-2%), but equipment </a:t>
            </a:r>
            <a:r>
              <a:rPr lang="en-US" sz="1500" i="1" dirty="0"/>
              <a:t>quite</a:t>
            </a:r>
            <a:r>
              <a:rPr lang="en-US" sz="1500" dirty="0"/>
              <a:t> expensive</a:t>
            </a:r>
          </a:p>
          <a:p>
            <a:pPr lvl="2"/>
            <a:endParaRPr lang="en-US" sz="1500" dirty="0"/>
          </a:p>
          <a:p>
            <a:pPr marL="0" indent="0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460" y="1486423"/>
            <a:ext cx="1775839" cy="69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AutoShape 2" descr="Image result for pac bio ZM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4" name="AutoShape 4" descr="Image result for pac bio ZM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6" name="AutoShape 6" descr="Image result for pac bio ZM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8248" name="Picture 8" descr="http://files.pacb.com/software/smrtanalysis/2.2.0/doc/smrtportal/help/!SSL!/Webhelp/3Part_Reads_D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798" y="3867168"/>
            <a:ext cx="5732029" cy="2384478"/>
          </a:xfrm>
          <a:prstGeom prst="rect">
            <a:avLst/>
          </a:prstGeom>
          <a:noFill/>
        </p:spPr>
      </p:pic>
      <p:pic>
        <p:nvPicPr>
          <p:cNvPr id="138250" name="Picture 10" descr="http://opfocus.org/content/v6/s3/opfocus_v6_s3_1_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63" y="3529920"/>
            <a:ext cx="3127664" cy="312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546850" cy="21336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 Concepts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Terminology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235325"/>
            <a:ext cx="6846887" cy="2828925"/>
          </a:xfrm>
        </p:spPr>
        <p:txBody>
          <a:bodyPr/>
          <a:lstStyle/>
          <a:p>
            <a:pPr lvl="1"/>
            <a:r>
              <a:rPr lang="en-US" sz="2400" dirty="0"/>
              <a:t>Experiment types &amp; library complexity</a:t>
            </a:r>
          </a:p>
          <a:p>
            <a:pPr lvl="1"/>
            <a:r>
              <a:rPr lang="en-US" sz="2400" dirty="0"/>
              <a:t>Sequencing terminology</a:t>
            </a:r>
          </a:p>
          <a:p>
            <a:pPr lvl="1"/>
            <a:r>
              <a:rPr lang="en-US" sz="2400" dirty="0"/>
              <a:t>Sequence duplication issues</a:t>
            </a:r>
          </a:p>
          <a:p>
            <a:pPr lvl="1"/>
            <a:endParaRPr lang="en-US" sz="1600" dirty="0"/>
          </a:p>
          <a:p>
            <a:pPr lvl="1">
              <a:buFont typeface="Wingdings" pitchFamily="2" charset="2"/>
              <a:buNone/>
            </a:pPr>
            <a:r>
              <a:rPr lang="en-US" sz="2400" dirty="0"/>
              <a:t>    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indent="-533400" algn="l" eaLnBrk="1" hangingPunct="1"/>
            <a:endParaRPr lang="en-US" sz="2000" i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568" y="506779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56" y="312695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3052" y="3965751"/>
            <a:ext cx="13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bed, gff, vcf, etc.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2853376" y="5868366"/>
            <a:ext cx="1602878" cy="989634"/>
            <a:chOff x="2357610" y="5894024"/>
            <a:chExt cx="1674563" cy="963976"/>
          </a:xfrm>
        </p:grpSpPr>
        <p:sp>
          <p:nvSpPr>
            <p:cNvPr id="20" name="Horizontal Scroll 19"/>
            <p:cNvSpPr/>
            <p:nvPr/>
          </p:nvSpPr>
          <p:spPr>
            <a:xfrm>
              <a:off x="2357610" y="5894024"/>
              <a:ext cx="1674563" cy="96397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1580" y="6073969"/>
              <a:ext cx="1181163" cy="61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confident calls</a:t>
              </a:r>
              <a:endParaRPr lang="en-US" sz="1600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901092" y="804229"/>
            <a:ext cx="1520328" cy="584775"/>
            <a:chOff x="2857024" y="462702"/>
            <a:chExt cx="1520328" cy="584775"/>
          </a:xfrm>
        </p:grpSpPr>
        <p:sp>
          <p:nvSpPr>
            <p:cNvPr id="21" name="Rounded Rectangle 20"/>
            <p:cNvSpPr/>
            <p:nvPr/>
          </p:nvSpPr>
          <p:spPr>
            <a:xfrm>
              <a:off x="2857024" y="46270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7435" y="462702"/>
              <a:ext cx="1432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raw read </a:t>
              </a:r>
              <a:r>
                <a:rPr lang="en-US" sz="1600" dirty="0"/>
                <a:t>sequences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2901092" y="1981201"/>
            <a:ext cx="1520328" cy="584775"/>
            <a:chOff x="1815943" y="1893065"/>
            <a:chExt cx="1520328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1815943" y="1904083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0833" y="1893065"/>
              <a:ext cx="145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map reads to reference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2901092" y="2972721"/>
            <a:ext cx="1520328" cy="584775"/>
            <a:chOff x="1836139" y="2719330"/>
            <a:chExt cx="1520328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836139" y="272851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901" y="2719330"/>
              <a:ext cx="139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alignment metrics &amp; QC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901092" y="3982604"/>
            <a:ext cx="1520328" cy="473650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648" y="3940109"/>
            <a:ext cx="1678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basic analysis</a:t>
            </a:r>
            <a:br>
              <a:rPr lang="en-US" sz="1600" dirty="0"/>
            </a:br>
            <a:r>
              <a:rPr lang="en-US" sz="1100" dirty="0"/>
              <a:t>(e.g. coverage, genes)</a:t>
            </a:r>
            <a:endParaRPr lang="en-US" sz="1600" dirty="0"/>
          </a:p>
        </p:txBody>
      </p:sp>
      <p:grpSp>
        <p:nvGrpSpPr>
          <p:cNvPr id="18" name="Group 26"/>
          <p:cNvGrpSpPr/>
          <p:nvPr/>
        </p:nvGrpSpPr>
        <p:grpSpPr>
          <a:xfrm>
            <a:off x="2407534" y="4848415"/>
            <a:ext cx="3009418" cy="1021649"/>
            <a:chOff x="1788397" y="4450686"/>
            <a:chExt cx="1520328" cy="769441"/>
          </a:xfrm>
        </p:grpSpPr>
        <p:sp>
          <p:nvSpPr>
            <p:cNvPr id="26" name="Rounded Rectangle 25"/>
            <p:cNvSpPr/>
            <p:nvPr/>
          </p:nvSpPr>
          <p:spPr>
            <a:xfrm>
              <a:off x="1788397" y="4454487"/>
              <a:ext cx="1520328" cy="598731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450686"/>
              <a:ext cx="1432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further analysis &amp; significance determination</a:t>
              </a:r>
            </a:p>
            <a:p>
              <a:pPr algn="ctr"/>
              <a:r>
                <a:rPr lang="en-US" sz="1200" dirty="0"/>
                <a:t>(e.g. FPKM, peak or variant calls)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7590" y="4906178"/>
            <a:ext cx="240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downstream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4419" y="1410158"/>
            <a:ext cx="0" cy="54864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4419" y="2598157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4419" y="35878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0275" y="4525698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60138" y="6081312"/>
            <a:ext cx="881351" cy="2974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62393" y="2575217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4873367" y="2003234"/>
            <a:ext cx="1520328" cy="584775"/>
            <a:chOff x="1817783" y="1035586"/>
            <a:chExt cx="1520328" cy="584775"/>
          </a:xfrm>
        </p:grpSpPr>
        <p:sp>
          <p:nvSpPr>
            <p:cNvPr id="49" name="Rounded Rectangle 48"/>
            <p:cNvSpPr/>
            <p:nvPr/>
          </p:nvSpPr>
          <p:spPr>
            <a:xfrm>
              <a:off x="1817783" y="1035586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953" y="1035586"/>
              <a:ext cx="1299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reference assembly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>
            <a:off x="4647815" y="210238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0"/>
          <p:cNvGrpSpPr/>
          <p:nvPr/>
        </p:nvGrpSpPr>
        <p:grpSpPr>
          <a:xfrm>
            <a:off x="618765" y="1408327"/>
            <a:ext cx="1520328" cy="584775"/>
            <a:chOff x="574697" y="526967"/>
            <a:chExt cx="1520328" cy="584775"/>
          </a:xfrm>
        </p:grpSpPr>
        <p:sp>
          <p:nvSpPr>
            <p:cNvPr id="58" name="Rounded Rectangle 57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experimental design</a:t>
              </a:r>
              <a:endParaRPr lang="en-US" sz="1600" dirty="0"/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638961" y="2475128"/>
            <a:ext cx="1520328" cy="584775"/>
            <a:chOff x="574697" y="526967"/>
            <a:chExt cx="1520328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DNA/RNA isolation</a:t>
              </a:r>
              <a:endParaRPr lang="en-US" sz="1600" dirty="0"/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615091" y="3597013"/>
            <a:ext cx="1520328" cy="594911"/>
            <a:chOff x="571023" y="2550398"/>
            <a:chExt cx="1520328" cy="594911"/>
          </a:xfrm>
        </p:grpSpPr>
        <p:sp>
          <p:nvSpPr>
            <p:cNvPr id="66" name="Rounded Rectangle 65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library preparation</a:t>
              </a:r>
              <a:endParaRPr lang="en-US" sz="16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1327546" y="2036291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7546" y="316919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7546" y="426904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71"/>
          <p:cNvGrpSpPr/>
          <p:nvPr/>
        </p:nvGrpSpPr>
        <p:grpSpPr>
          <a:xfrm>
            <a:off x="602238" y="4685847"/>
            <a:ext cx="1520328" cy="594911"/>
            <a:chOff x="571023" y="2550398"/>
            <a:chExt cx="1520328" cy="594911"/>
          </a:xfrm>
        </p:grpSpPr>
        <p:sp>
          <p:nvSpPr>
            <p:cNvPr id="73" name="Rounded Rectangle 72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next-gen sequencing</a:t>
              </a:r>
              <a:endParaRPr lang="en-US" sz="1600" dirty="0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>
            <a:off x="4572005" y="1101688"/>
            <a:ext cx="2610997" cy="594911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67221" y="1453729"/>
            <a:ext cx="182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has reference?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14693" y="5390927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6"/>
          <p:cNvGrpSpPr/>
          <p:nvPr/>
        </p:nvGrpSpPr>
        <p:grpSpPr>
          <a:xfrm>
            <a:off x="578367" y="5796715"/>
            <a:ext cx="1520328" cy="594911"/>
            <a:chOff x="571023" y="2550398"/>
            <a:chExt cx="1520328" cy="594911"/>
          </a:xfrm>
        </p:grpSpPr>
        <p:sp>
          <p:nvSpPr>
            <p:cNvPr id="88" name="Rounded Rectangle 87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delivery of raw reads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0660" y="629798"/>
            <a:ext cx="172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upstream processes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293148" y="1593382"/>
            <a:ext cx="1520328" cy="572877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03318" y="1516263"/>
            <a:ext cx="12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assembly</a:t>
            </a:r>
          </a:p>
          <a:p>
            <a:pPr algn="ctr"/>
            <a:r>
              <a:rPr lang="en-US" sz="1100" dirty="0"/>
              <a:t>(genome or </a:t>
            </a:r>
            <a:r>
              <a:rPr lang="en-US" sz="1100" dirty="0" err="1"/>
              <a:t>transcriptome</a:t>
            </a:r>
            <a:r>
              <a:rPr lang="en-US" sz="1100" dirty="0"/>
              <a:t>)</a:t>
            </a:r>
          </a:p>
        </p:txBody>
      </p:sp>
      <p:grpSp>
        <p:nvGrpSpPr>
          <p:cNvPr id="31" name="Group 125"/>
          <p:cNvGrpSpPr/>
          <p:nvPr/>
        </p:nvGrpSpPr>
        <p:grpSpPr>
          <a:xfrm>
            <a:off x="7317020" y="2757899"/>
            <a:ext cx="1520328" cy="380078"/>
            <a:chOff x="6942442" y="2517359"/>
            <a:chExt cx="1520328" cy="380078"/>
          </a:xfrm>
        </p:grpSpPr>
        <p:sp>
          <p:nvSpPr>
            <p:cNvPr id="98" name="Rounded Rectangle 97"/>
            <p:cNvSpPr/>
            <p:nvPr/>
          </p:nvSpPr>
          <p:spPr>
            <a:xfrm>
              <a:off x="6942442" y="2517359"/>
              <a:ext cx="1520328" cy="38007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01204" y="2530209"/>
              <a:ext cx="139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metrics </a:t>
              </a:r>
              <a:r>
                <a:rPr lang="en-US" sz="1600" dirty="0"/>
                <a:t>&amp; QC</a:t>
              </a: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8049670" y="2269573"/>
            <a:ext cx="3643" cy="435083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31"/>
          <p:cNvGrpSpPr/>
          <p:nvPr/>
        </p:nvGrpSpPr>
        <p:grpSpPr>
          <a:xfrm>
            <a:off x="7302350" y="5496948"/>
            <a:ext cx="1531346" cy="394752"/>
            <a:chOff x="6947970" y="5345037"/>
            <a:chExt cx="1531346" cy="394752"/>
          </a:xfrm>
        </p:grpSpPr>
        <p:sp>
          <p:nvSpPr>
            <p:cNvPr id="111" name="Rounded Rectangle 110"/>
            <p:cNvSpPr/>
            <p:nvPr/>
          </p:nvSpPr>
          <p:spPr>
            <a:xfrm>
              <a:off x="6947970" y="5345037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4692" y="5363368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annotation</a:t>
              </a:r>
              <a:endParaRPr lang="en-US" sz="1600" dirty="0"/>
            </a:p>
          </p:txBody>
        </p:sp>
      </p:grpSp>
      <p:grpSp>
        <p:nvGrpSpPr>
          <p:cNvPr id="33" name="Group 133"/>
          <p:cNvGrpSpPr/>
          <p:nvPr/>
        </p:nvGrpSpPr>
        <p:grpSpPr>
          <a:xfrm>
            <a:off x="5629621" y="6242423"/>
            <a:ext cx="1531346" cy="394752"/>
            <a:chOff x="5255043" y="6125398"/>
            <a:chExt cx="1531346" cy="394752"/>
          </a:xfrm>
        </p:grpSpPr>
        <p:sp>
          <p:nvSpPr>
            <p:cNvPr id="115" name="Rounded Rectangle 114"/>
            <p:cNvSpPr/>
            <p:nvPr/>
          </p:nvSpPr>
          <p:spPr>
            <a:xfrm>
              <a:off x="5255043" y="6125398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1765" y="6143729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motif analysis</a:t>
              </a:r>
              <a:endParaRPr lang="en-US" sz="1600" dirty="0"/>
            </a:p>
          </p:txBody>
        </p:sp>
      </p:grpSp>
      <p:grpSp>
        <p:nvGrpSpPr>
          <p:cNvPr id="36" name="Group 132"/>
          <p:cNvGrpSpPr/>
          <p:nvPr/>
        </p:nvGrpSpPr>
        <p:grpSpPr>
          <a:xfrm>
            <a:off x="7302350" y="6147412"/>
            <a:ext cx="1531346" cy="584775"/>
            <a:chOff x="6927772" y="6059276"/>
            <a:chExt cx="1531346" cy="584775"/>
          </a:xfrm>
        </p:grpSpPr>
        <p:sp>
          <p:nvSpPr>
            <p:cNvPr id="110" name="Rounded Rectangle 109"/>
            <p:cNvSpPr/>
            <p:nvPr/>
          </p:nvSpPr>
          <p:spPr>
            <a:xfrm>
              <a:off x="6927772" y="6073986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7743" y="6059276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</a:t>
              </a:r>
            </a:p>
            <a:p>
              <a:pPr algn="ctr"/>
              <a:r>
                <a:rPr lang="en-US" sz="1600"/>
                <a:t>analysis</a:t>
              </a:r>
              <a:endParaRPr lang="en-US" sz="1600" dirty="0"/>
            </a:p>
          </p:txBody>
        </p:sp>
      </p:grpSp>
      <p:grpSp>
        <p:nvGrpSpPr>
          <p:cNvPr id="39" name="Group 134"/>
          <p:cNvGrpSpPr/>
          <p:nvPr/>
        </p:nvGrpSpPr>
        <p:grpSpPr>
          <a:xfrm>
            <a:off x="5629621" y="5401937"/>
            <a:ext cx="1531346" cy="584775"/>
            <a:chOff x="5273406" y="5313801"/>
            <a:chExt cx="1531346" cy="584775"/>
          </a:xfrm>
        </p:grpSpPr>
        <p:sp>
          <p:nvSpPr>
            <p:cNvPr id="119" name="Rounded Rectangle 118"/>
            <p:cNvSpPr/>
            <p:nvPr/>
          </p:nvSpPr>
          <p:spPr>
            <a:xfrm>
              <a:off x="5273406" y="5328511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63377" y="5313801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differential analysis</a:t>
              </a:r>
              <a:endParaRPr lang="en-US" sz="1600" dirty="0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>
            <a:off x="8090704" y="3297729"/>
            <a:ext cx="1197" cy="18317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12002" y="110169"/>
            <a:ext cx="202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core processes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07589" y="1090671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</a:t>
            </a:r>
            <a:endParaRPr lang="en-US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73570" y="1507476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yes</a:t>
            </a:r>
            <a:endParaRPr lang="en-US" i="1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10559" y="209323"/>
            <a:ext cx="4533441" cy="748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 Workflow</a:t>
            </a:r>
          </a:p>
        </p:txBody>
      </p:sp>
      <p:sp>
        <p:nvSpPr>
          <p:cNvPr id="137" name="Oval 136"/>
          <p:cNvSpPr/>
          <p:nvPr/>
        </p:nvSpPr>
        <p:spPr>
          <a:xfrm>
            <a:off x="133564" y="441790"/>
            <a:ext cx="2476072" cy="408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650275" y="5708246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455230" y="2351315"/>
            <a:ext cx="810543" cy="49073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32" y="573893"/>
            <a:ext cx="7543800" cy="914889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Complexity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563" y="1938050"/>
            <a:ext cx="7676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Library complexity (diversity)</a:t>
            </a:r>
            <a:b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/>
              <a:t>is a measure of the number of </a:t>
            </a:r>
            <a:br>
              <a:rPr lang="en-US" sz="3200" dirty="0"/>
            </a:br>
            <a:r>
              <a:rPr lang="en-US" sz="3200" b="1" i="1" dirty="0">
                <a:solidFill>
                  <a:srgbClr val="D27D1C"/>
                </a:solidFill>
              </a:rPr>
              <a:t>distinct molecular species</a:t>
            </a:r>
            <a:r>
              <a:rPr lang="en-US" sz="3200" i="1" dirty="0">
                <a:solidFill>
                  <a:srgbClr val="D27D1C"/>
                </a:solidFill>
              </a:rPr>
              <a:t> </a:t>
            </a:r>
            <a:r>
              <a:rPr lang="en-US" sz="3200" dirty="0"/>
              <a:t>in the library.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398" y="3858966"/>
            <a:ext cx="745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Many different molecules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high complexity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98" y="4393215"/>
            <a:ext cx="745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Few different molecules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low complexity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303" y="5289200"/>
            <a:ext cx="6933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number of different molecules in a library depends on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enrichment</a:t>
            </a:r>
            <a:r>
              <a:rPr lang="en-US" sz="2400" dirty="0"/>
              <a:t> performed during </a:t>
            </a:r>
            <a:br>
              <a:rPr lang="en-US" sz="2400" dirty="0"/>
            </a:br>
            <a:r>
              <a:rPr lang="en-US" sz="2400" dirty="0"/>
              <a:t>library construction.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9" y="1281017"/>
            <a:ext cx="8194382" cy="5508702"/>
          </a:xfrm>
        </p:spPr>
        <p:txBody>
          <a:bodyPr/>
          <a:lstStyle/>
          <a:p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Whole Genome sequencing (WGS)</a:t>
            </a:r>
          </a:p>
          <a:p>
            <a:pPr lvl="1"/>
            <a:r>
              <a:rPr lang="en-US" sz="1600" b="1" i="1" dirty="0"/>
              <a:t>library</a:t>
            </a:r>
            <a:r>
              <a:rPr lang="en-US" sz="1600" dirty="0"/>
              <a:t>: all genomic DNA</a:t>
            </a:r>
          </a:p>
          <a:p>
            <a:pPr lvl="1"/>
            <a:r>
              <a:rPr lang="en-US" sz="1600" b="1" i="1" dirty="0"/>
              <a:t>complexity</a:t>
            </a:r>
            <a:r>
              <a:rPr lang="en-US" sz="1600" dirty="0"/>
              <a:t>: high (fragments must cover the entire genome)</a:t>
            </a:r>
          </a:p>
          <a:p>
            <a:pPr lvl="1"/>
            <a:r>
              <a:rPr lang="en-US" sz="1600" b="1" i="1" dirty="0"/>
              <a:t>applications</a:t>
            </a:r>
            <a:r>
              <a:rPr lang="en-US" sz="1600" dirty="0"/>
              <a:t>: genome assembly, variant analysis</a:t>
            </a:r>
          </a:p>
          <a:p>
            <a:pPr lvl="3"/>
            <a:endParaRPr lang="en-US" sz="800" dirty="0"/>
          </a:p>
          <a:p>
            <a:r>
              <a:rPr lang="en-US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Exome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sequencing (WXS)</a:t>
            </a:r>
          </a:p>
          <a:p>
            <a:pPr lvl="1"/>
            <a:r>
              <a:rPr lang="en-US" sz="1600" b="1" i="1" dirty="0"/>
              <a:t>library</a:t>
            </a:r>
            <a:r>
              <a:rPr lang="en-US" sz="1600" dirty="0"/>
              <a:t>: DNA from eukaryotic </a:t>
            </a:r>
            <a:r>
              <a:rPr lang="en-US" sz="1600" dirty="0" err="1"/>
              <a:t>exonic</a:t>
            </a:r>
            <a:r>
              <a:rPr lang="en-US" sz="1600" dirty="0"/>
              <a:t> regions (uses special kits)</a:t>
            </a:r>
          </a:p>
          <a:p>
            <a:pPr lvl="1"/>
            <a:r>
              <a:rPr lang="en-US" sz="1600" b="1" i="1" dirty="0"/>
              <a:t>complexity</a:t>
            </a:r>
            <a:r>
              <a:rPr lang="en-US" sz="1600" dirty="0"/>
              <a:t>: high/med (only ~5% of eukaryotic genome is in exons)</a:t>
            </a:r>
          </a:p>
          <a:p>
            <a:pPr lvl="1"/>
            <a:r>
              <a:rPr lang="en-US" sz="1600" b="1" i="1" dirty="0"/>
              <a:t>applications</a:t>
            </a:r>
            <a:r>
              <a:rPr lang="en-US" sz="1600" dirty="0"/>
              <a:t>: polymorphism/SNP detection; genotyping</a:t>
            </a:r>
          </a:p>
          <a:p>
            <a:pPr lvl="3"/>
            <a:endParaRPr lang="en-US" sz="800" dirty="0"/>
          </a:p>
          <a:p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RNA-</a:t>
            </a:r>
            <a:r>
              <a:rPr lang="en-US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seq</a:t>
            </a:r>
            <a:endParaRPr lang="en-US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600" b="1" i="1" dirty="0"/>
              <a:t>library</a:t>
            </a:r>
            <a:r>
              <a:rPr lang="en-US" sz="1600" dirty="0"/>
              <a:t>: extracted RNA converted to </a:t>
            </a:r>
            <a:r>
              <a:rPr lang="en-US" sz="1600" dirty="0" err="1"/>
              <a:t>cDNA</a:t>
            </a:r>
            <a:endParaRPr lang="en-US" sz="1600" dirty="0"/>
          </a:p>
          <a:p>
            <a:pPr lvl="1"/>
            <a:r>
              <a:rPr lang="en-US" sz="1600" b="1" i="1" dirty="0">
                <a:sym typeface="Wingdings" pitchFamily="2" charset="2"/>
              </a:rPr>
              <a:t>complexity</a:t>
            </a:r>
            <a:r>
              <a:rPr lang="en-US" sz="1600" dirty="0">
                <a:sym typeface="Wingdings" pitchFamily="2" charset="2"/>
              </a:rPr>
              <a:t>: med/high (only a subset of genes are expressed in any given tissue)</a:t>
            </a:r>
          </a:p>
          <a:p>
            <a:pPr lvl="1"/>
            <a:r>
              <a:rPr lang="en-US" sz="1600" b="1" i="1" dirty="0">
                <a:sym typeface="Wingdings" pitchFamily="2" charset="2"/>
              </a:rPr>
              <a:t>applications</a:t>
            </a:r>
            <a:r>
              <a:rPr lang="en-US" sz="1600" dirty="0">
                <a:sym typeface="Wingdings" pitchFamily="2" charset="2"/>
              </a:rPr>
              <a:t>: differential gene expression</a:t>
            </a:r>
          </a:p>
          <a:p>
            <a:pPr lvl="3"/>
            <a:endParaRPr lang="en-US" sz="800" dirty="0">
              <a:sym typeface="Wingdings" pitchFamily="2" charset="2"/>
            </a:endParaRPr>
          </a:p>
          <a:p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Amplicon panels (targeted sequencing)</a:t>
            </a:r>
          </a:p>
          <a:p>
            <a:pPr lvl="1"/>
            <a:r>
              <a:rPr lang="en-US" sz="1600" b="1" i="1" dirty="0"/>
              <a:t>library</a:t>
            </a:r>
            <a:r>
              <a:rPr lang="en-US" sz="1600" dirty="0"/>
              <a:t>: DNA from a set of PCR-amplified regions using custom primers</a:t>
            </a:r>
          </a:p>
          <a:p>
            <a:pPr lvl="1"/>
            <a:r>
              <a:rPr lang="en-US" sz="1600" b="1" i="1" dirty="0"/>
              <a:t>complexity</a:t>
            </a:r>
            <a:r>
              <a:rPr lang="en-US" sz="1600" dirty="0"/>
              <a:t>: very low (only 1 to a few thousand different library molecules)</a:t>
            </a:r>
          </a:p>
          <a:p>
            <a:pPr lvl="1"/>
            <a:r>
              <a:rPr lang="en-US" sz="1600" b="1" i="1" dirty="0"/>
              <a:t>applications</a:t>
            </a:r>
            <a:r>
              <a:rPr lang="en-US" sz="1600" dirty="0"/>
              <a:t>: genetic screening panels; metagenomics; mutagenesis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2">
              <a:buNone/>
            </a:pPr>
            <a:br>
              <a:rPr lang="en-US" sz="1800" b="1" i="1" dirty="0"/>
            </a:br>
            <a:br>
              <a:rPr lang="en-US" sz="1800" b="1" i="1" dirty="0"/>
            </a:br>
            <a:br>
              <a:rPr lang="en-US" sz="1800" b="1" i="1" dirty="0"/>
            </a:br>
            <a:br>
              <a:rPr lang="en-US" sz="1800" b="1" i="1" dirty="0"/>
            </a:br>
            <a:br>
              <a:rPr lang="en-US" sz="1800" b="1" i="1" dirty="0"/>
            </a:br>
            <a:endParaRPr lang="en-US" sz="1800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541" y="234048"/>
            <a:ext cx="7543800" cy="914889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Experiment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940" y="48858"/>
          <a:ext cx="9098319" cy="67249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0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Library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Complexity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Whole genome</a:t>
                      </a:r>
                      <a:r>
                        <a:rPr lang="en-US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(WGS)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extract</a:t>
                      </a:r>
                      <a:r>
                        <a:rPr lang="en-US" sz="1400" baseline="0" dirty="0"/>
                        <a:t> genomic </a:t>
                      </a:r>
                      <a:r>
                        <a:rPr lang="en-US" sz="1400" dirty="0"/>
                        <a:t>DNA &amp; fragment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Genome assembly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/>
                        <a:t>Variant detection, genotyping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63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Bisulfite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sequencing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 err="1"/>
                        <a:t>bisulfite</a:t>
                      </a:r>
                      <a:r>
                        <a:rPr lang="en-US" sz="1400" baseline="0" dirty="0"/>
                        <a:t> treatment converts C </a:t>
                      </a:r>
                      <a:r>
                        <a:rPr lang="en-US" sz="1400" baseline="0" dirty="0">
                          <a:sym typeface="Wingdings" pitchFamily="2" charset="2"/>
                        </a:rPr>
                        <a:t> U but not 5meC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Methylation</a:t>
                      </a:r>
                      <a:r>
                        <a:rPr lang="en-US" sz="1400" dirty="0"/>
                        <a:t> profiling (</a:t>
                      </a:r>
                      <a:r>
                        <a:rPr lang="en-US" sz="1400" dirty="0" err="1"/>
                        <a:t>CpG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RAD-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ddRAD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restriction-enzyme</a:t>
                      </a:r>
                      <a:r>
                        <a:rPr lang="en-US" sz="1400" baseline="0" dirty="0"/>
                        <a:t> digest DNA &amp; fragment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Variant</a:t>
                      </a:r>
                      <a:r>
                        <a:rPr lang="en-US" sz="1400" baseline="0" dirty="0"/>
                        <a:t> detection (SNPs)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Population genetics, QTL mapping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/>
                        <a:t>high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Exome</a:t>
                      </a:r>
                      <a:r>
                        <a:rPr lang="en-US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(WXS)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capture DNA from </a:t>
                      </a:r>
                      <a:r>
                        <a:rPr lang="en-US" sz="1400" dirty="0" err="1"/>
                        <a:t>exons</a:t>
                      </a:r>
                      <a:r>
                        <a:rPr lang="en-US" sz="1400" baseline="0" dirty="0"/>
                        <a:t> only (manufacturer kits)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/>
                        <a:t>Variant detection, genotyping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high-medium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ATAC-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high-activity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transposase</a:t>
                      </a:r>
                      <a:r>
                        <a:rPr lang="en-US" sz="1400" baseline="0" dirty="0"/>
                        <a:t> cuts DNA &amp; </a:t>
                      </a:r>
                      <a:r>
                        <a:rPr lang="en-US" sz="1400" baseline="0" dirty="0" err="1"/>
                        <a:t>ligates</a:t>
                      </a:r>
                      <a:r>
                        <a:rPr lang="en-US" sz="1400" baseline="0" dirty="0"/>
                        <a:t> adapters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Profile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nucleosome</a:t>
                      </a:r>
                      <a:r>
                        <a:rPr lang="en-US" sz="1400" baseline="0" dirty="0"/>
                        <a:t>-free regions (“open chromatin”)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medium-high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9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RNA-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b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Tag-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extract RNA &amp; fragment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convert to </a:t>
                      </a:r>
                      <a:r>
                        <a:rPr lang="en-US" sz="1400" dirty="0" err="1"/>
                        <a:t>cDNA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Differential gene</a:t>
                      </a:r>
                      <a:r>
                        <a:rPr lang="en-US" sz="1400" baseline="0" dirty="0"/>
                        <a:t> or </a:t>
                      </a:r>
                      <a:r>
                        <a:rPr lang="en-US" sz="1400" dirty="0" err="1"/>
                        <a:t>isoform</a:t>
                      </a:r>
                      <a:r>
                        <a:rPr lang="en-US" sz="1400" dirty="0"/>
                        <a:t> expression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Transcriptome</a:t>
                      </a:r>
                      <a:r>
                        <a:rPr lang="en-US" sz="1400" dirty="0"/>
                        <a:t>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medium,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medium-low for Tag-</a:t>
                      </a:r>
                      <a:r>
                        <a:rPr lang="en-US" sz="1200" dirty="0" err="1"/>
                        <a:t>seq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649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Transposon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Tn-seq</a:t>
                      </a: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create library of </a:t>
                      </a:r>
                      <a:r>
                        <a:rPr lang="en-US" sz="1400" dirty="0" err="1"/>
                        <a:t>transposon</a:t>
                      </a:r>
                      <a:r>
                        <a:rPr lang="en-US" sz="1400" dirty="0"/>
                        <a:t>-mutated genomic</a:t>
                      </a:r>
                      <a:r>
                        <a:rPr lang="en-US" sz="1400" baseline="0" dirty="0"/>
                        <a:t> DNA</a:t>
                      </a:r>
                      <a:endParaRPr lang="en-US" sz="14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amplify mutants via </a:t>
                      </a:r>
                      <a:r>
                        <a:rPr lang="en-US" sz="1400" dirty="0" err="1"/>
                        <a:t>Tn</a:t>
                      </a:r>
                      <a:r>
                        <a:rPr lang="en-US" sz="1400" dirty="0"/>
                        <a:t>-PCR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</a:t>
                      </a:r>
                      <a:r>
                        <a:rPr lang="en-US" sz="1400" baseline="0" err="1"/>
                        <a:t>Charcterize</a:t>
                      </a:r>
                      <a:r>
                        <a:rPr lang="en-US" sz="1400" baseline="0"/>
                        <a:t> genotype/phenotype </a:t>
                      </a:r>
                      <a:r>
                        <a:rPr lang="en-US" sz="1400" baseline="0" dirty="0"/>
                        <a:t>relationships w/high sensitivity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2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ChIP-seq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cross-link proteins to DNA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pull-down proteins of interest w/ specific antibody,</a:t>
                      </a:r>
                      <a:r>
                        <a:rPr lang="en-US" sz="1400" baseline="0" dirty="0"/>
                        <a:t> reverse cross-links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Genome-wide binding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profiles of transcription</a:t>
                      </a:r>
                      <a:r>
                        <a:rPr lang="en-US" sz="1400" baseline="0" dirty="0"/>
                        <a:t> factors, epigenetic marks &amp; other 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(but variable)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GRO-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isolate actively-transcribed 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Characterize transcriptional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medium-low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RIP-</a:t>
                      </a:r>
                      <a:r>
                        <a:rPr lang="en-US" sz="16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seq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like ChIP-seq, but with 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/>
                        <a:t> Characterize protein-bound RNAs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low-medium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107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miRNA-seq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isolate 15-25bp RNA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miRNA</a:t>
                      </a:r>
                      <a:r>
                        <a:rPr lang="en-US" sz="1400" dirty="0"/>
                        <a:t> profiling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10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Amplicons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amplify 1-1000+ genes/regions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/>
                        <a:t> genotyping, </a:t>
                      </a:r>
                      <a:r>
                        <a:rPr lang="en-US" sz="1400" dirty="0" err="1"/>
                        <a:t>metagenomics</a:t>
                      </a:r>
                      <a:r>
                        <a:rPr lang="en-US" sz="1400" dirty="0"/>
                        <a:t>, mutagenesis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7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148" y="132204"/>
            <a:ext cx="7816449" cy="1295400"/>
          </a:xfrm>
        </p:spPr>
        <p:txBody>
          <a:bodyPr/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complexity is primarily 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function of experiment type</a:t>
            </a:r>
          </a:p>
        </p:txBody>
      </p:sp>
      <p:sp>
        <p:nvSpPr>
          <p:cNvPr id="3" name="Left-Right Arrow 2"/>
          <p:cNvSpPr/>
          <p:nvPr/>
        </p:nvSpPr>
        <p:spPr>
          <a:xfrm rot="5400000">
            <a:off x="2673904" y="3907441"/>
            <a:ext cx="353536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679586" y="160813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higher complexity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679586" y="58816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lower complexity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781242" y="5203962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amplicons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19342" y="4670562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ChIP-seq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43142" y="2535010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genomic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2743142" y="3603762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exon capture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743142" y="4137162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RNA-seq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2743142" y="3056402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bisulfite-seq</a:t>
            </a:r>
            <a:endParaRPr lang="en-US" dirty="0"/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5171972" y="2302676"/>
            <a:ext cx="34762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Higher diversity of library molecules</a:t>
            </a:r>
          </a:p>
          <a:p>
            <a:r>
              <a:rPr lang="en-US" sz="1400" dirty="0"/>
              <a:t>Lower sequence duplication expected</a:t>
            </a:r>
            <a:br>
              <a:rPr lang="en-US" sz="1400" dirty="0"/>
            </a:br>
            <a:r>
              <a:rPr lang="en-US" sz="1400" dirty="0"/>
              <a:t>More sequencing depth required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532436" y="5483482"/>
            <a:ext cx="2338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More enrichment for specific sequences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576780" y="2071176"/>
            <a:ext cx="2249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Less enrichment for specific sequences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171972" y="5165259"/>
            <a:ext cx="34762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Lower diversity of library molecules</a:t>
            </a:r>
          </a:p>
          <a:p>
            <a:r>
              <a:rPr lang="en-US" sz="1400" dirty="0"/>
              <a:t>Higher sequence duplication expected</a:t>
            </a:r>
            <a:br>
              <a:rPr lang="en-US" sz="1400" dirty="0"/>
            </a:br>
            <a:r>
              <a:rPr lang="en-US" sz="1400" dirty="0"/>
              <a:t>Less sequencing depth required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6271" y="3604816"/>
            <a:ext cx="349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as well as…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genome size &amp; sequencing depth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library construction skill &amp; luck!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568" y="506779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56" y="312695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3052" y="3965751"/>
            <a:ext cx="13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bed, gff, vcf, etc.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2853376" y="5868366"/>
            <a:ext cx="1602878" cy="989634"/>
            <a:chOff x="2357610" y="5894024"/>
            <a:chExt cx="1674563" cy="963976"/>
          </a:xfrm>
        </p:grpSpPr>
        <p:sp>
          <p:nvSpPr>
            <p:cNvPr id="20" name="Horizontal Scroll 19"/>
            <p:cNvSpPr/>
            <p:nvPr/>
          </p:nvSpPr>
          <p:spPr>
            <a:xfrm>
              <a:off x="2357610" y="5894024"/>
              <a:ext cx="1674563" cy="96397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1580" y="6073969"/>
              <a:ext cx="1181163" cy="61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confident calls</a:t>
              </a:r>
              <a:endParaRPr lang="en-US" sz="1600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901092" y="804229"/>
            <a:ext cx="1520328" cy="584775"/>
            <a:chOff x="2857024" y="462702"/>
            <a:chExt cx="1520328" cy="584775"/>
          </a:xfrm>
        </p:grpSpPr>
        <p:sp>
          <p:nvSpPr>
            <p:cNvPr id="21" name="Rounded Rectangle 20"/>
            <p:cNvSpPr/>
            <p:nvPr/>
          </p:nvSpPr>
          <p:spPr>
            <a:xfrm>
              <a:off x="2857024" y="46270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7435" y="462702"/>
              <a:ext cx="1432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raw read </a:t>
              </a:r>
              <a:r>
                <a:rPr lang="en-US" sz="1600" dirty="0"/>
                <a:t>sequences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2901092" y="1981201"/>
            <a:ext cx="1520328" cy="584775"/>
            <a:chOff x="1815943" y="1893065"/>
            <a:chExt cx="1520328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1815943" y="1904083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0833" y="1893065"/>
              <a:ext cx="145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map reads to reference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2901092" y="2972721"/>
            <a:ext cx="1520328" cy="584775"/>
            <a:chOff x="1836139" y="2719330"/>
            <a:chExt cx="1520328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836139" y="272851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901" y="2719330"/>
              <a:ext cx="139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alignment metrics &amp; QC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901092" y="3982604"/>
            <a:ext cx="1520328" cy="473650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648" y="3940109"/>
            <a:ext cx="1678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basic analysis</a:t>
            </a:r>
            <a:br>
              <a:rPr lang="en-US" sz="1600" dirty="0"/>
            </a:br>
            <a:r>
              <a:rPr lang="en-US" sz="1100" dirty="0"/>
              <a:t>(e.g. coverage, genes)</a:t>
            </a:r>
            <a:endParaRPr lang="en-US" sz="1600" dirty="0"/>
          </a:p>
        </p:txBody>
      </p:sp>
      <p:grpSp>
        <p:nvGrpSpPr>
          <p:cNvPr id="18" name="Group 26"/>
          <p:cNvGrpSpPr/>
          <p:nvPr/>
        </p:nvGrpSpPr>
        <p:grpSpPr>
          <a:xfrm>
            <a:off x="2407534" y="4848415"/>
            <a:ext cx="3009418" cy="1021649"/>
            <a:chOff x="1788397" y="4450686"/>
            <a:chExt cx="1520328" cy="769441"/>
          </a:xfrm>
        </p:grpSpPr>
        <p:sp>
          <p:nvSpPr>
            <p:cNvPr id="26" name="Rounded Rectangle 25"/>
            <p:cNvSpPr/>
            <p:nvPr/>
          </p:nvSpPr>
          <p:spPr>
            <a:xfrm>
              <a:off x="1788397" y="4454487"/>
              <a:ext cx="1520328" cy="598731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450686"/>
              <a:ext cx="1432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further analysis &amp; significance determination</a:t>
              </a:r>
            </a:p>
            <a:p>
              <a:pPr algn="ctr"/>
              <a:r>
                <a:rPr lang="en-US" sz="1200" dirty="0"/>
                <a:t>(e.g. FPKM, peak or variant calls)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7590" y="4906178"/>
            <a:ext cx="240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downstream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4419" y="1410158"/>
            <a:ext cx="0" cy="54864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4419" y="2598157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4419" y="35878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0275" y="4525698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60138" y="6081312"/>
            <a:ext cx="881351" cy="2974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62393" y="2575217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4873367" y="2003234"/>
            <a:ext cx="1520328" cy="584775"/>
            <a:chOff x="1817783" y="1035586"/>
            <a:chExt cx="1520328" cy="584775"/>
          </a:xfrm>
        </p:grpSpPr>
        <p:sp>
          <p:nvSpPr>
            <p:cNvPr id="49" name="Rounded Rectangle 48"/>
            <p:cNvSpPr/>
            <p:nvPr/>
          </p:nvSpPr>
          <p:spPr>
            <a:xfrm>
              <a:off x="1817783" y="1035586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953" y="1035586"/>
              <a:ext cx="1299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reference assembly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>
            <a:off x="4647815" y="210238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0"/>
          <p:cNvGrpSpPr/>
          <p:nvPr/>
        </p:nvGrpSpPr>
        <p:grpSpPr>
          <a:xfrm>
            <a:off x="618765" y="1408327"/>
            <a:ext cx="1520328" cy="584775"/>
            <a:chOff x="574697" y="526967"/>
            <a:chExt cx="1520328" cy="584775"/>
          </a:xfrm>
        </p:grpSpPr>
        <p:sp>
          <p:nvSpPr>
            <p:cNvPr id="58" name="Rounded Rectangle 57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experimental design</a:t>
              </a:r>
              <a:endParaRPr lang="en-US" sz="1600" dirty="0"/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638961" y="2475128"/>
            <a:ext cx="1520328" cy="584775"/>
            <a:chOff x="574697" y="526967"/>
            <a:chExt cx="1520328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DNA/RNA isolation</a:t>
              </a:r>
              <a:endParaRPr lang="en-US" sz="1600" dirty="0"/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615091" y="3597013"/>
            <a:ext cx="1520328" cy="594911"/>
            <a:chOff x="571023" y="2550398"/>
            <a:chExt cx="1520328" cy="594911"/>
          </a:xfrm>
        </p:grpSpPr>
        <p:sp>
          <p:nvSpPr>
            <p:cNvPr id="66" name="Rounded Rectangle 65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library preparation</a:t>
              </a:r>
              <a:endParaRPr lang="en-US" sz="16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1327546" y="2036291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7546" y="316919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7546" y="426904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71"/>
          <p:cNvGrpSpPr/>
          <p:nvPr/>
        </p:nvGrpSpPr>
        <p:grpSpPr>
          <a:xfrm>
            <a:off x="602238" y="4685847"/>
            <a:ext cx="1520328" cy="594911"/>
            <a:chOff x="571023" y="2550398"/>
            <a:chExt cx="1520328" cy="594911"/>
          </a:xfrm>
        </p:grpSpPr>
        <p:sp>
          <p:nvSpPr>
            <p:cNvPr id="73" name="Rounded Rectangle 72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next-gen sequencing</a:t>
              </a:r>
              <a:endParaRPr lang="en-US" sz="1600" dirty="0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>
            <a:off x="4572005" y="1101688"/>
            <a:ext cx="2610997" cy="594911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67221" y="1453729"/>
            <a:ext cx="182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has reference?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14693" y="5390927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6"/>
          <p:cNvGrpSpPr/>
          <p:nvPr/>
        </p:nvGrpSpPr>
        <p:grpSpPr>
          <a:xfrm>
            <a:off x="578367" y="5796715"/>
            <a:ext cx="1520328" cy="594911"/>
            <a:chOff x="571023" y="2550398"/>
            <a:chExt cx="1520328" cy="594911"/>
          </a:xfrm>
        </p:grpSpPr>
        <p:sp>
          <p:nvSpPr>
            <p:cNvPr id="88" name="Rounded Rectangle 87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delivery of raw reads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0660" y="629798"/>
            <a:ext cx="172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upstream processes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293148" y="1593382"/>
            <a:ext cx="1520328" cy="572877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03318" y="1516263"/>
            <a:ext cx="12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assembly</a:t>
            </a:r>
          </a:p>
          <a:p>
            <a:pPr algn="ctr"/>
            <a:r>
              <a:rPr lang="en-US" sz="1100" dirty="0"/>
              <a:t>(genome or </a:t>
            </a:r>
            <a:r>
              <a:rPr lang="en-US" sz="1100" dirty="0" err="1"/>
              <a:t>transcriptome</a:t>
            </a:r>
            <a:r>
              <a:rPr lang="en-US" sz="1100" dirty="0"/>
              <a:t>)</a:t>
            </a:r>
          </a:p>
        </p:txBody>
      </p:sp>
      <p:grpSp>
        <p:nvGrpSpPr>
          <p:cNvPr id="31" name="Group 125"/>
          <p:cNvGrpSpPr/>
          <p:nvPr/>
        </p:nvGrpSpPr>
        <p:grpSpPr>
          <a:xfrm>
            <a:off x="7317020" y="2757899"/>
            <a:ext cx="1520328" cy="380078"/>
            <a:chOff x="6942442" y="2517359"/>
            <a:chExt cx="1520328" cy="380078"/>
          </a:xfrm>
        </p:grpSpPr>
        <p:sp>
          <p:nvSpPr>
            <p:cNvPr id="98" name="Rounded Rectangle 97"/>
            <p:cNvSpPr/>
            <p:nvPr/>
          </p:nvSpPr>
          <p:spPr>
            <a:xfrm>
              <a:off x="6942442" y="2517359"/>
              <a:ext cx="1520328" cy="38007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01204" y="2530209"/>
              <a:ext cx="139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metrics </a:t>
              </a:r>
              <a:r>
                <a:rPr lang="en-US" sz="1600" dirty="0"/>
                <a:t>&amp; QC</a:t>
              </a: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8049670" y="2269573"/>
            <a:ext cx="3643" cy="435083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31"/>
          <p:cNvGrpSpPr/>
          <p:nvPr/>
        </p:nvGrpSpPr>
        <p:grpSpPr>
          <a:xfrm>
            <a:off x="7302350" y="5496948"/>
            <a:ext cx="1531346" cy="394752"/>
            <a:chOff x="6947970" y="5345037"/>
            <a:chExt cx="1531346" cy="394752"/>
          </a:xfrm>
        </p:grpSpPr>
        <p:sp>
          <p:nvSpPr>
            <p:cNvPr id="111" name="Rounded Rectangle 110"/>
            <p:cNvSpPr/>
            <p:nvPr/>
          </p:nvSpPr>
          <p:spPr>
            <a:xfrm>
              <a:off x="6947970" y="5345037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4692" y="5363368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annotation</a:t>
              </a:r>
              <a:endParaRPr lang="en-US" sz="1600" dirty="0"/>
            </a:p>
          </p:txBody>
        </p:sp>
      </p:grpSp>
      <p:grpSp>
        <p:nvGrpSpPr>
          <p:cNvPr id="33" name="Group 133"/>
          <p:cNvGrpSpPr/>
          <p:nvPr/>
        </p:nvGrpSpPr>
        <p:grpSpPr>
          <a:xfrm>
            <a:off x="5629621" y="6242423"/>
            <a:ext cx="1531346" cy="394752"/>
            <a:chOff x="5255043" y="6125398"/>
            <a:chExt cx="1531346" cy="394752"/>
          </a:xfrm>
        </p:grpSpPr>
        <p:sp>
          <p:nvSpPr>
            <p:cNvPr id="115" name="Rounded Rectangle 114"/>
            <p:cNvSpPr/>
            <p:nvPr/>
          </p:nvSpPr>
          <p:spPr>
            <a:xfrm>
              <a:off x="5255043" y="6125398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1765" y="6143729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motif analysis</a:t>
              </a:r>
              <a:endParaRPr lang="en-US" sz="1600" dirty="0"/>
            </a:p>
          </p:txBody>
        </p:sp>
      </p:grpSp>
      <p:grpSp>
        <p:nvGrpSpPr>
          <p:cNvPr id="36" name="Group 132"/>
          <p:cNvGrpSpPr/>
          <p:nvPr/>
        </p:nvGrpSpPr>
        <p:grpSpPr>
          <a:xfrm>
            <a:off x="7302350" y="6147412"/>
            <a:ext cx="1531346" cy="584775"/>
            <a:chOff x="6927772" y="6059276"/>
            <a:chExt cx="1531346" cy="584775"/>
          </a:xfrm>
        </p:grpSpPr>
        <p:sp>
          <p:nvSpPr>
            <p:cNvPr id="110" name="Rounded Rectangle 109"/>
            <p:cNvSpPr/>
            <p:nvPr/>
          </p:nvSpPr>
          <p:spPr>
            <a:xfrm>
              <a:off x="6927772" y="6073986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7743" y="6059276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</a:t>
              </a:r>
            </a:p>
            <a:p>
              <a:pPr algn="ctr"/>
              <a:r>
                <a:rPr lang="en-US" sz="1600"/>
                <a:t>analysis</a:t>
              </a:r>
              <a:endParaRPr lang="en-US" sz="1600" dirty="0"/>
            </a:p>
          </p:txBody>
        </p:sp>
      </p:grpSp>
      <p:grpSp>
        <p:nvGrpSpPr>
          <p:cNvPr id="39" name="Group 134"/>
          <p:cNvGrpSpPr/>
          <p:nvPr/>
        </p:nvGrpSpPr>
        <p:grpSpPr>
          <a:xfrm>
            <a:off x="5629621" y="5401937"/>
            <a:ext cx="1531346" cy="584775"/>
            <a:chOff x="5273406" y="5313801"/>
            <a:chExt cx="1531346" cy="584775"/>
          </a:xfrm>
        </p:grpSpPr>
        <p:sp>
          <p:nvSpPr>
            <p:cNvPr id="119" name="Rounded Rectangle 118"/>
            <p:cNvSpPr/>
            <p:nvPr/>
          </p:nvSpPr>
          <p:spPr>
            <a:xfrm>
              <a:off x="5273406" y="5328511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63377" y="5313801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differential analysis</a:t>
              </a:r>
              <a:endParaRPr lang="en-US" sz="1600" dirty="0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>
            <a:off x="8090704" y="3297729"/>
            <a:ext cx="1197" cy="18317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12002" y="110169"/>
            <a:ext cx="202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core processes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07589" y="1090671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</a:t>
            </a:r>
            <a:endParaRPr lang="en-US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73570" y="1507476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yes</a:t>
            </a:r>
            <a:endParaRPr lang="en-US" i="1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10559" y="209323"/>
            <a:ext cx="4533441" cy="748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 Workflow</a:t>
            </a:r>
          </a:p>
        </p:txBody>
      </p:sp>
      <p:sp>
        <p:nvSpPr>
          <p:cNvPr id="137" name="Oval 136"/>
          <p:cNvSpPr/>
          <p:nvPr/>
        </p:nvSpPr>
        <p:spPr>
          <a:xfrm>
            <a:off x="133564" y="441789"/>
            <a:ext cx="2476072" cy="62877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650275" y="5708246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455230" y="2351315"/>
            <a:ext cx="810543" cy="49073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170322" y="429658"/>
            <a:ext cx="4450817" cy="34042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97" y="210372"/>
            <a:ext cx="7543800" cy="836229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types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482" t="28693" r="2975" b="35878"/>
          <a:stretch/>
        </p:blipFill>
        <p:spPr bwMode="auto">
          <a:xfrm>
            <a:off x="37487" y="1261432"/>
            <a:ext cx="9029394" cy="301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DCE8-B91C-453D-9D04-3E07F8300F0F}"/>
              </a:ext>
            </a:extLst>
          </p:cNvPr>
          <p:cNvSpPr txBox="1"/>
          <p:nvPr/>
        </p:nvSpPr>
        <p:spPr>
          <a:xfrm>
            <a:off x="480646" y="2098430"/>
            <a:ext cx="56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R1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8EE41-AFAC-406B-8760-AA43D9BD24C9}"/>
              </a:ext>
            </a:extLst>
          </p:cNvPr>
          <p:cNvSpPr txBox="1"/>
          <p:nvPr/>
        </p:nvSpPr>
        <p:spPr>
          <a:xfrm>
            <a:off x="5064369" y="2098430"/>
            <a:ext cx="56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R1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38BB9-E18D-4AEB-AAFD-682AD4C52F0B}"/>
              </a:ext>
            </a:extLst>
          </p:cNvPr>
          <p:cNvSpPr txBox="1"/>
          <p:nvPr/>
        </p:nvSpPr>
        <p:spPr>
          <a:xfrm>
            <a:off x="8124092" y="2637692"/>
            <a:ext cx="56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R2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01038-5028-4DD7-9566-6E0F81ED0C50}"/>
              </a:ext>
            </a:extLst>
          </p:cNvPr>
          <p:cNvSpPr/>
          <p:nvPr/>
        </p:nvSpPr>
        <p:spPr>
          <a:xfrm>
            <a:off x="37487" y="3520440"/>
            <a:ext cx="4514697" cy="83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46F0A9-3E7D-4535-B566-BB892FA82C0C}"/>
              </a:ext>
            </a:extLst>
          </p:cNvPr>
          <p:cNvGrpSpPr/>
          <p:nvPr/>
        </p:nvGrpSpPr>
        <p:grpSpPr>
          <a:xfrm>
            <a:off x="37487" y="3694176"/>
            <a:ext cx="9029394" cy="3136283"/>
            <a:chOff x="37487" y="3694176"/>
            <a:chExt cx="9029394" cy="313628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D0C2A9B-481F-4078-A481-002852634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482" t="57256" r="2975" b="5921"/>
            <a:stretch/>
          </p:blipFill>
          <p:spPr bwMode="auto">
            <a:xfrm>
              <a:off x="37487" y="3694176"/>
              <a:ext cx="9029394" cy="313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98D347-95F7-49B2-A0A2-9DF35321FB6E}"/>
                </a:ext>
              </a:extLst>
            </p:cNvPr>
            <p:cNvSpPr txBox="1"/>
            <p:nvPr/>
          </p:nvSpPr>
          <p:spPr>
            <a:xfrm>
              <a:off x="258897" y="5584845"/>
              <a:ext cx="3023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C00000"/>
                  </a:solidFill>
                </a:rPr>
                <a:t>alternative to long reads</a:t>
              </a:r>
              <a:br>
                <a:rPr lang="en-US" sz="1600" b="1" i="1" dirty="0">
                  <a:solidFill>
                    <a:srgbClr val="C00000"/>
                  </a:solidFill>
                </a:rPr>
              </a:br>
              <a:r>
                <a:rPr lang="en-US" sz="1600" b="1" i="1" dirty="0">
                  <a:solidFill>
                    <a:srgbClr val="C00000"/>
                  </a:solidFill>
                </a:rPr>
                <a:t>rarely used now (expensive)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6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98" y="1504371"/>
            <a:ext cx="8510529" cy="5274052"/>
          </a:xfrm>
        </p:spPr>
        <p:txBody>
          <a:bodyPr/>
          <a:lstStyle/>
          <a:p>
            <a:r>
              <a:rPr lang="en-US" sz="2400" dirty="0"/>
              <a:t>With paired-end sequencing, keep in mind the </a:t>
            </a:r>
            <a:br>
              <a:rPr lang="en-US" sz="2400" dirty="0"/>
            </a:br>
            <a:r>
              <a:rPr lang="en-US" sz="2400" dirty="0"/>
              <a:t>distinction between</a:t>
            </a:r>
          </a:p>
          <a:p>
            <a:pPr lvl="1"/>
            <a:r>
              <a:rPr lang="en-US" sz="2000" dirty="0"/>
              <a:t>the library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fragment</a:t>
            </a:r>
            <a:r>
              <a:rPr lang="en-US" sz="2000" i="1" dirty="0"/>
              <a:t> </a:t>
            </a:r>
            <a:r>
              <a:rPr lang="en-US" sz="2000" dirty="0"/>
              <a:t>from your library that was sequenced 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inserts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dirty="0"/>
              <a:t>the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sequence reads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(R1s &amp; R2s) you receive </a:t>
            </a:r>
          </a:p>
          <a:p>
            <a:pPr lvl="2"/>
            <a:r>
              <a:rPr lang="en-US" sz="1800" dirty="0"/>
              <a:t>also called 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tags</a:t>
            </a:r>
          </a:p>
          <a:p>
            <a:r>
              <a:rPr lang="en-US" sz="2400" dirty="0"/>
              <a:t>An R1 and its associated R2 form a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 pair</a:t>
            </a:r>
            <a:r>
              <a:rPr lang="en-US" sz="2400" dirty="0"/>
              <a:t> </a:t>
            </a:r>
          </a:p>
          <a:p>
            <a:pPr lvl="1"/>
            <a:r>
              <a:rPr lang="en-US" sz="2100" dirty="0"/>
              <a:t>a readout of part (or all) of the fragment molecule</a:t>
            </a:r>
            <a:br>
              <a:rPr lang="en-US" sz="2400" b="1" i="1" dirty="0"/>
            </a:br>
            <a:br>
              <a:rPr lang="en-US" sz="2400" b="1" i="1" dirty="0"/>
            </a:br>
            <a:br>
              <a:rPr lang="en-US" sz="2400" b="1" i="1" dirty="0"/>
            </a:br>
            <a:br>
              <a:rPr lang="en-US" sz="2400" b="1" i="1" dirty="0"/>
            </a:br>
            <a:br>
              <a:rPr lang="en-US" sz="2400" b="1" i="1" dirty="0"/>
            </a:br>
            <a:br>
              <a:rPr lang="en-US" sz="2400" b="1" i="1" dirty="0"/>
            </a:br>
            <a:endParaRPr lang="en-US" sz="2400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098" y="311879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Reads and Fragments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069814" y="5740616"/>
            <a:ext cx="1042987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80814" y="5310423"/>
            <a:ext cx="6515100" cy="163513"/>
            <a:chOff x="1180814" y="5533708"/>
            <a:chExt cx="6515100" cy="16351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80814" y="5533709"/>
              <a:ext cx="842962" cy="163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852951" y="5533708"/>
              <a:ext cx="842963" cy="163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028539" y="5533708"/>
              <a:ext cx="4819650" cy="1635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5749639" y="5740616"/>
            <a:ext cx="1042987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07024" y="4908633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adapter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75509" y="4905656"/>
            <a:ext cx="2321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 library fragment (insert)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79724" y="4908633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 adapter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996482" y="5820123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R1 reads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52829" y="5831274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 R2 reads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2088399" y="6177515"/>
            <a:ext cx="3074616" cy="5434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 flipV="1">
            <a:off x="3701580" y="6341066"/>
            <a:ext cx="3074616" cy="5434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19" y="1288411"/>
            <a:ext cx="8084625" cy="5463118"/>
          </a:xfrm>
        </p:spPr>
        <p:txBody>
          <a:bodyPr/>
          <a:lstStyle/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single end</a:t>
            </a:r>
            <a:r>
              <a:rPr lang="en-US" sz="2000" b="1" i="1" dirty="0"/>
              <a:t> </a:t>
            </a:r>
            <a:r>
              <a:rPr lang="en-US" sz="2000" dirty="0"/>
              <a:t>(SE) reads are less expensive </a:t>
            </a:r>
          </a:p>
          <a:p>
            <a:pPr lvl="2"/>
            <a:endParaRPr lang="en-US" sz="600" b="1" i="1" dirty="0"/>
          </a:p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paired end</a:t>
            </a:r>
            <a:r>
              <a:rPr lang="en-US" sz="2000" dirty="0"/>
              <a:t> (PE) reads can be mapped more reliably</a:t>
            </a:r>
          </a:p>
          <a:p>
            <a:pPr lvl="1"/>
            <a:r>
              <a:rPr lang="en-US" sz="1800" dirty="0"/>
              <a:t>especially against lower complexity genomic regions</a:t>
            </a:r>
          </a:p>
          <a:p>
            <a:pPr lvl="2"/>
            <a:r>
              <a:rPr lang="en-US" sz="1600" dirty="0"/>
              <a:t>an unmapped read can be “rescued” if its mate maps well</a:t>
            </a:r>
          </a:p>
          <a:p>
            <a:pPr lvl="1"/>
            <a:r>
              <a:rPr lang="en-US" sz="1800" dirty="0"/>
              <a:t>they provide more bases around a locus </a:t>
            </a:r>
          </a:p>
          <a:p>
            <a:pPr lvl="2"/>
            <a:r>
              <a:rPr lang="en-US" sz="1600" dirty="0"/>
              <a:t>e.g. for analysis of polymorphisms</a:t>
            </a:r>
          </a:p>
          <a:p>
            <a:pPr lvl="1"/>
            <a:r>
              <a:rPr lang="en-US" sz="1800" dirty="0"/>
              <a:t>actual fragment sizes can be easily determined</a:t>
            </a:r>
          </a:p>
          <a:p>
            <a:pPr lvl="2"/>
            <a:r>
              <a:rPr lang="en-US" sz="1600" dirty="0"/>
              <a:t>from the alignment records for each dual-mapping “proper pair”</a:t>
            </a:r>
          </a:p>
          <a:p>
            <a:pPr lvl="1"/>
            <a:r>
              <a:rPr lang="en-US" sz="1800" dirty="0"/>
              <a:t>also help distinguish the true complexity of a library</a:t>
            </a:r>
          </a:p>
          <a:p>
            <a:pPr lvl="2"/>
            <a:r>
              <a:rPr lang="en-US" sz="1600" dirty="0"/>
              <a:t>by clarifying which </a:t>
            </a:r>
            <a:r>
              <a:rPr lang="en-US" sz="1600" i="1" dirty="0"/>
              <a:t>fragments</a:t>
            </a:r>
            <a:r>
              <a:rPr lang="en-US" sz="1600" dirty="0"/>
              <a:t> are duplicates (vs </a:t>
            </a:r>
            <a:r>
              <a:rPr lang="en-US" sz="1600" i="1" dirty="0"/>
              <a:t>read</a:t>
            </a:r>
            <a:r>
              <a:rPr lang="en-US" sz="1600" dirty="0"/>
              <a:t> duplicates)</a:t>
            </a:r>
          </a:p>
          <a:p>
            <a:pPr lvl="1"/>
            <a:r>
              <a:rPr lang="en-US" sz="1800" b="1" i="1" dirty="0"/>
              <a:t>but</a:t>
            </a:r>
            <a:r>
              <a:rPr lang="en-US" sz="1800" dirty="0"/>
              <a:t> PE reads are more expensive – and larger</a:t>
            </a:r>
          </a:p>
          <a:p>
            <a:pPr lvl="2"/>
            <a:r>
              <a:rPr lang="en-US" sz="1600" dirty="0"/>
              <a:t>more storage space and processing time required</a:t>
            </a:r>
          </a:p>
          <a:p>
            <a:pPr lvl="3">
              <a:buNone/>
            </a:pPr>
            <a:endParaRPr lang="en-US" sz="600" dirty="0"/>
          </a:p>
          <a:p>
            <a:r>
              <a:rPr lang="en-US" sz="2000" dirty="0"/>
              <a:t>General guidelines</a:t>
            </a:r>
          </a:p>
          <a:p>
            <a:pPr lvl="1"/>
            <a:r>
              <a:rPr lang="en-US" sz="1800" dirty="0"/>
              <a:t>use PE for high location accuracy and/or base-level sensitivity</a:t>
            </a:r>
          </a:p>
          <a:p>
            <a:pPr lvl="1"/>
            <a:r>
              <a:rPr lang="en-US" sz="1800" dirty="0"/>
              <a:t>use SE for lower-complexity experiment types</a:t>
            </a:r>
            <a:br>
              <a:rPr lang="en-US" sz="2000" b="1" i="1" dirty="0"/>
            </a:br>
            <a:br>
              <a:rPr lang="en-US" sz="2100" b="1" i="1" dirty="0"/>
            </a:br>
            <a:br>
              <a:rPr lang="en-US" sz="2100" b="1" i="1" dirty="0"/>
            </a:br>
            <a:br>
              <a:rPr lang="en-US" sz="2100" b="1" i="1" dirty="0"/>
            </a:br>
            <a:br>
              <a:rPr lang="en-US" sz="2100" b="1" i="1" dirty="0"/>
            </a:br>
            <a:br>
              <a:rPr lang="en-US" sz="2100" b="1" i="1" dirty="0"/>
            </a:br>
            <a:endParaRPr lang="en-US" sz="2100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18" y="250940"/>
            <a:ext cx="7543800" cy="856196"/>
          </a:xfrm>
        </p:spPr>
        <p:txBody>
          <a:bodyPr/>
          <a:lstStyle/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end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Paired 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431" y="2927304"/>
            <a:ext cx="2944167" cy="6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03" y="1766169"/>
            <a:ext cx="8454597" cy="5093181"/>
          </a:xfrm>
        </p:spPr>
        <p:txBody>
          <a:bodyPr/>
          <a:lstStyle/>
          <a:p>
            <a:r>
              <a:rPr lang="en-US" sz="2000" dirty="0"/>
              <a:t>The set of sequences you receive can contain exact duplicates</a:t>
            </a:r>
          </a:p>
          <a:p>
            <a:pPr lvl="3">
              <a:buNone/>
            </a:pPr>
            <a:endParaRPr lang="en-US" sz="800" b="1" i="1" dirty="0">
              <a:sym typeface="Wingdings" pitchFamily="2" charset="2"/>
            </a:endParaRPr>
          </a:p>
          <a:p>
            <a:r>
              <a:rPr lang="en-US" sz="2000" dirty="0"/>
              <a:t>Duplication can arise from: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1800" dirty="0"/>
              <a:t>sequencing of species enriched in your library (</a:t>
            </a:r>
            <a:r>
              <a:rPr lang="en-US" sz="1800" b="1" i="1" dirty="0">
                <a:solidFill>
                  <a:srgbClr val="006600"/>
                </a:solidFill>
              </a:rPr>
              <a:t>biological – good!</a:t>
            </a:r>
            <a:r>
              <a:rPr lang="en-US" sz="1800" dirty="0"/>
              <a:t>)</a:t>
            </a:r>
          </a:p>
          <a:p>
            <a:pPr marL="1096962" lvl="2" indent="-457200"/>
            <a:r>
              <a:rPr lang="en-US" sz="1600" dirty="0"/>
              <a:t>each read comes from a different DNA molecule</a:t>
            </a:r>
            <a:endParaRPr lang="en-US" sz="1500" dirty="0"/>
          </a:p>
          <a:p>
            <a:pPr marL="801687" lvl="1" indent="-457200">
              <a:buFont typeface="+mj-lt"/>
              <a:buAutoNum type="arabicPeriod"/>
            </a:pPr>
            <a:r>
              <a:rPr lang="en-US" sz="1800" dirty="0"/>
              <a:t>sequencing of artifacts (</a:t>
            </a:r>
            <a:r>
              <a:rPr lang="en-US" sz="1800" b="1" i="1" dirty="0">
                <a:solidFill>
                  <a:srgbClr val="C00000"/>
                </a:solidFill>
              </a:rPr>
              <a:t>technical – bad!</a:t>
            </a:r>
            <a:r>
              <a:rPr lang="en-US" sz="1800" dirty="0"/>
              <a:t>)</a:t>
            </a:r>
          </a:p>
          <a:p>
            <a:pPr marL="1096962" lvl="2" indent="-457200"/>
            <a:r>
              <a:rPr lang="en-US" sz="1600" dirty="0"/>
              <a:t>differentially amplified PCR species (PCR duplicates)</a:t>
            </a:r>
          </a:p>
          <a:p>
            <a:pPr marL="1390650" lvl="3" indent="-457200"/>
            <a:r>
              <a:rPr lang="en-US" sz="1400" dirty="0"/>
              <a:t>recall that 2 PCR amplifications are performed w/</a:t>
            </a:r>
            <a:r>
              <a:rPr lang="en-US" sz="1400" dirty="0" err="1"/>
              <a:t>Illumina</a:t>
            </a:r>
            <a:r>
              <a:rPr lang="en-US" sz="1400" dirty="0"/>
              <a:t> sequencing</a:t>
            </a:r>
          </a:p>
          <a:p>
            <a:pPr lvl="1"/>
            <a:r>
              <a:rPr lang="en-US" sz="1800" b="1" i="1" dirty="0">
                <a:solidFill>
                  <a:srgbClr val="D27D1C"/>
                </a:solidFill>
              </a:rPr>
              <a:t>cannot tell which using standard sequencing methods!</a:t>
            </a:r>
          </a:p>
          <a:p>
            <a:pPr lvl="2"/>
            <a:endParaRPr lang="en-US" sz="800" dirty="0"/>
          </a:p>
          <a:p>
            <a:r>
              <a:rPr lang="en-US" sz="2000" dirty="0"/>
              <a:t>Standard best practice is to “mark duplicates” during initial processing</a:t>
            </a:r>
          </a:p>
          <a:p>
            <a:pPr lvl="1"/>
            <a:r>
              <a:rPr lang="en-US" sz="1800" dirty="0"/>
              <a:t>then decide what to do with them later… </a:t>
            </a:r>
          </a:p>
          <a:p>
            <a:pPr lvl="2"/>
            <a:r>
              <a:rPr lang="en-US" sz="1600" dirty="0"/>
              <a:t>e.g. retain (use all), remove (use only non-duplicates), dose (use some)</a:t>
            </a:r>
            <a:br>
              <a:rPr lang="en-US" sz="1900" b="1" i="1" dirty="0"/>
            </a:br>
            <a:endParaRPr lang="en-US" sz="800" b="1" i="1" dirty="0"/>
          </a:p>
          <a:p>
            <a:r>
              <a:rPr lang="en-US" sz="2000" dirty="0"/>
              <a:t>Different experiment types have different </a:t>
            </a:r>
            <a:r>
              <a:rPr lang="en-US" sz="2000" i="1" dirty="0"/>
              <a:t>expected</a:t>
            </a:r>
            <a:r>
              <a:rPr lang="en-US" sz="2000" dirty="0"/>
              <a:t> duplication</a:t>
            </a: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endParaRPr lang="en-US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85" y="512662"/>
            <a:ext cx="7543800" cy="94561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Duplication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9148" y="132204"/>
            <a:ext cx="7816449" cy="1295400"/>
          </a:xfrm>
        </p:spPr>
        <p:txBody>
          <a:bodyPr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sequence duplication is</a:t>
            </a:r>
            <a:b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primarily 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experiment type</a:t>
            </a:r>
          </a:p>
        </p:txBody>
      </p:sp>
      <p:sp>
        <p:nvSpPr>
          <p:cNvPr id="3" name="Left-Right Arrow 2"/>
          <p:cNvSpPr/>
          <p:nvPr/>
        </p:nvSpPr>
        <p:spPr>
          <a:xfrm rot="5400000">
            <a:off x="2673904" y="3907441"/>
            <a:ext cx="3535363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679586" y="160813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higher complexity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679586" y="58816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lower complexity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781242" y="5115052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amplicons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19342" y="457732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ChIP-seq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43142" y="2494818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genomic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2743142" y="3504655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exon capture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743142" y="4024771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2743142" y="2984539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bisulfite-seq</a:t>
            </a:r>
            <a:endParaRPr lang="en-US" dirty="0"/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5171972" y="2302676"/>
            <a:ext cx="34762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Higher diversity of library molecules</a:t>
            </a:r>
          </a:p>
          <a:p>
            <a:r>
              <a:rPr lang="en-US" sz="1400" b="1" i="1" dirty="0">
                <a:solidFill>
                  <a:srgbClr val="C00000"/>
                </a:solidFill>
              </a:rPr>
              <a:t>Lower sequence duplication expected</a:t>
            </a:r>
            <a:br>
              <a:rPr lang="en-US" sz="1400" b="1" i="1" dirty="0">
                <a:solidFill>
                  <a:srgbClr val="C00000"/>
                </a:solidFill>
              </a:rPr>
            </a:br>
            <a:r>
              <a:rPr lang="en-US" sz="1400" dirty="0"/>
              <a:t>More sequencing depth required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532436" y="5483482"/>
            <a:ext cx="2338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More enrichment for specific sequences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576780" y="2071176"/>
            <a:ext cx="2249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Less enrichment for specific sequences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171972" y="5275787"/>
            <a:ext cx="34762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/>
              <a:t>Lower diversity </a:t>
            </a:r>
            <a:r>
              <a:rPr lang="en-US" sz="1400" dirty="0"/>
              <a:t>of library molecules</a:t>
            </a:r>
          </a:p>
          <a:p>
            <a:r>
              <a:rPr lang="en-US" sz="1400" b="1" i="1" dirty="0">
                <a:solidFill>
                  <a:srgbClr val="C00000"/>
                </a:solidFill>
              </a:rPr>
              <a:t>Higher sequence duplication expected</a:t>
            </a:r>
            <a:br>
              <a:rPr lang="en-US" sz="1400" b="1" i="1" dirty="0">
                <a:solidFill>
                  <a:srgbClr val="C00000"/>
                </a:solidFill>
              </a:rPr>
            </a:br>
            <a:r>
              <a:rPr lang="en-US" sz="1400" dirty="0"/>
              <a:t>Less sequencing depth required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6271" y="3604816"/>
            <a:ext cx="349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as well as…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genome size &amp; sequencing depth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library construction skill &amp; luck!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10" y="42130"/>
            <a:ext cx="7543800" cy="980501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vs Fragment 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27" y="1201471"/>
            <a:ext cx="8113923" cy="3524765"/>
          </a:xfrm>
        </p:spPr>
        <p:txBody>
          <a:bodyPr/>
          <a:lstStyle/>
          <a:p>
            <a:r>
              <a:rPr lang="en-US" sz="2000" dirty="0"/>
              <a:t>Consider the 4 “aligned” fragments below</a:t>
            </a:r>
          </a:p>
          <a:p>
            <a:pPr lvl="1"/>
            <a:r>
              <a:rPr lang="en-US" sz="1800" dirty="0"/>
              <a:t>4 R1 reads (pink), 4 R2 reads (blue)</a:t>
            </a:r>
          </a:p>
          <a:p>
            <a:r>
              <a:rPr lang="en-US" sz="2000" dirty="0"/>
              <a:t>Duplication when only 1 end considered</a:t>
            </a:r>
          </a:p>
          <a:p>
            <a:pPr lvl="1"/>
            <a:r>
              <a:rPr lang="en-US" sz="1800" dirty="0"/>
              <a:t>A1, B1, C1 have identical sequences, D1 different</a:t>
            </a:r>
          </a:p>
          <a:p>
            <a:pPr lvl="2"/>
            <a:r>
              <a:rPr lang="en-US" sz="1600" dirty="0"/>
              <a:t>2 unique + 2 duplicates = 50% duplication rate</a:t>
            </a:r>
          </a:p>
          <a:p>
            <a:pPr lvl="1"/>
            <a:r>
              <a:rPr lang="en-US" sz="1800" dirty="0"/>
              <a:t>B2, C2, D2 have identical sequences, A2 different</a:t>
            </a:r>
          </a:p>
          <a:p>
            <a:pPr lvl="2"/>
            <a:r>
              <a:rPr lang="en-US" sz="1600" dirty="0"/>
              <a:t>2 unique + 2 duplicates = 50% duplication rate</a:t>
            </a:r>
          </a:p>
          <a:p>
            <a:r>
              <a:rPr lang="en-US" sz="2000" dirty="0"/>
              <a:t>Duplication when both ends considered</a:t>
            </a:r>
          </a:p>
          <a:p>
            <a:pPr lvl="1"/>
            <a:r>
              <a:rPr lang="en-US" sz="1800" dirty="0"/>
              <a:t>fragments B and C are duplicates (same external sequences)</a:t>
            </a:r>
          </a:p>
          <a:p>
            <a:pPr lvl="2"/>
            <a:r>
              <a:rPr lang="en-US" sz="1600" dirty="0"/>
              <a:t>3 unique + 1 duplicate = 25% duplication rate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2"/>
            <a:endParaRPr lang="en-US" sz="1700" dirty="0"/>
          </a:p>
          <a:p>
            <a:pPr lvl="2"/>
            <a:endParaRPr lang="en-US" sz="17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39019" y="4742611"/>
            <a:ext cx="4990473" cy="318976"/>
            <a:chOff x="1796645" y="4169727"/>
            <a:chExt cx="4990473" cy="3189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5098" y="4338084"/>
              <a:ext cx="29718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65"/>
            <p:cNvGrpSpPr/>
            <p:nvPr/>
          </p:nvGrpSpPr>
          <p:grpSpPr>
            <a:xfrm>
              <a:off x="1796645" y="4169727"/>
              <a:ext cx="1180471" cy="318976"/>
              <a:chOff x="1881706" y="4699591"/>
              <a:chExt cx="1180471" cy="31897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1881706" y="4805917"/>
                <a:ext cx="1180471" cy="11887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" name="Group 54"/>
              <p:cNvGrpSpPr/>
              <p:nvPr/>
            </p:nvGrpSpPr>
            <p:grpSpPr>
              <a:xfrm>
                <a:off x="2371080" y="4699591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64"/>
            <p:cNvGrpSpPr/>
            <p:nvPr/>
          </p:nvGrpSpPr>
          <p:grpSpPr>
            <a:xfrm>
              <a:off x="5606647" y="4169727"/>
              <a:ext cx="1180471" cy="318976"/>
              <a:chOff x="4394534" y="4681855"/>
              <a:chExt cx="1180471" cy="318976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4394534" y="4788181"/>
                <a:ext cx="1180471" cy="118872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" name="Group 61"/>
              <p:cNvGrpSpPr/>
              <p:nvPr/>
            </p:nvGrpSpPr>
            <p:grpSpPr>
              <a:xfrm flipH="1">
                <a:off x="4883908" y="4681855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15"/>
          <p:cNvGrpSpPr/>
          <p:nvPr/>
        </p:nvGrpSpPr>
        <p:grpSpPr>
          <a:xfrm>
            <a:off x="2039019" y="5153747"/>
            <a:ext cx="4469456" cy="318976"/>
            <a:chOff x="1810816" y="4577319"/>
            <a:chExt cx="4469456" cy="31897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89269" y="4745676"/>
              <a:ext cx="29718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7"/>
            <p:cNvGrpSpPr/>
            <p:nvPr/>
          </p:nvGrpSpPr>
          <p:grpSpPr>
            <a:xfrm>
              <a:off x="1810816" y="4577319"/>
              <a:ext cx="1180471" cy="318976"/>
              <a:chOff x="1881706" y="4699591"/>
              <a:chExt cx="1180471" cy="31897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881706" y="4805917"/>
                <a:ext cx="1180471" cy="11887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9" name="Group 54"/>
              <p:cNvGrpSpPr/>
              <p:nvPr/>
            </p:nvGrpSpPr>
            <p:grpSpPr>
              <a:xfrm>
                <a:off x="2371080" y="4699591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72"/>
            <p:cNvGrpSpPr/>
            <p:nvPr/>
          </p:nvGrpSpPr>
          <p:grpSpPr>
            <a:xfrm>
              <a:off x="5099801" y="4577319"/>
              <a:ext cx="1180471" cy="318976"/>
              <a:chOff x="4394534" y="4681855"/>
              <a:chExt cx="1180471" cy="318976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4394534" y="4788181"/>
                <a:ext cx="1180471" cy="118872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5" name="Group 61"/>
              <p:cNvGrpSpPr/>
              <p:nvPr/>
            </p:nvGrpSpPr>
            <p:grpSpPr>
              <a:xfrm flipH="1">
                <a:off x="4883908" y="4681855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039019" y="5564883"/>
            <a:ext cx="4469456" cy="318976"/>
            <a:chOff x="1814354" y="5006177"/>
            <a:chExt cx="4469456" cy="3189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92807" y="5174534"/>
              <a:ext cx="29718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8"/>
            <p:cNvGrpSpPr/>
            <p:nvPr/>
          </p:nvGrpSpPr>
          <p:grpSpPr>
            <a:xfrm>
              <a:off x="1814354" y="5006177"/>
              <a:ext cx="1180471" cy="318976"/>
              <a:chOff x="1881706" y="4699591"/>
              <a:chExt cx="1180471" cy="318976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1881706" y="4805917"/>
                <a:ext cx="1180471" cy="11887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1" name="Group 54"/>
              <p:cNvGrpSpPr/>
              <p:nvPr/>
            </p:nvGrpSpPr>
            <p:grpSpPr>
              <a:xfrm>
                <a:off x="2371080" y="4699591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83"/>
            <p:cNvGrpSpPr/>
            <p:nvPr/>
          </p:nvGrpSpPr>
          <p:grpSpPr>
            <a:xfrm>
              <a:off x="5103339" y="5006177"/>
              <a:ext cx="1180471" cy="318976"/>
              <a:chOff x="4394534" y="4681855"/>
              <a:chExt cx="1180471" cy="318976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394534" y="4788181"/>
                <a:ext cx="1180471" cy="118872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7" name="Group 61"/>
              <p:cNvGrpSpPr/>
              <p:nvPr/>
            </p:nvGrpSpPr>
            <p:grpSpPr>
              <a:xfrm flipH="1">
                <a:off x="4883908" y="4681855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Group 39"/>
          <p:cNvGrpSpPr/>
          <p:nvPr/>
        </p:nvGrpSpPr>
        <p:grpSpPr>
          <a:xfrm>
            <a:off x="2411155" y="5976020"/>
            <a:ext cx="4097301" cy="318976"/>
            <a:chOff x="2211313" y="5403136"/>
            <a:chExt cx="4097301" cy="31897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817611" y="5571493"/>
              <a:ext cx="29718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90"/>
            <p:cNvGrpSpPr/>
            <p:nvPr/>
          </p:nvGrpSpPr>
          <p:grpSpPr>
            <a:xfrm>
              <a:off x="2211313" y="5403136"/>
              <a:ext cx="1180471" cy="318976"/>
              <a:chOff x="1881706" y="4699591"/>
              <a:chExt cx="1180471" cy="318976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881706" y="4805917"/>
                <a:ext cx="1180471" cy="11887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3" name="Group 54"/>
              <p:cNvGrpSpPr/>
              <p:nvPr/>
            </p:nvGrpSpPr>
            <p:grpSpPr>
              <a:xfrm>
                <a:off x="2371080" y="4699591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95"/>
            <p:cNvGrpSpPr/>
            <p:nvPr/>
          </p:nvGrpSpPr>
          <p:grpSpPr>
            <a:xfrm>
              <a:off x="5128143" y="5403136"/>
              <a:ext cx="1180471" cy="318976"/>
              <a:chOff x="4394534" y="4681855"/>
              <a:chExt cx="1180471" cy="318976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394534" y="4788181"/>
                <a:ext cx="1180471" cy="118872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9" name="Group 61"/>
              <p:cNvGrpSpPr/>
              <p:nvPr/>
            </p:nvGrpSpPr>
            <p:grpSpPr>
              <a:xfrm flipH="1">
                <a:off x="4883908" y="4681855"/>
                <a:ext cx="183929" cy="318976"/>
                <a:chOff x="1903228" y="4699591"/>
                <a:chExt cx="183929" cy="318976"/>
              </a:xfrm>
            </p:grpSpPr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1903228" y="4699591"/>
                  <a:ext cx="183929" cy="16927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V="1">
                  <a:off x="1903228" y="4857849"/>
                  <a:ext cx="180754" cy="160718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TextBox 51"/>
          <p:cNvSpPr txBox="1"/>
          <p:nvPr/>
        </p:nvSpPr>
        <p:spPr>
          <a:xfrm>
            <a:off x="1419046" y="4723119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19046" y="5130700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19046" y="5538281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19046" y="5945862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47441" y="4723119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47441" y="5130700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47441" y="5538281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47441" y="5945862"/>
            <a:ext cx="55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11" y="1081213"/>
            <a:ext cx="8771777" cy="2423554"/>
          </a:xfrm>
        </p:spPr>
        <p:txBody>
          <a:bodyPr/>
          <a:lstStyle/>
          <a:p>
            <a:r>
              <a:rPr lang="en-US" sz="2000" dirty="0"/>
              <a:t>Resolves ambiguity between biological and technical</a:t>
            </a:r>
            <a:br>
              <a:rPr lang="en-US" sz="2000" dirty="0"/>
            </a:br>
            <a:r>
              <a:rPr lang="en-US" sz="2000" dirty="0"/>
              <a:t>(PCR amplification) duplicates</a:t>
            </a:r>
          </a:p>
          <a:p>
            <a:pPr lvl="1"/>
            <a:r>
              <a:rPr lang="en-US" sz="1800" dirty="0"/>
              <a:t>adds secondary, </a:t>
            </a:r>
            <a:r>
              <a:rPr lang="en-US" sz="1800" b="1" i="1" dirty="0"/>
              <a:t>internal</a:t>
            </a:r>
            <a:r>
              <a:rPr lang="en-US" sz="1800" dirty="0"/>
              <a:t> barcodes to </a:t>
            </a:r>
            <a:r>
              <a:rPr lang="en-US" sz="1800" b="1" i="1" dirty="0"/>
              <a:t>pre-PCR</a:t>
            </a:r>
            <a:r>
              <a:rPr lang="en-US" sz="1800" dirty="0"/>
              <a:t> molecules</a:t>
            </a:r>
          </a:p>
          <a:p>
            <a:pPr lvl="2"/>
            <a:r>
              <a:rPr lang="en-US" sz="1500" dirty="0" err="1"/>
              <a:t>a.k.a</a:t>
            </a:r>
            <a:r>
              <a:rPr lang="en-US" sz="1500" dirty="0"/>
              <a:t> </a:t>
            </a:r>
            <a:r>
              <a:rPr lang="en-US" sz="15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UMI</a:t>
            </a:r>
            <a:r>
              <a:rPr lang="en-US" sz="1500" i="1" dirty="0"/>
              <a:t>s (</a:t>
            </a:r>
            <a:r>
              <a:rPr lang="en-US" sz="15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500" i="1" dirty="0"/>
              <a:t>nique </a:t>
            </a:r>
            <a:r>
              <a:rPr lang="en-US" sz="15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1500" i="1" dirty="0"/>
              <a:t>olecular </a:t>
            </a:r>
            <a:r>
              <a:rPr lang="en-US" sz="15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500" i="1" dirty="0"/>
              <a:t>ndexes)</a:t>
            </a:r>
            <a:endParaRPr lang="en-US" sz="1500" dirty="0"/>
          </a:p>
          <a:p>
            <a:pPr lvl="1"/>
            <a:r>
              <a:rPr lang="en-US" sz="1800" dirty="0"/>
              <a:t>combination of barcodes + insert sequence provides accurate quantification</a:t>
            </a:r>
          </a:p>
          <a:p>
            <a:pPr lvl="1"/>
            <a:r>
              <a:rPr lang="en-US" sz="1800" dirty="0"/>
              <a:t>but requires specialized pre- and post-processing</a:t>
            </a:r>
          </a:p>
          <a:p>
            <a:pPr lvl="2"/>
            <a:r>
              <a:rPr lang="en-US" sz="1500" dirty="0"/>
              <a:t>e.g. UMI de-duplication for 3’ Tag-seq, </a:t>
            </a:r>
            <a:r>
              <a:rPr lang="en-US" sz="1500" dirty="0" err="1"/>
              <a:t>scRNA</a:t>
            </a:r>
            <a:r>
              <a:rPr lang="en-US" sz="1500" dirty="0"/>
              <a:t>-seq</a:t>
            </a:r>
          </a:p>
          <a:p>
            <a:pPr lvl="2"/>
            <a:endParaRPr lang="en-US" sz="1500" dirty="0"/>
          </a:p>
          <a:p>
            <a:pPr>
              <a:buNone/>
            </a:pPr>
            <a:br>
              <a:rPr lang="en-US" sz="2200" b="1" i="1" dirty="0"/>
            </a:br>
            <a:br>
              <a:rPr lang="en-US" sz="2200" b="1" i="1" dirty="0"/>
            </a:br>
            <a:br>
              <a:rPr lang="en-US" sz="2200" b="1" i="1" dirty="0"/>
            </a:br>
            <a:br>
              <a:rPr lang="en-US" sz="2200" b="1" i="1" dirty="0"/>
            </a:br>
            <a:br>
              <a:rPr lang="en-US" sz="2200" b="1" i="1" dirty="0"/>
            </a:br>
            <a:endParaRPr lang="en-US" sz="2200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96" y="240693"/>
            <a:ext cx="7543800" cy="778466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Barcoding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2558" y="3514512"/>
            <a:ext cx="302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 </a:t>
            </a:r>
            <a:r>
              <a:rPr lang="en-US" sz="1600" b="1" dirty="0"/>
              <a:t>Original library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58034" y="4065635"/>
            <a:ext cx="342474" cy="1622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24520" y="4065312"/>
            <a:ext cx="342474" cy="16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90220" y="4064047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37145" y="3982076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A-1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58034" y="5550306"/>
            <a:ext cx="342474" cy="16224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24520" y="5549983"/>
            <a:ext cx="342474" cy="16224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990220" y="5548718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37145" y="5466747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758034" y="4606403"/>
            <a:ext cx="342474" cy="162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524520" y="4606080"/>
            <a:ext cx="342474" cy="16224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990220" y="4604815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37145" y="4522844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A-2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946516" y="3514511"/>
            <a:ext cx="302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 </a:t>
            </a:r>
            <a:r>
              <a:rPr lang="en-US" sz="1600" b="1" dirty="0"/>
              <a:t>Amplified library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4961210" y="4060723"/>
            <a:ext cx="342474" cy="1622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727696" y="4060400"/>
            <a:ext cx="342474" cy="16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193396" y="4059135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40321" y="3977164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A-1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4961210" y="4252451"/>
            <a:ext cx="342474" cy="1622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7727696" y="4252451"/>
            <a:ext cx="342474" cy="16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5193396" y="4251186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540321" y="4168892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A-1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961210" y="4601484"/>
            <a:ext cx="342474" cy="162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727696" y="4601161"/>
            <a:ext cx="342474" cy="16224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5193396" y="4599896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40321" y="4517925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A-2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4961210" y="5525725"/>
            <a:ext cx="342474" cy="16224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727696" y="5525402"/>
            <a:ext cx="342474" cy="16224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193396" y="5524137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540321" y="5442166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B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4961210" y="5727285"/>
            <a:ext cx="342474" cy="16224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7727696" y="5726962"/>
            <a:ext cx="342474" cy="16224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5193396" y="5725697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540321" y="5643726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B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4961210" y="5928845"/>
            <a:ext cx="342474" cy="16224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7727696" y="5928522"/>
            <a:ext cx="342474" cy="16224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5193396" y="5927257"/>
            <a:ext cx="2654170" cy="163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540321" y="5845286"/>
            <a:ext cx="19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molecule B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4194340" y="3600111"/>
            <a:ext cx="741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naive count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4199264" y="4318295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A : 3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4184515" y="5488344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B : 3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8205913" y="4318295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A : 2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7964123" y="3492389"/>
            <a:ext cx="12732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barcode-aware</a:t>
            </a:r>
            <a:br>
              <a:rPr lang="en-US" sz="1400" b="1" i="1" dirty="0"/>
            </a:br>
            <a:r>
              <a:rPr lang="en-US" sz="1400" b="1" i="1" dirty="0"/>
              <a:t>count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8200996" y="5488344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B : 1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35524" y="4313383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A : 2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-201349" y="3629607"/>
            <a:ext cx="1273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actual </a:t>
            </a:r>
            <a:br>
              <a:rPr lang="en-US" sz="1400" b="1" i="1" dirty="0"/>
            </a:br>
            <a:r>
              <a:rPr lang="en-US" sz="1400" b="1" i="1" dirty="0"/>
              <a:t>count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35524" y="5488344"/>
            <a:ext cx="74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B : 1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35524" y="6132357"/>
            <a:ext cx="741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A/B</a:t>
            </a:r>
            <a:b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8211047" y="6132357"/>
            <a:ext cx="741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A/B</a:t>
            </a:r>
            <a:b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4184737" y="6132357"/>
            <a:ext cx="741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A/B</a:t>
            </a:r>
            <a:b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6" grpId="0" animBg="1"/>
      <p:bldP spid="27" grpId="0" animBg="1"/>
      <p:bldP spid="36" grpId="0" animBg="1"/>
      <p:bldP spid="37" grpId="0" animBg="1"/>
      <p:bldP spid="40" grpId="0"/>
      <p:bldP spid="42" grpId="0" animBg="1"/>
      <p:bldP spid="43" grpId="0" animBg="1"/>
      <p:bldP spid="44" grpId="0" animBg="1"/>
      <p:bldP spid="45" grpId="0"/>
      <p:bldP spid="47" grpId="0" animBg="1"/>
      <p:bldP spid="48" grpId="0" animBg="1"/>
      <p:bldP spid="49" grpId="0" animBg="1"/>
      <p:bldP spid="50" grpId="0"/>
      <p:bldP spid="52" grpId="0" animBg="1"/>
      <p:bldP spid="53" grpId="0" animBg="1"/>
      <p:bldP spid="54" grpId="0" animBg="1"/>
      <p:bldP spid="55" grpId="0"/>
      <p:bldP spid="57" grpId="0" animBg="1"/>
      <p:bldP spid="58" grpId="0" animBg="1"/>
      <p:bldP spid="59" grpId="0" animBg="1"/>
      <p:bldP spid="60" grpId="0"/>
      <p:bldP spid="62" grpId="0" animBg="1"/>
      <p:bldP spid="63" grpId="0" animBg="1"/>
      <p:bldP spid="64" grpId="0" animBg="1"/>
      <p:bldP spid="65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1"/>
      <p:bldP spid="75" grpId="1"/>
      <p:bldP spid="76" grpId="1"/>
      <p:bldP spid="81" grpId="1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2900" y="1321695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5" y="370500"/>
            <a:ext cx="7543800" cy="745863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20" y="1321695"/>
            <a:ext cx="8595360" cy="5334289"/>
          </a:xfrm>
        </p:spPr>
        <p:txBody>
          <a:bodyPr/>
          <a:lstStyle/>
          <a:p>
            <a:r>
              <a:rPr lang="en-US" sz="2000" dirty="0"/>
              <a:t>Standard sequencing library starts with millions of cells</a:t>
            </a:r>
          </a:p>
          <a:p>
            <a:pPr lvl="1"/>
            <a:r>
              <a:rPr lang="en-US" sz="1800" dirty="0"/>
              <a:t>will be in different states unless synchronized</a:t>
            </a:r>
          </a:p>
          <a:p>
            <a:pPr lvl="1"/>
            <a:r>
              <a:rPr lang="en-US" sz="1800" dirty="0"/>
              <a:t>a heterogeneous “ensemble” with (possibly) high cell-to-cell variability</a:t>
            </a:r>
          </a:p>
          <a:p>
            <a:pPr lvl="3"/>
            <a:endParaRPr lang="en-US" sz="500" dirty="0"/>
          </a:p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Single cell sequencing </a:t>
            </a:r>
            <a:r>
              <a:rPr lang="en-US" sz="2000" dirty="0"/>
              <a:t>technologies aim to capture this variability</a:t>
            </a:r>
          </a:p>
          <a:p>
            <a:pPr lvl="1"/>
            <a:r>
              <a:rPr lang="en-US" sz="1800" dirty="0"/>
              <a:t>examples:</a:t>
            </a:r>
          </a:p>
          <a:p>
            <a:pPr lvl="2"/>
            <a:r>
              <a:rPr lang="en-US" sz="1600" dirty="0"/>
              <a:t>cells in different layers/regions of somatic tissue</a:t>
            </a:r>
          </a:p>
          <a:p>
            <a:pPr lvl="2"/>
            <a:r>
              <a:rPr lang="en-US" sz="1600" dirty="0"/>
              <a:t>cells in different areas of a tumor</a:t>
            </a:r>
          </a:p>
          <a:p>
            <a:pPr lvl="1"/>
            <a:r>
              <a:rPr lang="en-US" sz="1800" dirty="0"/>
              <a:t>essentially a very sophisticated library preparation technique</a:t>
            </a:r>
          </a:p>
          <a:p>
            <a:pPr lvl="3"/>
            <a:endParaRPr lang="en-US" sz="500" dirty="0"/>
          </a:p>
          <a:p>
            <a:r>
              <a:rPr lang="en-US" sz="2000" dirty="0"/>
              <a:t>Typical protocol </a:t>
            </a:r>
            <a:r>
              <a:rPr lang="en-US" sz="1600" dirty="0"/>
              <a:t>(RNA-</a:t>
            </a:r>
            <a:r>
              <a:rPr lang="en-US" sz="1600" dirty="0" err="1"/>
              <a:t>seq</a:t>
            </a:r>
            <a:r>
              <a:rPr lang="en-US" sz="1600" dirty="0"/>
              <a:t>)</a:t>
            </a:r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isolate a few thousand cells </a:t>
            </a:r>
            <a:r>
              <a:rPr lang="en-US" sz="1400" dirty="0"/>
              <a:t>(varying methods)</a:t>
            </a:r>
            <a:endParaRPr lang="en-US" sz="18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the single-cell platform partitions each cell into an emulsion droplet</a:t>
            </a:r>
          </a:p>
          <a:p>
            <a:pPr marL="1036637" lvl="2" indent="-342900"/>
            <a:r>
              <a:rPr lang="en-US" sz="1600" dirty="0"/>
              <a:t>e.g. 10x Genomics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https://www.10xgenomics.com/solutions/single-cell/</a:t>
            </a:r>
            <a:r>
              <a:rPr lang="en-US" sz="1400" dirty="0"/>
              <a:t>)</a:t>
            </a:r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a different barcode is added to the RNA in each cell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resulting library submitted for standard Illumina short-read sequencing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custom downstream analysis links results to their cell (barcode) of origin</a:t>
            </a:r>
          </a:p>
          <a:p>
            <a:pPr lvl="2"/>
            <a:endParaRPr lang="en-US" sz="1800" dirty="0"/>
          </a:p>
          <a:p>
            <a:endParaRPr lang="en-US" sz="1800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28BA3F-C88B-47FA-92EE-0084B9F0620B}"/>
              </a:ext>
            </a:extLst>
          </p:cNvPr>
          <p:cNvGrpSpPr/>
          <p:nvPr/>
        </p:nvGrpSpPr>
        <p:grpSpPr>
          <a:xfrm>
            <a:off x="7060676" y="3359815"/>
            <a:ext cx="2083324" cy="1574790"/>
            <a:chOff x="7376659" y="2791635"/>
            <a:chExt cx="1540262" cy="13506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648E2B-017D-459A-9E49-848B87768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2589" t="42462" r="63625" b="44263"/>
            <a:stretch/>
          </p:blipFill>
          <p:spPr>
            <a:xfrm>
              <a:off x="7502900" y="2791635"/>
              <a:ext cx="1414021" cy="9790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E5B0A9-2AAB-4DFF-853A-339852D8C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6395" t="55115" r="71236" b="34276"/>
            <a:stretch/>
          </p:blipFill>
          <p:spPr>
            <a:xfrm>
              <a:off x="7376659" y="3359815"/>
              <a:ext cx="735291" cy="78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6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546850" cy="2133600"/>
          </a:xfrm>
        </p:spPr>
        <p:txBody>
          <a:bodyPr/>
          <a:lstStyle/>
          <a:p>
            <a:pPr algn="ctr"/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 format,</a:t>
            </a:r>
            <a:b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QC &amp; preparation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235325"/>
            <a:ext cx="6846887" cy="2828925"/>
          </a:xfrm>
        </p:spPr>
        <p:txBody>
          <a:bodyPr/>
          <a:lstStyle/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1600"/>
          </a:p>
          <a:p>
            <a:pPr lvl="1">
              <a:buFont typeface="Wingdings" pitchFamily="2" charset="2"/>
              <a:buNone/>
            </a:pPr>
            <a:r>
              <a:rPr lang="en-US" sz="2400"/>
              <a:t>     </a:t>
            </a:r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533400" indent="-533400" algn="l" eaLnBrk="1" hangingPunct="1"/>
            <a:endParaRPr lang="en-US" sz="2000" i="1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088" y="3387725"/>
            <a:ext cx="68468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FASTQ format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QC of raw sequences with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FastQC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tool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Dealing with adapters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568" y="506779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56" y="312695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3052" y="3965751"/>
            <a:ext cx="13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bed, gff, vcf, etc.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2853376" y="5868366"/>
            <a:ext cx="1602878" cy="989634"/>
            <a:chOff x="2357610" y="5894024"/>
            <a:chExt cx="1674563" cy="963976"/>
          </a:xfrm>
        </p:grpSpPr>
        <p:sp>
          <p:nvSpPr>
            <p:cNvPr id="20" name="Horizontal Scroll 19"/>
            <p:cNvSpPr/>
            <p:nvPr/>
          </p:nvSpPr>
          <p:spPr>
            <a:xfrm>
              <a:off x="2357610" y="5894024"/>
              <a:ext cx="1674563" cy="96397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1580" y="6073969"/>
              <a:ext cx="1181163" cy="61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confident calls</a:t>
              </a:r>
              <a:endParaRPr lang="en-US" sz="1600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901092" y="804229"/>
            <a:ext cx="1520328" cy="584775"/>
            <a:chOff x="2857024" y="462702"/>
            <a:chExt cx="1520328" cy="584775"/>
          </a:xfrm>
        </p:grpSpPr>
        <p:sp>
          <p:nvSpPr>
            <p:cNvPr id="21" name="Rounded Rectangle 20"/>
            <p:cNvSpPr/>
            <p:nvPr/>
          </p:nvSpPr>
          <p:spPr>
            <a:xfrm>
              <a:off x="2857024" y="46270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7435" y="462702"/>
              <a:ext cx="1432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raw read </a:t>
              </a:r>
              <a:r>
                <a:rPr lang="en-US" sz="1600" dirty="0"/>
                <a:t>sequences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2901092" y="1981201"/>
            <a:ext cx="1520328" cy="584775"/>
            <a:chOff x="1815943" y="1893065"/>
            <a:chExt cx="1520328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1815943" y="1904083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0833" y="1893065"/>
              <a:ext cx="145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map reads to reference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2901092" y="2972721"/>
            <a:ext cx="1520328" cy="584775"/>
            <a:chOff x="1836139" y="2719330"/>
            <a:chExt cx="1520328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836139" y="272851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901" y="2719330"/>
              <a:ext cx="139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alignment metrics &amp; QC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901092" y="3982604"/>
            <a:ext cx="1520328" cy="473650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648" y="3940109"/>
            <a:ext cx="1678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basic analysis</a:t>
            </a:r>
            <a:br>
              <a:rPr lang="en-US" sz="1600" dirty="0"/>
            </a:br>
            <a:r>
              <a:rPr lang="en-US" sz="1100" dirty="0"/>
              <a:t>(e.g. coverage, genes)</a:t>
            </a:r>
            <a:endParaRPr lang="en-US" sz="1600" dirty="0"/>
          </a:p>
        </p:txBody>
      </p:sp>
      <p:grpSp>
        <p:nvGrpSpPr>
          <p:cNvPr id="18" name="Group 26"/>
          <p:cNvGrpSpPr/>
          <p:nvPr/>
        </p:nvGrpSpPr>
        <p:grpSpPr>
          <a:xfrm>
            <a:off x="2407534" y="4848415"/>
            <a:ext cx="3009418" cy="1021649"/>
            <a:chOff x="1788397" y="4450686"/>
            <a:chExt cx="1520328" cy="769441"/>
          </a:xfrm>
        </p:grpSpPr>
        <p:sp>
          <p:nvSpPr>
            <p:cNvPr id="26" name="Rounded Rectangle 25"/>
            <p:cNvSpPr/>
            <p:nvPr/>
          </p:nvSpPr>
          <p:spPr>
            <a:xfrm>
              <a:off x="1788397" y="4454487"/>
              <a:ext cx="1520328" cy="598731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450686"/>
              <a:ext cx="1432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further analysis &amp; significance determination</a:t>
              </a:r>
            </a:p>
            <a:p>
              <a:pPr algn="ctr"/>
              <a:r>
                <a:rPr lang="en-US" sz="1200" dirty="0"/>
                <a:t>(e.g. FPKM, peak or variant calls)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7590" y="4906178"/>
            <a:ext cx="240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downstream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4419" y="1410158"/>
            <a:ext cx="0" cy="54864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4419" y="2598157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4419" y="35878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0275" y="4525698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60138" y="6081312"/>
            <a:ext cx="881351" cy="2974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62393" y="2575217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4873367" y="2003234"/>
            <a:ext cx="1520328" cy="584775"/>
            <a:chOff x="1817783" y="1035586"/>
            <a:chExt cx="1520328" cy="584775"/>
          </a:xfrm>
        </p:grpSpPr>
        <p:sp>
          <p:nvSpPr>
            <p:cNvPr id="49" name="Rounded Rectangle 48"/>
            <p:cNvSpPr/>
            <p:nvPr/>
          </p:nvSpPr>
          <p:spPr>
            <a:xfrm>
              <a:off x="1817783" y="1035586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953" y="1035586"/>
              <a:ext cx="1299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reference assembly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>
            <a:off x="4647815" y="210238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0"/>
          <p:cNvGrpSpPr/>
          <p:nvPr/>
        </p:nvGrpSpPr>
        <p:grpSpPr>
          <a:xfrm>
            <a:off x="618765" y="1408327"/>
            <a:ext cx="1520328" cy="584775"/>
            <a:chOff x="574697" y="526967"/>
            <a:chExt cx="1520328" cy="584775"/>
          </a:xfrm>
        </p:grpSpPr>
        <p:sp>
          <p:nvSpPr>
            <p:cNvPr id="58" name="Rounded Rectangle 57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experimental design</a:t>
              </a:r>
              <a:endParaRPr lang="en-US" sz="1600" dirty="0"/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638961" y="2475128"/>
            <a:ext cx="1520328" cy="584775"/>
            <a:chOff x="574697" y="526967"/>
            <a:chExt cx="1520328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DNA/RNA isolation</a:t>
              </a:r>
              <a:endParaRPr lang="en-US" sz="1600" dirty="0"/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615091" y="3597013"/>
            <a:ext cx="1520328" cy="594911"/>
            <a:chOff x="571023" y="2550398"/>
            <a:chExt cx="1520328" cy="594911"/>
          </a:xfrm>
        </p:grpSpPr>
        <p:sp>
          <p:nvSpPr>
            <p:cNvPr id="66" name="Rounded Rectangle 65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library preparation</a:t>
              </a:r>
              <a:endParaRPr lang="en-US" sz="16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1327546" y="2036291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7546" y="316919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7546" y="426904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71"/>
          <p:cNvGrpSpPr/>
          <p:nvPr/>
        </p:nvGrpSpPr>
        <p:grpSpPr>
          <a:xfrm>
            <a:off x="602238" y="4685847"/>
            <a:ext cx="1520328" cy="594911"/>
            <a:chOff x="571023" y="2550398"/>
            <a:chExt cx="1520328" cy="594911"/>
          </a:xfrm>
        </p:grpSpPr>
        <p:sp>
          <p:nvSpPr>
            <p:cNvPr id="73" name="Rounded Rectangle 72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next-gen sequencing</a:t>
              </a:r>
              <a:endParaRPr lang="en-US" sz="1600" dirty="0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>
            <a:off x="4572005" y="1101688"/>
            <a:ext cx="2610997" cy="594911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79270" y="1441372"/>
            <a:ext cx="160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has reference?</a:t>
            </a:r>
            <a:endParaRPr lang="en-US" sz="1600" i="1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14693" y="5390927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6"/>
          <p:cNvGrpSpPr/>
          <p:nvPr/>
        </p:nvGrpSpPr>
        <p:grpSpPr>
          <a:xfrm>
            <a:off x="578367" y="5796715"/>
            <a:ext cx="1520328" cy="594911"/>
            <a:chOff x="571023" y="2550398"/>
            <a:chExt cx="1520328" cy="594911"/>
          </a:xfrm>
        </p:grpSpPr>
        <p:sp>
          <p:nvSpPr>
            <p:cNvPr id="88" name="Rounded Rectangle 87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delivery of raw reads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0660" y="629798"/>
            <a:ext cx="172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upstream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293148" y="1593382"/>
            <a:ext cx="1520328" cy="572877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03318" y="1516263"/>
            <a:ext cx="12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assembly</a:t>
            </a:r>
          </a:p>
          <a:p>
            <a:pPr algn="ctr"/>
            <a:r>
              <a:rPr lang="en-US" sz="1100" dirty="0"/>
              <a:t>(genome or </a:t>
            </a:r>
            <a:r>
              <a:rPr lang="en-US" sz="1100" dirty="0" err="1"/>
              <a:t>transcriptome</a:t>
            </a:r>
            <a:r>
              <a:rPr lang="en-US" sz="1100" dirty="0"/>
              <a:t>)</a:t>
            </a:r>
          </a:p>
        </p:txBody>
      </p:sp>
      <p:grpSp>
        <p:nvGrpSpPr>
          <p:cNvPr id="31" name="Group 125"/>
          <p:cNvGrpSpPr/>
          <p:nvPr/>
        </p:nvGrpSpPr>
        <p:grpSpPr>
          <a:xfrm>
            <a:off x="7317020" y="2757899"/>
            <a:ext cx="1520328" cy="380078"/>
            <a:chOff x="6942442" y="2517359"/>
            <a:chExt cx="1520328" cy="380078"/>
          </a:xfrm>
        </p:grpSpPr>
        <p:sp>
          <p:nvSpPr>
            <p:cNvPr id="98" name="Rounded Rectangle 97"/>
            <p:cNvSpPr/>
            <p:nvPr/>
          </p:nvSpPr>
          <p:spPr>
            <a:xfrm>
              <a:off x="6942442" y="2517359"/>
              <a:ext cx="1520328" cy="38007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01204" y="2530209"/>
              <a:ext cx="139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metrics </a:t>
              </a:r>
              <a:r>
                <a:rPr lang="en-US" sz="1600" dirty="0"/>
                <a:t>&amp; QC</a:t>
              </a: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8049670" y="2269573"/>
            <a:ext cx="3643" cy="435083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31"/>
          <p:cNvGrpSpPr/>
          <p:nvPr/>
        </p:nvGrpSpPr>
        <p:grpSpPr>
          <a:xfrm>
            <a:off x="7302350" y="5496948"/>
            <a:ext cx="1531346" cy="394752"/>
            <a:chOff x="6947970" y="5345037"/>
            <a:chExt cx="1531346" cy="394752"/>
          </a:xfrm>
        </p:grpSpPr>
        <p:sp>
          <p:nvSpPr>
            <p:cNvPr id="111" name="Rounded Rectangle 110"/>
            <p:cNvSpPr/>
            <p:nvPr/>
          </p:nvSpPr>
          <p:spPr>
            <a:xfrm>
              <a:off x="6947970" y="5345037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4692" y="5363368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annotation</a:t>
              </a:r>
              <a:endParaRPr lang="en-US" sz="1600" dirty="0"/>
            </a:p>
          </p:txBody>
        </p:sp>
      </p:grpSp>
      <p:grpSp>
        <p:nvGrpSpPr>
          <p:cNvPr id="33" name="Group 133"/>
          <p:cNvGrpSpPr/>
          <p:nvPr/>
        </p:nvGrpSpPr>
        <p:grpSpPr>
          <a:xfrm>
            <a:off x="5629621" y="6242423"/>
            <a:ext cx="1531346" cy="394752"/>
            <a:chOff x="5255043" y="6125398"/>
            <a:chExt cx="1531346" cy="394752"/>
          </a:xfrm>
        </p:grpSpPr>
        <p:sp>
          <p:nvSpPr>
            <p:cNvPr id="115" name="Rounded Rectangle 114"/>
            <p:cNvSpPr/>
            <p:nvPr/>
          </p:nvSpPr>
          <p:spPr>
            <a:xfrm>
              <a:off x="5255043" y="6125398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1765" y="6143729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motif analysis</a:t>
              </a:r>
              <a:endParaRPr lang="en-US" sz="1600" dirty="0"/>
            </a:p>
          </p:txBody>
        </p:sp>
      </p:grpSp>
      <p:grpSp>
        <p:nvGrpSpPr>
          <p:cNvPr id="36" name="Group 132"/>
          <p:cNvGrpSpPr/>
          <p:nvPr/>
        </p:nvGrpSpPr>
        <p:grpSpPr>
          <a:xfrm>
            <a:off x="7302350" y="6147412"/>
            <a:ext cx="1531346" cy="584775"/>
            <a:chOff x="6927772" y="6059276"/>
            <a:chExt cx="1531346" cy="584775"/>
          </a:xfrm>
        </p:grpSpPr>
        <p:sp>
          <p:nvSpPr>
            <p:cNvPr id="110" name="Rounded Rectangle 109"/>
            <p:cNvSpPr/>
            <p:nvPr/>
          </p:nvSpPr>
          <p:spPr>
            <a:xfrm>
              <a:off x="6927772" y="6073986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7743" y="6059276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</a:t>
              </a:r>
            </a:p>
            <a:p>
              <a:pPr algn="ctr"/>
              <a:r>
                <a:rPr lang="en-US" sz="1600"/>
                <a:t>analysis</a:t>
              </a:r>
              <a:endParaRPr lang="en-US" sz="1600" dirty="0"/>
            </a:p>
          </p:txBody>
        </p:sp>
      </p:grpSp>
      <p:grpSp>
        <p:nvGrpSpPr>
          <p:cNvPr id="39" name="Group 134"/>
          <p:cNvGrpSpPr/>
          <p:nvPr/>
        </p:nvGrpSpPr>
        <p:grpSpPr>
          <a:xfrm>
            <a:off x="5629621" y="5401937"/>
            <a:ext cx="1531346" cy="584775"/>
            <a:chOff x="5273406" y="5313801"/>
            <a:chExt cx="1531346" cy="584775"/>
          </a:xfrm>
        </p:grpSpPr>
        <p:sp>
          <p:nvSpPr>
            <p:cNvPr id="119" name="Rounded Rectangle 118"/>
            <p:cNvSpPr/>
            <p:nvPr/>
          </p:nvSpPr>
          <p:spPr>
            <a:xfrm>
              <a:off x="5273406" y="5328511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63377" y="5313801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differential analysis</a:t>
              </a:r>
              <a:endParaRPr lang="en-US" sz="1600" dirty="0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>
            <a:off x="8090704" y="3297729"/>
            <a:ext cx="1197" cy="18317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12002" y="110169"/>
            <a:ext cx="202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/>
              <a:t>core processes</a:t>
            </a:r>
            <a:endParaRPr lang="en-US" sz="2000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607589" y="1090671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</a:t>
            </a:r>
            <a:endParaRPr lang="en-US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73570" y="1507476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yes</a:t>
            </a:r>
            <a:endParaRPr lang="en-US" i="1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10559" y="209323"/>
            <a:ext cx="4533441" cy="748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 Workflow</a:t>
            </a:r>
          </a:p>
        </p:txBody>
      </p:sp>
      <p:sp>
        <p:nvSpPr>
          <p:cNvPr id="137" name="Oval 136"/>
          <p:cNvSpPr/>
          <p:nvPr/>
        </p:nvSpPr>
        <p:spPr>
          <a:xfrm>
            <a:off x="2369570" y="501445"/>
            <a:ext cx="3293806" cy="14453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650275" y="5708246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455230" y="2351315"/>
            <a:ext cx="810543" cy="49073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75422" y="5508434"/>
            <a:ext cx="2082188" cy="11127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85" y="450734"/>
            <a:ext cx="7543800" cy="852487"/>
          </a:xfrm>
        </p:spPr>
        <p:txBody>
          <a:bodyPr/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66" y="1916935"/>
            <a:ext cx="7685375" cy="44948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Overview of sequencing technologies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NGS concepts </a:t>
            </a:r>
            <a:r>
              <a:rPr lang="en-US" sz="3200"/>
              <a:t>and terminology</a:t>
            </a:r>
            <a:br>
              <a:rPr lang="en-US" sz="32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FASTQ format and </a:t>
            </a:r>
            <a:br>
              <a:rPr lang="en-US" sz="3200" dirty="0"/>
            </a:br>
            <a:r>
              <a:rPr lang="en-US" sz="3200" dirty="0"/>
              <a:t>raw data QC &amp; preparation</a:t>
            </a:r>
            <a:br>
              <a:rPr lang="en-US" sz="32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Alignment to a reference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1354" y="5012675"/>
            <a:ext cx="8703326" cy="1476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4" y="1051971"/>
            <a:ext cx="8383834" cy="4996287"/>
          </a:xfrm>
        </p:spPr>
        <p:txBody>
          <a:bodyPr/>
          <a:lstStyle/>
          <a:p>
            <a:r>
              <a:rPr lang="en-US" sz="2400" dirty="0"/>
              <a:t>Text format for storing sequence and quality data</a:t>
            </a:r>
          </a:p>
          <a:p>
            <a:pPr lvl="1"/>
            <a:r>
              <a:rPr lang="en-US" sz="2000" dirty="0">
                <a:hlinkClick r:id="rId2"/>
              </a:rPr>
              <a:t>http://en.wikipedia.org/wiki/FASTQ_format</a:t>
            </a:r>
            <a:r>
              <a:rPr lang="en-US" sz="2000" dirty="0"/>
              <a:t> </a:t>
            </a:r>
          </a:p>
          <a:p>
            <a:r>
              <a:rPr lang="en-US" sz="2400" dirty="0"/>
              <a:t>4 lines per sequence:</a:t>
            </a:r>
            <a:endParaRPr lang="en-US" sz="2400" b="1" dirty="0"/>
          </a:p>
          <a:p>
            <a:pPr lvl="1">
              <a:buFont typeface="+mj-lt"/>
              <a:buAutoNum type="arabicPeriod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2000" b="1" i="1" dirty="0"/>
              <a:t>read name </a:t>
            </a:r>
            <a:r>
              <a:rPr lang="en-US" sz="2000" i="1" dirty="0"/>
              <a:t>(plus extra information after a space)</a:t>
            </a:r>
          </a:p>
          <a:p>
            <a:pPr lvl="2"/>
            <a:r>
              <a:rPr lang="en-US" sz="1700" i="1" dirty="0">
                <a:solidFill>
                  <a:srgbClr val="D27D1C"/>
                </a:solidFill>
              </a:rPr>
              <a:t>R1 and R2 reads have the same read name</a:t>
            </a:r>
          </a:p>
          <a:p>
            <a:pPr lvl="1">
              <a:buFont typeface="+mj-lt"/>
              <a:buAutoNum type="arabicPeriod"/>
            </a:pPr>
            <a:r>
              <a:rPr lang="en-US" sz="2000" b="1" i="1" dirty="0"/>
              <a:t>called base sequence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ACGTN</a:t>
            </a:r>
            <a:r>
              <a:rPr lang="en-US" sz="2000" b="1" dirty="0"/>
              <a:t>)</a:t>
            </a:r>
          </a:p>
          <a:p>
            <a:pPr lvl="2">
              <a:buNone/>
            </a:pPr>
            <a:r>
              <a:rPr lang="en-US" sz="1600" dirty="0"/>
              <a:t>always 5’ to 3’; </a:t>
            </a:r>
            <a:r>
              <a:rPr lang="en-US" sz="1600" i="1" dirty="0"/>
              <a:t>usually</a:t>
            </a:r>
            <a:r>
              <a:rPr lang="en-US" sz="1600" dirty="0"/>
              <a:t> excludes 5’ adapter</a:t>
            </a:r>
            <a:endParaRPr lang="en-US" sz="1700" dirty="0"/>
          </a:p>
          <a:p>
            <a:pPr lvl="1">
              <a:buFont typeface="+mj-lt"/>
              <a:buAutoNum type="arabicPeriod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</a:rPr>
              <a:t>optional read information</a:t>
            </a:r>
          </a:p>
          <a:p>
            <a:pPr lvl="1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i="1" dirty="0"/>
              <a:t>base quality scores encoded as text characters</a:t>
            </a:r>
            <a:br>
              <a:rPr lang="en-US" sz="2000" b="1" dirty="0"/>
            </a:br>
            <a:endParaRPr lang="en-US" sz="1200" b="1" dirty="0"/>
          </a:p>
          <a:p>
            <a:r>
              <a:rPr lang="en-US" sz="2100" dirty="0"/>
              <a:t>FASTQ representation of a single, 50 base R2 sequence </a:t>
            </a:r>
            <a:br>
              <a:rPr lang="en-US" sz="2100" b="1" i="1" dirty="0"/>
            </a:br>
            <a:endParaRPr lang="en-US" sz="2100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165" y="313841"/>
            <a:ext cx="7543800" cy="73813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 format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523" y="5106174"/>
            <a:ext cx="847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000" b="1" dirty="0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HWI-ST1097:97:D0WW0ACXX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1101:2007:2085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:N:0: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ACTTGA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ATTCTCCAAGATTTGGCAAATGATGAGTACAATTATATGCCCCAATTTACA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?@@?DD;?;FF?HHBB+:ABECGHDHDCF4?FGIGACFDFH;FHEIIIB9?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50" y="543150"/>
            <a:ext cx="7543800" cy="869279"/>
          </a:xfrm>
        </p:spPr>
        <p:txBody>
          <a:bodyPr/>
          <a:lstStyle/>
          <a:p>
            <a:pPr algn="ctr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 quality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00" y="1682279"/>
            <a:ext cx="8590200" cy="2616030"/>
          </a:xfrm>
        </p:spPr>
        <p:txBody>
          <a:bodyPr/>
          <a:lstStyle/>
          <a:p>
            <a:r>
              <a:rPr lang="en-US" sz="2400" dirty="0"/>
              <a:t>Base qualities expressed as </a:t>
            </a:r>
            <a:r>
              <a:rPr lang="en-US" sz="2400" b="1" i="1" dirty="0" err="1"/>
              <a:t>Phred</a:t>
            </a:r>
            <a:r>
              <a:rPr lang="en-US" sz="2400" dirty="0"/>
              <a:t> scores</a:t>
            </a:r>
          </a:p>
          <a:p>
            <a:pPr lvl="1"/>
            <a:r>
              <a:rPr lang="en-US" sz="2000" dirty="0"/>
              <a:t>log scaled, </a:t>
            </a:r>
            <a:r>
              <a:rPr lang="en-US" sz="2000" b="1" i="1" dirty="0"/>
              <a:t>higher = better</a:t>
            </a:r>
          </a:p>
          <a:p>
            <a:pPr lvl="1"/>
            <a:r>
              <a:rPr lang="en-US" sz="2000" dirty="0"/>
              <a:t>20 = 1/10</a:t>
            </a:r>
            <a:r>
              <a:rPr lang="en-US" sz="2000" baseline="40000" dirty="0"/>
              <a:t>2</a:t>
            </a:r>
            <a:r>
              <a:rPr lang="en-US" sz="2000" dirty="0"/>
              <a:t> = 1/100 errors, 30 = 1/10</a:t>
            </a:r>
            <a:r>
              <a:rPr lang="en-US" sz="2000" baseline="40000" dirty="0"/>
              <a:t>3</a:t>
            </a:r>
            <a:r>
              <a:rPr lang="en-US" sz="2000" dirty="0"/>
              <a:t> = 1/1000 errors</a:t>
            </a:r>
          </a:p>
          <a:p>
            <a:endParaRPr lang="en-US" sz="2800" dirty="0"/>
          </a:p>
          <a:p>
            <a:pPr marL="989013" lvl="3" indent="0">
              <a:buNone/>
            </a:pPr>
            <a:endParaRPr lang="en-US" sz="800" dirty="0"/>
          </a:p>
          <a:p>
            <a:r>
              <a:rPr lang="en-US" sz="2400" dirty="0"/>
              <a:t>Integer </a:t>
            </a:r>
            <a:r>
              <a:rPr lang="en-US" sz="2400" dirty="0" err="1"/>
              <a:t>Phred</a:t>
            </a:r>
            <a:r>
              <a:rPr lang="en-US" sz="2400" dirty="0"/>
              <a:t> score converted to </a:t>
            </a:r>
            <a:r>
              <a:rPr lang="en-US" sz="2400" dirty="0" err="1"/>
              <a:t>Ascii</a:t>
            </a:r>
            <a:r>
              <a:rPr lang="en-US" sz="2400" dirty="0"/>
              <a:t> character </a:t>
            </a:r>
            <a:r>
              <a:rPr lang="en-US" sz="1800" dirty="0"/>
              <a:t>(add 33)</a:t>
            </a:r>
            <a:endParaRPr lang="en-US" sz="2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400" dirty="0"/>
          </a:p>
          <a:p>
            <a:pPr marL="344487" lvl="1" indent="0">
              <a:buNone/>
            </a:pPr>
            <a:endParaRPr lang="en-US" sz="1700" dirty="0"/>
          </a:p>
          <a:p>
            <a:pPr lvl="2"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9706" y="2883043"/>
            <a:ext cx="62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Probability of Error = 10</a:t>
            </a:r>
            <a:r>
              <a:rPr lang="en-US" sz="2400" b="1" baseline="40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b="1" baseline="40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b="1" baseline="40000" dirty="0">
                <a:latin typeface="Courier New" pitchFamily="49" charset="0"/>
                <a:cs typeface="Courier New" pitchFamily="49" charset="0"/>
              </a:rPr>
              <a:t>/10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0" y="4080013"/>
            <a:ext cx="9155575" cy="1582713"/>
            <a:chOff x="0" y="1403635"/>
            <a:chExt cx="9155575" cy="167064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202" t="53414" r="22890" b="7194"/>
            <a:stretch>
              <a:fillRect/>
            </a:stretch>
          </p:blipFill>
          <p:spPr bwMode="auto">
            <a:xfrm>
              <a:off x="0" y="1403635"/>
              <a:ext cx="9144000" cy="167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762036" y="1760242"/>
              <a:ext cx="393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J	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5097" y="5731499"/>
            <a:ext cx="7303654" cy="404452"/>
            <a:chOff x="231354" y="5081954"/>
            <a:chExt cx="7303654" cy="393560"/>
          </a:xfrm>
        </p:grpSpPr>
        <p:sp>
          <p:nvSpPr>
            <p:cNvPr id="9" name="Rounded Rectangle 8"/>
            <p:cNvSpPr/>
            <p:nvPr/>
          </p:nvSpPr>
          <p:spPr>
            <a:xfrm>
              <a:off x="231354" y="5081954"/>
              <a:ext cx="7294861" cy="3604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524" y="5106181"/>
              <a:ext cx="7193484" cy="369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?@@?DD;?;FF?HHBB+:ABECGHDHDCF4?FGIGACFDFH;FHEIIIB9?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558" t="35051" r="14890" b="10110"/>
          <a:stretch>
            <a:fillRect/>
          </a:stretch>
        </p:blipFill>
        <p:spPr bwMode="auto">
          <a:xfrm>
            <a:off x="6309461" y="2215802"/>
            <a:ext cx="2710149" cy="40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10" y="180754"/>
            <a:ext cx="7543800" cy="118487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sequence 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10" y="1758462"/>
            <a:ext cx="7328796" cy="4933467"/>
          </a:xfrm>
        </p:spPr>
        <p:txBody>
          <a:bodyPr/>
          <a:lstStyle/>
          <a:p>
            <a:r>
              <a:rPr lang="en-US" sz="2400" dirty="0"/>
              <a:t>Critical step!  Garbage in = Garbage out</a:t>
            </a:r>
          </a:p>
          <a:p>
            <a:pPr lvl="1"/>
            <a:r>
              <a:rPr lang="en-US" sz="2000" dirty="0"/>
              <a:t>general sequence quality</a:t>
            </a:r>
          </a:p>
          <a:p>
            <a:pPr lvl="2"/>
            <a:r>
              <a:rPr lang="en-US" sz="1800" dirty="0"/>
              <a:t>base quality distributions</a:t>
            </a:r>
          </a:p>
          <a:p>
            <a:pPr lvl="2"/>
            <a:r>
              <a:rPr lang="en-US" sz="1800" dirty="0"/>
              <a:t>sequence duplication rate</a:t>
            </a:r>
          </a:p>
          <a:p>
            <a:pPr lvl="1"/>
            <a:r>
              <a:rPr lang="en-US" sz="2000" dirty="0"/>
              <a:t>trim 3’ bases with poor quality?</a:t>
            </a:r>
          </a:p>
          <a:p>
            <a:pPr lvl="2"/>
            <a:r>
              <a:rPr lang="en-US" sz="1800" dirty="0"/>
              <a:t>important for </a:t>
            </a:r>
            <a:r>
              <a:rPr lang="en-US" sz="1800" i="1" dirty="0"/>
              <a:t>de novo </a:t>
            </a:r>
            <a:r>
              <a:rPr lang="en-US" sz="1800" dirty="0"/>
              <a:t>assembly</a:t>
            </a:r>
          </a:p>
          <a:p>
            <a:pPr lvl="1"/>
            <a:r>
              <a:rPr lang="en-US" sz="2000" dirty="0"/>
              <a:t>trim 3’ adapter sequences?</a:t>
            </a:r>
          </a:p>
          <a:p>
            <a:pPr lvl="2"/>
            <a:r>
              <a:rPr lang="en-US" sz="1800" dirty="0"/>
              <a:t>important for </a:t>
            </a:r>
            <a:r>
              <a:rPr lang="en-US" sz="1800" dirty="0" err="1"/>
              <a:t>RNAseq</a:t>
            </a:r>
            <a:endParaRPr lang="en-US" sz="1800" dirty="0"/>
          </a:p>
          <a:p>
            <a:pPr lvl="1"/>
            <a:r>
              <a:rPr lang="en-US" sz="2000" dirty="0"/>
              <a:t>other </a:t>
            </a:r>
            <a:r>
              <a:rPr lang="en-US" sz="2000" dirty="0" err="1"/>
              <a:t>contaminents</a:t>
            </a:r>
            <a:r>
              <a:rPr lang="en-US" sz="2000" dirty="0"/>
              <a:t>?</a:t>
            </a:r>
          </a:p>
          <a:p>
            <a:pPr lvl="2"/>
            <a:r>
              <a:rPr lang="en-US" sz="1800" dirty="0"/>
              <a:t>biological – </a:t>
            </a:r>
            <a:r>
              <a:rPr lang="en-US" sz="1800" dirty="0" err="1"/>
              <a:t>rRNA</a:t>
            </a:r>
            <a:r>
              <a:rPr lang="en-US" sz="1800" dirty="0"/>
              <a:t> in </a:t>
            </a:r>
            <a:r>
              <a:rPr lang="en-US" sz="1800" dirty="0" err="1"/>
              <a:t>RNAseq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technical – samples sequenced w/other barcodes</a:t>
            </a:r>
            <a:br>
              <a:rPr lang="en-US" sz="1600" dirty="0"/>
            </a:br>
            <a:endParaRPr lang="en-US" sz="8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7491470" y="1336384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14" y="530217"/>
            <a:ext cx="7543800" cy="770126"/>
          </a:xfrm>
        </p:spPr>
        <p:txBody>
          <a:bodyPr/>
          <a:lstStyle/>
          <a:p>
            <a:pPr algn="ctr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 Adapter contamination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01758" y="2191577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 adapter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2056959" y="2821051"/>
            <a:ext cx="1042987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27942" y="2121589"/>
            <a:ext cx="274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~200 base library fragment</a:t>
            </a:r>
            <a:endParaRPr lang="en-US" sz="1400" b="1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7932" y="2667163"/>
            <a:ext cx="1860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 50 base R1 read</a:t>
            </a: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5725769" y="3352402"/>
            <a:ext cx="1042987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852491" y="3198514"/>
            <a:ext cx="2065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50 base R2 </a:t>
            </a:r>
            <a:r>
              <a:rPr lang="en-US" sz="1400" b="1" dirty="0"/>
              <a:t>read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021965" y="4944949"/>
            <a:ext cx="6400800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148989" y="4274355"/>
            <a:ext cx="274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~100 base library fragment</a:t>
            </a:r>
            <a:endParaRPr lang="en-US" sz="1400" b="1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98024" y="4791061"/>
            <a:ext cx="1860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 150 base R1 read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839532" y="5317728"/>
            <a:ext cx="2065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150 base R2 read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930" y="1643262"/>
            <a:ext cx="774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A.  reads short compared to fragment size (no contamination)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382491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/>
              <a:t>B.  Reads long compared to library fragment (3’ adapter contamination)</a:t>
            </a: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H="1">
            <a:off x="453294" y="5471616"/>
            <a:ext cx="6400800" cy="0"/>
          </a:xfrm>
          <a:prstGeom prst="line">
            <a:avLst/>
          </a:prstGeom>
          <a:noFill/>
          <a:ln w="50800">
            <a:solidFill>
              <a:srgbClr val="8E1D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1094169" y="2191577"/>
            <a:ext cx="10302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adapter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799" y="5780945"/>
            <a:ext cx="858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The presence of the 3’ adapter sequence in the read can cause problems during alignment, because it does not match the genome.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24539" y="2424573"/>
            <a:ext cx="7196980" cy="307777"/>
            <a:chOff x="824539" y="2450949"/>
            <a:chExt cx="7196980" cy="307777"/>
          </a:xfrm>
        </p:grpSpPr>
        <p:grpSp>
          <p:nvGrpSpPr>
            <p:cNvPr id="50" name="Group 49"/>
            <p:cNvGrpSpPr/>
            <p:nvPr/>
          </p:nvGrpSpPr>
          <p:grpSpPr>
            <a:xfrm>
              <a:off x="1167959" y="2523081"/>
              <a:ext cx="6504083" cy="163513"/>
              <a:chOff x="1167959" y="2530698"/>
              <a:chExt cx="6504083" cy="163513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6829079" y="2530698"/>
                <a:ext cx="842963" cy="1635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015684" y="2530698"/>
                <a:ext cx="4819650" cy="16351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1167959" y="2530699"/>
                <a:ext cx="842962" cy="163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824539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5’</a:t>
              </a: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7623927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3’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6267" y="2955029"/>
            <a:ext cx="7196980" cy="307777"/>
            <a:chOff x="824539" y="2450949"/>
            <a:chExt cx="7196980" cy="307777"/>
          </a:xfrm>
        </p:grpSpPr>
        <p:grpSp>
          <p:nvGrpSpPr>
            <p:cNvPr id="53" name="Group 49"/>
            <p:cNvGrpSpPr/>
            <p:nvPr/>
          </p:nvGrpSpPr>
          <p:grpSpPr>
            <a:xfrm>
              <a:off x="1167959" y="2523081"/>
              <a:ext cx="6504083" cy="163513"/>
              <a:chOff x="1167959" y="2530698"/>
              <a:chExt cx="6504083" cy="163513"/>
            </a:xfrm>
          </p:grpSpPr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6829079" y="2530698"/>
                <a:ext cx="842963" cy="1635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2015684" y="2530698"/>
                <a:ext cx="4819650" cy="16351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1167959" y="2530699"/>
                <a:ext cx="842962" cy="163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824539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3’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7623927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5’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6267" y="4563965"/>
            <a:ext cx="7196980" cy="307777"/>
            <a:chOff x="824539" y="2450949"/>
            <a:chExt cx="7196980" cy="307777"/>
          </a:xfrm>
        </p:grpSpPr>
        <p:grpSp>
          <p:nvGrpSpPr>
            <p:cNvPr id="60" name="Group 49"/>
            <p:cNvGrpSpPr/>
            <p:nvPr/>
          </p:nvGrpSpPr>
          <p:grpSpPr>
            <a:xfrm>
              <a:off x="1167959" y="2523081"/>
              <a:ext cx="6504083" cy="163513"/>
              <a:chOff x="1167959" y="2530698"/>
              <a:chExt cx="6504083" cy="163513"/>
            </a:xfrm>
          </p:grpSpPr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6829079" y="2530698"/>
                <a:ext cx="842963" cy="1635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2015684" y="2530698"/>
                <a:ext cx="4819650" cy="16351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"/>
              <p:cNvSpPr>
                <a:spLocks noChangeArrowheads="1"/>
              </p:cNvSpPr>
              <p:nvPr/>
            </p:nvSpPr>
            <p:spPr bwMode="auto">
              <a:xfrm>
                <a:off x="1167959" y="2530699"/>
                <a:ext cx="842962" cy="163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824539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5’</a:t>
              </a:r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7623927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3’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47995" y="5094421"/>
            <a:ext cx="7196980" cy="307777"/>
            <a:chOff x="824539" y="2450949"/>
            <a:chExt cx="7196980" cy="307777"/>
          </a:xfrm>
        </p:grpSpPr>
        <p:grpSp>
          <p:nvGrpSpPr>
            <p:cNvPr id="67" name="Group 49"/>
            <p:cNvGrpSpPr/>
            <p:nvPr/>
          </p:nvGrpSpPr>
          <p:grpSpPr>
            <a:xfrm>
              <a:off x="1167959" y="2523081"/>
              <a:ext cx="6504083" cy="163513"/>
              <a:chOff x="1167959" y="2530698"/>
              <a:chExt cx="6504083" cy="163513"/>
            </a:xfrm>
          </p:grpSpPr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6829079" y="2530698"/>
                <a:ext cx="842963" cy="1635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2015684" y="2530698"/>
                <a:ext cx="4819650" cy="16351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7"/>
              <p:cNvSpPr>
                <a:spLocks noChangeArrowheads="1"/>
              </p:cNvSpPr>
              <p:nvPr/>
            </p:nvSpPr>
            <p:spPr bwMode="auto">
              <a:xfrm>
                <a:off x="1167959" y="2530699"/>
                <a:ext cx="842962" cy="163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824539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3’</a:t>
              </a:r>
            </a:p>
          </p:txBody>
        </p:sp>
        <p:sp>
          <p:nvSpPr>
            <p:cNvPr id="69" name="Text Box 12"/>
            <p:cNvSpPr txBox="1">
              <a:spLocks noChangeArrowheads="1"/>
            </p:cNvSpPr>
            <p:nvPr/>
          </p:nvSpPr>
          <p:spPr bwMode="auto">
            <a:xfrm>
              <a:off x="7623927" y="2450949"/>
              <a:ext cx="3975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 </a:t>
              </a:r>
              <a:r>
                <a:rPr lang="en-US" sz="1200" b="1" i="1" dirty="0"/>
                <a:t>5’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38" grpId="0"/>
      <p:bldP spid="42" grpId="0"/>
      <p:bldP spid="46" grpId="0"/>
      <p:bldP spid="47" grpId="0" animBg="1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6183" y="210374"/>
            <a:ext cx="7173913" cy="121439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7" y="1652530"/>
            <a:ext cx="8113828" cy="4902506"/>
          </a:xfrm>
        </p:spPr>
        <p:txBody>
          <a:bodyPr/>
          <a:lstStyle/>
          <a:p>
            <a:r>
              <a:rPr lang="en-US" sz="2600" dirty="0"/>
              <a:t>Quality Assurance tool for FASTQ sequences</a:t>
            </a:r>
            <a:br>
              <a:rPr lang="en-US" sz="2600" dirty="0"/>
            </a:br>
            <a:r>
              <a:rPr lang="en-US" sz="1800" b="1" dirty="0">
                <a:hlinkClick r:id="rId2"/>
              </a:rPr>
              <a:t>http://www.bioinformatics.babraham.ac.uk</a:t>
            </a:r>
            <a:endParaRPr lang="en-US" sz="1800" dirty="0"/>
          </a:p>
          <a:p>
            <a:pPr lvl="3"/>
            <a:endParaRPr lang="en-US" sz="1000" dirty="0"/>
          </a:p>
          <a:p>
            <a:r>
              <a:rPr lang="en-US" sz="2600" dirty="0"/>
              <a:t>Most useful reports:</a:t>
            </a:r>
          </a:p>
          <a:p>
            <a:pPr lvl="3"/>
            <a:endParaRPr lang="en-US" sz="1000" dirty="0"/>
          </a:p>
          <a:p>
            <a:pPr marL="801687" lvl="1" indent="-457200">
              <a:buFont typeface="+mj-lt"/>
              <a:buAutoNum type="arabicPeriod"/>
              <a:defRPr/>
            </a:pPr>
            <a:r>
              <a:rPr lang="en-US" sz="2400" i="1" dirty="0"/>
              <a:t>Per-base sequence quality Report</a:t>
            </a:r>
            <a:endParaRPr lang="en-US" sz="2400" dirty="0"/>
          </a:p>
          <a:p>
            <a:pPr lvl="2">
              <a:defRPr/>
            </a:pPr>
            <a:r>
              <a:rPr lang="en-US" sz="2100" dirty="0"/>
              <a:t>Should I trim low quality bases?</a:t>
            </a:r>
            <a:endParaRPr lang="en-US" sz="1000" dirty="0"/>
          </a:p>
          <a:p>
            <a:pPr lvl="2">
              <a:defRPr/>
            </a:pPr>
            <a:endParaRPr lang="en-US" sz="1000" dirty="0"/>
          </a:p>
          <a:p>
            <a:pPr marL="801687" lvl="1" indent="-457200">
              <a:buFont typeface="+mj-lt"/>
              <a:buAutoNum type="arabicPeriod"/>
              <a:defRPr/>
            </a:pPr>
            <a:r>
              <a:rPr lang="en-US" sz="2400" i="1" dirty="0"/>
              <a:t>Sequence duplication levels Report</a:t>
            </a:r>
            <a:endParaRPr lang="en-US" sz="2400" dirty="0"/>
          </a:p>
          <a:p>
            <a:pPr lvl="2">
              <a:defRPr/>
            </a:pPr>
            <a:r>
              <a:rPr lang="en-US" sz="2100" dirty="0"/>
              <a:t>How complex is my sequence library?</a:t>
            </a:r>
          </a:p>
          <a:p>
            <a:pPr lvl="4">
              <a:defRPr/>
            </a:pPr>
            <a:endParaRPr lang="en-US" sz="1000" dirty="0"/>
          </a:p>
          <a:p>
            <a:pPr marL="801687" lvl="1" indent="-457200">
              <a:buFont typeface="+mj-lt"/>
              <a:buAutoNum type="arabicPeriod"/>
              <a:defRPr/>
            </a:pPr>
            <a:r>
              <a:rPr lang="en-US" sz="2400" i="1" dirty="0"/>
              <a:t>Overrepresented sequences Report</a:t>
            </a:r>
            <a:endParaRPr lang="en-US" sz="2400" dirty="0"/>
          </a:p>
          <a:p>
            <a:pPr lvl="2">
              <a:defRPr/>
            </a:pPr>
            <a:r>
              <a:rPr lang="en-US" sz="2100" dirty="0"/>
              <a:t>Do I need to remove adapter sequences?</a:t>
            </a:r>
            <a:br>
              <a:rPr lang="en-US" sz="2800" dirty="0"/>
            </a:b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1775" y="23150"/>
            <a:ext cx="7793038" cy="117871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Per-base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quality report</a:t>
            </a:r>
          </a:p>
        </p:txBody>
      </p:sp>
      <p:pic>
        <p:nvPicPr>
          <p:cNvPr id="5123" name="Picture 2" descr="Z:\sequencing\align\2013_07.gsaftest\fq\Sample_YN10_L001_R1.cat_fastqc\Images\per_base_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35330" y="1157506"/>
            <a:ext cx="1408670" cy="58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6056" y="105282"/>
            <a:ext cx="7793037" cy="917575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Sequence duplication report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Yeast ChIP-seq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Z:\sequencing\align\2012_09.large2b\fq\Sample_wt-rap-pol2_L006_R1.cat_fastqc\Images\duplication_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1623058"/>
            <a:ext cx="694848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081" y="1000296"/>
            <a:ext cx="36751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For every 100 unique sequences there are:</a:t>
            </a:r>
          </a:p>
          <a:p>
            <a:r>
              <a:rPr lang="en-US" sz="1400" dirty="0"/>
              <a:t>   ~12 sequences w/2 copies</a:t>
            </a:r>
          </a:p>
          <a:p>
            <a:r>
              <a:rPr lang="en-US" sz="1400" dirty="0"/>
              <a:t>   ~1-2 with 3 copies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99" y="1352742"/>
            <a:ext cx="614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Ok – Some duplication expected due to IP enrichment</a:t>
            </a:r>
          </a:p>
        </p:txBody>
      </p:sp>
    </p:spTree>
    <p:extLst>
      <p:ext uri="{BB962C8B-B14F-4D97-AF65-F5344CB8AC3E}">
        <p14:creationId xmlns:p14="http://schemas.microsoft.com/office/powerpoint/2010/main" val="6468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3775" y="391356"/>
            <a:ext cx="7793038" cy="1366092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Overrepresented sequences report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l="37492" t="27209" r="1791" b="44733"/>
          <a:stretch>
            <a:fillRect/>
          </a:stretch>
        </p:blipFill>
        <p:spPr bwMode="auto">
          <a:xfrm>
            <a:off x="380618" y="3701621"/>
            <a:ext cx="8333724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133" y="1958432"/>
            <a:ext cx="8229600" cy="1662915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b="1" kern="0" dirty="0">
                <a:solidFill>
                  <a:srgbClr val="0000FF"/>
                </a:solidFill>
              </a:rPr>
              <a:t>FastQC</a:t>
            </a:r>
            <a:r>
              <a:rPr lang="en-US" sz="2800" kern="0" dirty="0"/>
              <a:t> knows </a:t>
            </a:r>
            <a:r>
              <a:rPr lang="en-US" sz="2800" kern="0" dirty="0" err="1"/>
              <a:t>Illumina</a:t>
            </a:r>
            <a:r>
              <a:rPr lang="en-US" sz="2800" kern="0" dirty="0"/>
              <a:t> adapter sequences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  <a:r>
              <a:rPr lang="en-US" sz="2800" kern="0" dirty="0"/>
              <a:t>~9-10% of sequences contain adapters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calls for adapter removal or trimming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249" y="240735"/>
            <a:ext cx="7793038" cy="1119609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Overrepresented sequences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 l="37958" t="27267" r="7196" b="33205"/>
          <a:stretch>
            <a:fillRect/>
          </a:stretch>
        </p:blipFill>
        <p:spPr bwMode="auto">
          <a:xfrm>
            <a:off x="596365" y="3094324"/>
            <a:ext cx="75279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5334" y="1520961"/>
            <a:ext cx="8080872" cy="1662915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  <a:r>
              <a:rPr lang="en-US" sz="2800" kern="0" dirty="0"/>
              <a:t>nearly 1/3 of sequences some type </a:t>
            </a:r>
            <a:br>
              <a:rPr lang="en-US" sz="2800" kern="0" dirty="0"/>
            </a:br>
            <a:r>
              <a:rPr lang="en-US" sz="2800" kern="0" dirty="0"/>
              <a:t>of non-adapter contamination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BLAST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the sequence to identify 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10" y="422330"/>
            <a:ext cx="7543800" cy="782936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3’ 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345384"/>
            <a:ext cx="8579193" cy="5326910"/>
          </a:xfrm>
        </p:spPr>
        <p:txBody>
          <a:bodyPr/>
          <a:lstStyle/>
          <a:p>
            <a:r>
              <a:rPr lang="en-US" sz="2400" dirty="0"/>
              <a:t>Three main options:</a:t>
            </a:r>
          </a:p>
          <a:p>
            <a:pPr lvl="1"/>
            <a:endParaRPr lang="en-US" sz="1000" dirty="0"/>
          </a:p>
          <a:p>
            <a:pPr marL="801687" lvl="1" indent="-457200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i="1" dirty="0"/>
              <a:t>Hard trim </a:t>
            </a:r>
            <a:r>
              <a:rPr lang="en-US" sz="2000" dirty="0"/>
              <a:t>all sequences by specific amount</a:t>
            </a:r>
          </a:p>
          <a:p>
            <a:pPr marL="1276350" lvl="3" indent="-342900"/>
            <a:r>
              <a:rPr lang="en-US" sz="1600" dirty="0"/>
              <a:t>e.g. trim 100 base reads to 50 bases</a:t>
            </a:r>
          </a:p>
          <a:p>
            <a:pPr marL="982662" lvl="2" indent="-342900"/>
            <a:r>
              <a:rPr lang="en-US" sz="1800" i="1" dirty="0"/>
              <a:t>Pro</a:t>
            </a:r>
            <a:r>
              <a:rPr lang="en-US" sz="1800" dirty="0"/>
              <a:t>: fast &amp; easy to perform; trims low-quality 3’ bases</a:t>
            </a:r>
          </a:p>
          <a:p>
            <a:pPr marL="982662" lvl="2" indent="-342900"/>
            <a:r>
              <a:rPr lang="en-US" sz="1800" i="1" dirty="0"/>
              <a:t>Con</a:t>
            </a:r>
            <a:r>
              <a:rPr lang="en-US" sz="1800" dirty="0"/>
              <a:t>: removes information (bases) you might want</a:t>
            </a:r>
          </a:p>
          <a:p>
            <a:pPr marL="1593850" lvl="4" indent="-342900"/>
            <a:endParaRPr lang="en-US" sz="1000" dirty="0"/>
          </a:p>
          <a:p>
            <a:pPr marL="801687" lvl="1" indent="-457200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i="1" dirty="0"/>
              <a:t>Remove</a:t>
            </a:r>
            <a:r>
              <a:rPr lang="en-US" sz="2000" dirty="0"/>
              <a:t> </a:t>
            </a:r>
            <a:r>
              <a:rPr lang="en-US" sz="2000" b="1" i="1" dirty="0"/>
              <a:t>adapters</a:t>
            </a:r>
            <a:r>
              <a:rPr lang="en-US" sz="2000" dirty="0"/>
              <a:t> specifically</a:t>
            </a:r>
          </a:p>
          <a:p>
            <a:pPr marL="1276350" lvl="3" indent="-342900"/>
            <a:r>
              <a:rPr lang="en-US" sz="1700" dirty="0"/>
              <a:t>e.g. using specific tools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(always needed for RNA-seq alignment)</a:t>
            </a:r>
          </a:p>
          <a:p>
            <a:pPr marL="982662" lvl="2" indent="-342900"/>
            <a:r>
              <a:rPr lang="en-US" sz="1800" i="1" dirty="0"/>
              <a:t>Pro</a:t>
            </a:r>
            <a:r>
              <a:rPr lang="en-US" sz="1800" dirty="0"/>
              <a:t>: removes adapter contamination without losing sequenced bases</a:t>
            </a:r>
          </a:p>
          <a:p>
            <a:pPr marL="982662" lvl="2" indent="-342900"/>
            <a:r>
              <a:rPr lang="en-US" sz="1800" i="1" dirty="0"/>
              <a:t>Con</a:t>
            </a:r>
            <a:r>
              <a:rPr lang="en-US" sz="1800" dirty="0"/>
              <a:t>: requires knowledge of insert fragment structure &amp; adapters  </a:t>
            </a:r>
          </a:p>
          <a:p>
            <a:pPr marL="1593850" lvl="4" indent="-342900"/>
            <a:endParaRPr lang="en-US" sz="1000" dirty="0"/>
          </a:p>
          <a:p>
            <a:pPr marL="801687" lvl="1" indent="-457200"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dirty="0"/>
              <a:t>Perform a </a:t>
            </a:r>
            <a:r>
              <a:rPr lang="en-US" sz="2000" b="1" i="1" dirty="0"/>
              <a:t>local alignment </a:t>
            </a:r>
            <a:r>
              <a:rPr lang="en-US" sz="2000" dirty="0"/>
              <a:t>(vs </a:t>
            </a:r>
            <a:r>
              <a:rPr lang="en-US" sz="2000" b="1" i="1" dirty="0"/>
              <a:t>global</a:t>
            </a:r>
            <a:r>
              <a:rPr lang="en-US" sz="2000" dirty="0"/>
              <a:t>)</a:t>
            </a:r>
          </a:p>
          <a:p>
            <a:pPr marL="1219200" lvl="3" indent="-285750"/>
            <a:r>
              <a:rPr lang="en-US" sz="1400" dirty="0"/>
              <a:t>e.g. </a:t>
            </a:r>
            <a:r>
              <a:rPr lang="en-US" sz="1400" b="1" dirty="0">
                <a:solidFill>
                  <a:srgbClr val="0000FF"/>
                </a:solidFill>
              </a:rPr>
              <a:t>bowtie2 --local </a:t>
            </a:r>
            <a:r>
              <a:rPr lang="en-US" sz="1400" dirty="0"/>
              <a:t>or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mem</a:t>
            </a:r>
            <a:endParaRPr lang="en-US" sz="1400" dirty="0"/>
          </a:p>
          <a:p>
            <a:pPr marL="925512" lvl="2" indent="-285750"/>
            <a:r>
              <a:rPr lang="en-US" sz="1800" i="1" dirty="0"/>
              <a:t>Pro</a:t>
            </a:r>
            <a:r>
              <a:rPr lang="en-US" sz="1800" dirty="0"/>
              <a:t>: mitigates adapter contamination while retaining full query sequence </a:t>
            </a:r>
          </a:p>
          <a:p>
            <a:pPr marL="925512" lvl="2" indent="-285750"/>
            <a:r>
              <a:rPr lang="en-US" sz="1800" i="1" dirty="0"/>
              <a:t>Con</a:t>
            </a:r>
            <a:r>
              <a:rPr lang="en-US" sz="1800" dirty="0"/>
              <a:t>: limited aligner support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23714" cy="21336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Sequencing Technologies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371161"/>
            <a:ext cx="6846887" cy="2693089"/>
          </a:xfrm>
        </p:spPr>
        <p:txBody>
          <a:bodyPr/>
          <a:lstStyle/>
          <a:p>
            <a:pPr lvl="1"/>
            <a:r>
              <a:rPr lang="en-US" sz="2400" dirty="0"/>
              <a:t>High-throughput (“next gen”) sequencing</a:t>
            </a:r>
          </a:p>
          <a:p>
            <a:pPr lvl="1"/>
            <a:r>
              <a:rPr lang="en-US" sz="2400" dirty="0"/>
              <a:t>Illumina short-read sequencing</a:t>
            </a:r>
          </a:p>
          <a:p>
            <a:pPr lvl="1"/>
            <a:r>
              <a:rPr lang="en-US" sz="2400" dirty="0"/>
              <a:t>Long read sequencing</a:t>
            </a:r>
          </a:p>
          <a:p>
            <a:pPr lvl="1"/>
            <a:endParaRPr lang="en-US" sz="1600" dirty="0"/>
          </a:p>
          <a:p>
            <a:pPr lvl="1">
              <a:buFont typeface="Wingdings" pitchFamily="2" charset="2"/>
              <a:buNone/>
            </a:pPr>
            <a:r>
              <a:rPr lang="en-US" sz="2400" dirty="0"/>
              <a:t>    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indent="-533400" algn="l" eaLnBrk="1" hangingPunct="1"/>
            <a:endParaRPr lang="en-US" sz="2000" i="1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357031"/>
            <a:ext cx="7379970" cy="1377984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 trimming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adapter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2180491"/>
            <a:ext cx="8732519" cy="4607073"/>
          </a:xfrm>
        </p:spPr>
        <p:txBody>
          <a:bodyPr/>
          <a:lstStyle/>
          <a:p>
            <a:r>
              <a:rPr lang="en-US" sz="2400" dirty="0"/>
              <a:t>Tools:</a:t>
            </a:r>
          </a:p>
          <a:p>
            <a:pPr lvl="1"/>
            <a:r>
              <a:rPr lang="pt-BR" sz="2000" b="1" dirty="0">
                <a:solidFill>
                  <a:srgbClr val="0000FF"/>
                </a:solidFill>
              </a:rPr>
              <a:t>cutadapt</a:t>
            </a:r>
            <a:r>
              <a:rPr lang="pt-BR" sz="2000" dirty="0"/>
              <a:t> – </a:t>
            </a:r>
            <a:r>
              <a:rPr lang="pt-BR" sz="2000" dirty="0">
                <a:hlinkClick r:id="rId2"/>
              </a:rPr>
              <a:t>https://code.google.com/p/cutadapt/</a:t>
            </a:r>
            <a:endParaRPr lang="pt-BR" sz="2000" dirty="0"/>
          </a:p>
          <a:p>
            <a:pPr lvl="1"/>
            <a:r>
              <a:rPr lang="pt-BR" sz="2000" b="1" dirty="0">
                <a:solidFill>
                  <a:srgbClr val="0000FF"/>
                </a:solidFill>
              </a:rPr>
              <a:t>trimmomatic</a:t>
            </a:r>
            <a:r>
              <a:rPr lang="pt-BR" sz="2000" dirty="0"/>
              <a:t> – </a:t>
            </a:r>
            <a:r>
              <a:rPr lang="pt-BR" sz="2000" dirty="0">
                <a:hlinkClick r:id="rId3"/>
              </a:rPr>
              <a:t>http://www.usadellab.org/cms/?page=trimmomatic</a:t>
            </a:r>
            <a:r>
              <a:rPr lang="pt-BR" sz="2000" dirty="0"/>
              <a:t> </a:t>
            </a:r>
          </a:p>
          <a:p>
            <a:pPr lvl="1"/>
            <a:r>
              <a:rPr lang="pt-BR" sz="2000" dirty="0"/>
              <a:t>FASTX-Toolkit – </a:t>
            </a:r>
            <a:r>
              <a:rPr lang="pt-BR" sz="2000" dirty="0">
                <a:hlinkClick r:id="rId4"/>
              </a:rPr>
              <a:t>http://hannonlab.cshl.edu/fastx_toolkit/</a:t>
            </a:r>
            <a:r>
              <a:rPr lang="pt-BR" sz="2000" dirty="0"/>
              <a:t> </a:t>
            </a:r>
          </a:p>
          <a:p>
            <a:endParaRPr lang="en-US" sz="1400" dirty="0"/>
          </a:p>
          <a:p>
            <a:r>
              <a:rPr lang="en-US" sz="2400" dirty="0"/>
              <a:t>Features:</a:t>
            </a:r>
          </a:p>
          <a:p>
            <a:pPr lvl="1"/>
            <a:r>
              <a:rPr lang="en-US" sz="2000" dirty="0"/>
              <a:t>hard-trim specific number of bases</a:t>
            </a:r>
          </a:p>
          <a:p>
            <a:pPr lvl="1"/>
            <a:r>
              <a:rPr lang="en-US" sz="2000" dirty="0"/>
              <a:t>trimming of low quality bases</a:t>
            </a:r>
          </a:p>
          <a:p>
            <a:pPr lvl="1"/>
            <a:r>
              <a:rPr lang="en-US" sz="2000" dirty="0"/>
              <a:t>specific trimming of adapters</a:t>
            </a:r>
          </a:p>
          <a:p>
            <a:pPr lvl="1"/>
            <a:r>
              <a:rPr lang="en-US" sz="2000" dirty="0"/>
              <a:t>support for trimming paired end read sets (except FASTX)</a:t>
            </a:r>
          </a:p>
          <a:p>
            <a:pPr lvl="1"/>
            <a:r>
              <a:rPr lang="en-US" sz="2000" b="1" dirty="0" err="1">
                <a:solidFill>
                  <a:srgbClr val="0000FF"/>
                </a:solidFill>
              </a:rPr>
              <a:t>cutadapt</a:t>
            </a:r>
            <a:r>
              <a:rPr lang="en-US" sz="2000" dirty="0"/>
              <a:t> has protocol for separating reads based on internal barcode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17" y="273197"/>
            <a:ext cx="7543800" cy="1199786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vs. Global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07" y="1961002"/>
            <a:ext cx="8405870" cy="2027104"/>
          </a:xfrm>
        </p:spPr>
        <p:txBody>
          <a:bodyPr/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</a:t>
            </a:r>
            <a:r>
              <a:rPr lang="en-US" sz="2400" b="1" i="1" dirty="0"/>
              <a:t> </a:t>
            </a:r>
            <a:r>
              <a:rPr lang="en-US" sz="2400" dirty="0"/>
              <a:t>alignment</a:t>
            </a:r>
          </a:p>
          <a:p>
            <a:pPr lvl="1"/>
            <a:r>
              <a:rPr lang="en-US" sz="2000" dirty="0"/>
              <a:t>requires query sequence to map </a:t>
            </a:r>
            <a:r>
              <a:rPr lang="en-US" sz="2000" b="1" i="1" dirty="0"/>
              <a:t>fully</a:t>
            </a:r>
            <a:r>
              <a:rPr lang="en-US" sz="2000" dirty="0"/>
              <a:t> (end-to-end) to reference</a:t>
            </a:r>
          </a:p>
          <a:p>
            <a:pPr lvl="2"/>
            <a:endParaRPr lang="en-US" sz="500" dirty="0"/>
          </a:p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sz="2400" b="1" i="1" dirty="0"/>
              <a:t> </a:t>
            </a:r>
            <a:r>
              <a:rPr lang="en-US" sz="2400" dirty="0"/>
              <a:t>alignment</a:t>
            </a:r>
            <a:endParaRPr lang="en-US" sz="2400" b="1" i="1" dirty="0"/>
          </a:p>
          <a:p>
            <a:pPr lvl="1"/>
            <a:r>
              <a:rPr lang="en-US" sz="2000" dirty="0"/>
              <a:t>allows a </a:t>
            </a:r>
            <a:r>
              <a:rPr lang="en-US" sz="2000" b="1" i="1" dirty="0"/>
              <a:t>subset</a:t>
            </a:r>
            <a:r>
              <a:rPr lang="en-US" sz="2000" dirty="0"/>
              <a:t> of the query sequence to map to reference</a:t>
            </a:r>
          </a:p>
          <a:p>
            <a:pPr lvl="2"/>
            <a:r>
              <a:rPr lang="en-US" sz="1700" dirty="0"/>
              <a:t>“untemplated” adapter sequences will be “soft clipped” (ignored)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523" y="5166773"/>
            <a:ext cx="389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Courier New" pitchFamily="49" charset="0"/>
                <a:cs typeface="Courier New" pitchFamily="49" charset="0"/>
              </a:rPr>
              <a:t>CTAG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CTTATCGCCCTGAA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GGACT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968" y="5166773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CACAAGTACAATTATACAC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554" y="5927072"/>
            <a:ext cx="29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/>
              <a:t>reference sequence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614" y="4260771"/>
            <a:ext cx="29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</a:t>
            </a:r>
            <a:r>
              <a:rPr lang="en-US" i="1" dirty="0"/>
              <a:t> (end-to-end) alignment of query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7306" y="4260771"/>
            <a:ext cx="29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i="1" dirty="0"/>
              <a:t> (subsequence) alignment of query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6275" y="5484463"/>
            <a:ext cx="4456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TTAGTT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CTTATCGCCCTGAA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AATTCTCC</a:t>
            </a:r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65" y="5484463"/>
            <a:ext cx="4756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TACATA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CACAAGTACAATTATACAC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AGACA</a:t>
            </a:r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929" y="598927"/>
            <a:ext cx="6546850" cy="21336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4: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to a reference assembly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235325"/>
            <a:ext cx="6846887" cy="2828925"/>
          </a:xfrm>
        </p:spPr>
        <p:txBody>
          <a:bodyPr/>
          <a:lstStyle/>
          <a:p>
            <a:pPr lvl="1"/>
            <a:r>
              <a:rPr lang="en-US" sz="2400" dirty="0"/>
              <a:t>Alignment overview &amp; concepts</a:t>
            </a:r>
          </a:p>
          <a:p>
            <a:pPr lvl="1"/>
            <a:r>
              <a:rPr lang="en-US" sz="2400" dirty="0"/>
              <a:t>Preparing a reference genome</a:t>
            </a:r>
          </a:p>
          <a:p>
            <a:pPr lvl="1"/>
            <a:r>
              <a:rPr lang="en-US" sz="2400"/>
              <a:t>Alignment workflow steps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1600" dirty="0"/>
          </a:p>
          <a:p>
            <a:pPr lvl="1">
              <a:buFont typeface="Wingdings" pitchFamily="2" charset="2"/>
              <a:buNone/>
            </a:pPr>
            <a:r>
              <a:rPr lang="en-US" sz="2400" dirty="0"/>
              <a:t>    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indent="-533400" algn="l" eaLnBrk="1" hangingPunct="1"/>
            <a:endParaRPr lang="en-US" sz="2000" i="1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568" y="506779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56" y="312695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3052" y="3965751"/>
            <a:ext cx="13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bed, gff, vcf, etc.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2853376" y="5868366"/>
            <a:ext cx="1602878" cy="989634"/>
            <a:chOff x="2357610" y="5894024"/>
            <a:chExt cx="1674563" cy="963976"/>
          </a:xfrm>
        </p:grpSpPr>
        <p:sp>
          <p:nvSpPr>
            <p:cNvPr id="20" name="Horizontal Scroll 19"/>
            <p:cNvSpPr/>
            <p:nvPr/>
          </p:nvSpPr>
          <p:spPr>
            <a:xfrm>
              <a:off x="2357610" y="5894024"/>
              <a:ext cx="1674563" cy="96397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1580" y="6073969"/>
              <a:ext cx="1181163" cy="61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confident calls</a:t>
              </a:r>
              <a:endParaRPr lang="en-US" sz="1600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901092" y="804229"/>
            <a:ext cx="1520328" cy="584775"/>
            <a:chOff x="2857024" y="462702"/>
            <a:chExt cx="1520328" cy="584775"/>
          </a:xfrm>
        </p:grpSpPr>
        <p:sp>
          <p:nvSpPr>
            <p:cNvPr id="21" name="Rounded Rectangle 20"/>
            <p:cNvSpPr/>
            <p:nvPr/>
          </p:nvSpPr>
          <p:spPr>
            <a:xfrm>
              <a:off x="2857024" y="46270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7435" y="462702"/>
              <a:ext cx="1432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raw read </a:t>
              </a:r>
              <a:r>
                <a:rPr lang="en-US" sz="1600" dirty="0"/>
                <a:t>sequences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2901092" y="1981201"/>
            <a:ext cx="1520328" cy="584775"/>
            <a:chOff x="1815943" y="1893065"/>
            <a:chExt cx="1520328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1815943" y="1904083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0833" y="1893065"/>
              <a:ext cx="145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map reads to reference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2901092" y="2972721"/>
            <a:ext cx="1520328" cy="584775"/>
            <a:chOff x="1836139" y="2719330"/>
            <a:chExt cx="1520328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836139" y="272851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901" y="2719330"/>
              <a:ext cx="139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alignment metrics &amp; QC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901092" y="3982604"/>
            <a:ext cx="1520328" cy="473650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648" y="3940109"/>
            <a:ext cx="1678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basic analysis</a:t>
            </a:r>
            <a:br>
              <a:rPr lang="en-US" sz="1600" dirty="0"/>
            </a:br>
            <a:r>
              <a:rPr lang="en-US" sz="1100" dirty="0"/>
              <a:t>(e.g. coverage, genes)</a:t>
            </a:r>
            <a:endParaRPr lang="en-US" sz="1600" dirty="0"/>
          </a:p>
        </p:txBody>
      </p:sp>
      <p:grpSp>
        <p:nvGrpSpPr>
          <p:cNvPr id="18" name="Group 26"/>
          <p:cNvGrpSpPr/>
          <p:nvPr/>
        </p:nvGrpSpPr>
        <p:grpSpPr>
          <a:xfrm>
            <a:off x="2407534" y="4848415"/>
            <a:ext cx="3009418" cy="1021649"/>
            <a:chOff x="1788397" y="4450686"/>
            <a:chExt cx="1520328" cy="769441"/>
          </a:xfrm>
        </p:grpSpPr>
        <p:sp>
          <p:nvSpPr>
            <p:cNvPr id="26" name="Rounded Rectangle 25"/>
            <p:cNvSpPr/>
            <p:nvPr/>
          </p:nvSpPr>
          <p:spPr>
            <a:xfrm>
              <a:off x="1788397" y="4454487"/>
              <a:ext cx="1520328" cy="598731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450686"/>
              <a:ext cx="1432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further analysis &amp; significance determination</a:t>
              </a:r>
            </a:p>
            <a:p>
              <a:pPr algn="ctr"/>
              <a:r>
                <a:rPr lang="en-US" sz="1200" dirty="0"/>
                <a:t>(e.g. FPKM, peak or variant calls)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7590" y="4906178"/>
            <a:ext cx="240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downstream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4419" y="1410158"/>
            <a:ext cx="0" cy="54864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4419" y="2598157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4419" y="35878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0275" y="4525698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60138" y="6081312"/>
            <a:ext cx="881351" cy="2974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62393" y="2575217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4873367" y="2003234"/>
            <a:ext cx="1520328" cy="584775"/>
            <a:chOff x="1817783" y="1035586"/>
            <a:chExt cx="1520328" cy="584775"/>
          </a:xfrm>
        </p:grpSpPr>
        <p:sp>
          <p:nvSpPr>
            <p:cNvPr id="49" name="Rounded Rectangle 48"/>
            <p:cNvSpPr/>
            <p:nvPr/>
          </p:nvSpPr>
          <p:spPr>
            <a:xfrm>
              <a:off x="1817783" y="1035586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953" y="1035586"/>
              <a:ext cx="1299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reference assembly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>
            <a:off x="4647815" y="210238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0"/>
          <p:cNvGrpSpPr/>
          <p:nvPr/>
        </p:nvGrpSpPr>
        <p:grpSpPr>
          <a:xfrm>
            <a:off x="618765" y="1408327"/>
            <a:ext cx="1520328" cy="584775"/>
            <a:chOff x="574697" y="526967"/>
            <a:chExt cx="1520328" cy="584775"/>
          </a:xfrm>
        </p:grpSpPr>
        <p:sp>
          <p:nvSpPr>
            <p:cNvPr id="58" name="Rounded Rectangle 57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experimental design</a:t>
              </a:r>
              <a:endParaRPr lang="en-US" sz="1600" dirty="0"/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638961" y="2475128"/>
            <a:ext cx="1520328" cy="584775"/>
            <a:chOff x="574697" y="526967"/>
            <a:chExt cx="1520328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DNA/RNA isolation</a:t>
              </a:r>
              <a:endParaRPr lang="en-US" sz="1600" dirty="0"/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615091" y="3597013"/>
            <a:ext cx="1520328" cy="594911"/>
            <a:chOff x="571023" y="2550398"/>
            <a:chExt cx="1520328" cy="594911"/>
          </a:xfrm>
        </p:grpSpPr>
        <p:sp>
          <p:nvSpPr>
            <p:cNvPr id="66" name="Rounded Rectangle 65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library preparation</a:t>
              </a:r>
              <a:endParaRPr lang="en-US" sz="16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1327546" y="2036291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7546" y="316919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7546" y="426904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71"/>
          <p:cNvGrpSpPr/>
          <p:nvPr/>
        </p:nvGrpSpPr>
        <p:grpSpPr>
          <a:xfrm>
            <a:off x="602238" y="4685847"/>
            <a:ext cx="1520328" cy="594911"/>
            <a:chOff x="571023" y="2550398"/>
            <a:chExt cx="1520328" cy="594911"/>
          </a:xfrm>
        </p:grpSpPr>
        <p:sp>
          <p:nvSpPr>
            <p:cNvPr id="73" name="Rounded Rectangle 72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next-gen sequencing</a:t>
              </a:r>
              <a:endParaRPr lang="en-US" sz="1600" dirty="0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>
            <a:off x="4572005" y="1101688"/>
            <a:ext cx="2610997" cy="594911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79270" y="1441372"/>
            <a:ext cx="160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has reference?</a:t>
            </a:r>
            <a:endParaRPr lang="en-US" sz="1600" i="1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14693" y="5390927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6"/>
          <p:cNvGrpSpPr/>
          <p:nvPr/>
        </p:nvGrpSpPr>
        <p:grpSpPr>
          <a:xfrm>
            <a:off x="578367" y="5796715"/>
            <a:ext cx="1520328" cy="594911"/>
            <a:chOff x="571023" y="2550398"/>
            <a:chExt cx="1520328" cy="594911"/>
          </a:xfrm>
        </p:grpSpPr>
        <p:sp>
          <p:nvSpPr>
            <p:cNvPr id="88" name="Rounded Rectangle 87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delivery of raw reads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0660" y="629798"/>
            <a:ext cx="172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upstream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293148" y="1593382"/>
            <a:ext cx="1520328" cy="572877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03318" y="1516263"/>
            <a:ext cx="12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assembly</a:t>
            </a:r>
          </a:p>
          <a:p>
            <a:pPr algn="ctr"/>
            <a:r>
              <a:rPr lang="en-US" sz="1100" dirty="0"/>
              <a:t>(genome or </a:t>
            </a:r>
            <a:r>
              <a:rPr lang="en-US" sz="1100" dirty="0" err="1"/>
              <a:t>transcriptome</a:t>
            </a:r>
            <a:r>
              <a:rPr lang="en-US" sz="1100" dirty="0"/>
              <a:t>)</a:t>
            </a:r>
          </a:p>
        </p:txBody>
      </p:sp>
      <p:grpSp>
        <p:nvGrpSpPr>
          <p:cNvPr id="31" name="Group 125"/>
          <p:cNvGrpSpPr/>
          <p:nvPr/>
        </p:nvGrpSpPr>
        <p:grpSpPr>
          <a:xfrm>
            <a:off x="7317020" y="2757899"/>
            <a:ext cx="1520328" cy="380078"/>
            <a:chOff x="6942442" y="2517359"/>
            <a:chExt cx="1520328" cy="380078"/>
          </a:xfrm>
        </p:grpSpPr>
        <p:sp>
          <p:nvSpPr>
            <p:cNvPr id="98" name="Rounded Rectangle 97"/>
            <p:cNvSpPr/>
            <p:nvPr/>
          </p:nvSpPr>
          <p:spPr>
            <a:xfrm>
              <a:off x="6942442" y="2517359"/>
              <a:ext cx="1520328" cy="38007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01204" y="2530209"/>
              <a:ext cx="139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metrics </a:t>
              </a:r>
              <a:r>
                <a:rPr lang="en-US" sz="1600" dirty="0"/>
                <a:t>&amp; QC</a:t>
              </a: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8049670" y="2269573"/>
            <a:ext cx="3643" cy="435083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31"/>
          <p:cNvGrpSpPr/>
          <p:nvPr/>
        </p:nvGrpSpPr>
        <p:grpSpPr>
          <a:xfrm>
            <a:off x="7302350" y="5496948"/>
            <a:ext cx="1531346" cy="394752"/>
            <a:chOff x="6947970" y="5345037"/>
            <a:chExt cx="1531346" cy="394752"/>
          </a:xfrm>
        </p:grpSpPr>
        <p:sp>
          <p:nvSpPr>
            <p:cNvPr id="111" name="Rounded Rectangle 110"/>
            <p:cNvSpPr/>
            <p:nvPr/>
          </p:nvSpPr>
          <p:spPr>
            <a:xfrm>
              <a:off x="6947970" y="5345037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4692" y="5363368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annotation</a:t>
              </a:r>
              <a:endParaRPr lang="en-US" sz="1600" dirty="0"/>
            </a:p>
          </p:txBody>
        </p:sp>
      </p:grpSp>
      <p:grpSp>
        <p:nvGrpSpPr>
          <p:cNvPr id="33" name="Group 133"/>
          <p:cNvGrpSpPr/>
          <p:nvPr/>
        </p:nvGrpSpPr>
        <p:grpSpPr>
          <a:xfrm>
            <a:off x="5629621" y="6242423"/>
            <a:ext cx="1531346" cy="394752"/>
            <a:chOff x="5255043" y="6125398"/>
            <a:chExt cx="1531346" cy="394752"/>
          </a:xfrm>
        </p:grpSpPr>
        <p:sp>
          <p:nvSpPr>
            <p:cNvPr id="115" name="Rounded Rectangle 114"/>
            <p:cNvSpPr/>
            <p:nvPr/>
          </p:nvSpPr>
          <p:spPr>
            <a:xfrm>
              <a:off x="5255043" y="6125398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1765" y="6143729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motif analysis</a:t>
              </a:r>
              <a:endParaRPr lang="en-US" sz="1600" dirty="0"/>
            </a:p>
          </p:txBody>
        </p:sp>
      </p:grpSp>
      <p:grpSp>
        <p:nvGrpSpPr>
          <p:cNvPr id="36" name="Group 132"/>
          <p:cNvGrpSpPr/>
          <p:nvPr/>
        </p:nvGrpSpPr>
        <p:grpSpPr>
          <a:xfrm>
            <a:off x="7302350" y="6147412"/>
            <a:ext cx="1531346" cy="584775"/>
            <a:chOff x="6927772" y="6059276"/>
            <a:chExt cx="1531346" cy="584775"/>
          </a:xfrm>
        </p:grpSpPr>
        <p:sp>
          <p:nvSpPr>
            <p:cNvPr id="110" name="Rounded Rectangle 109"/>
            <p:cNvSpPr/>
            <p:nvPr/>
          </p:nvSpPr>
          <p:spPr>
            <a:xfrm>
              <a:off x="6927772" y="6073986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7743" y="6059276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</a:t>
              </a:r>
            </a:p>
            <a:p>
              <a:pPr algn="ctr"/>
              <a:r>
                <a:rPr lang="en-US" sz="1600"/>
                <a:t>analysis</a:t>
              </a:r>
              <a:endParaRPr lang="en-US" sz="1600" dirty="0"/>
            </a:p>
          </p:txBody>
        </p:sp>
      </p:grpSp>
      <p:grpSp>
        <p:nvGrpSpPr>
          <p:cNvPr id="39" name="Group 134"/>
          <p:cNvGrpSpPr/>
          <p:nvPr/>
        </p:nvGrpSpPr>
        <p:grpSpPr>
          <a:xfrm>
            <a:off x="5629621" y="5401937"/>
            <a:ext cx="1531346" cy="584775"/>
            <a:chOff x="5273406" y="5313801"/>
            <a:chExt cx="1531346" cy="584775"/>
          </a:xfrm>
        </p:grpSpPr>
        <p:sp>
          <p:nvSpPr>
            <p:cNvPr id="119" name="Rounded Rectangle 118"/>
            <p:cNvSpPr/>
            <p:nvPr/>
          </p:nvSpPr>
          <p:spPr>
            <a:xfrm>
              <a:off x="5273406" y="5328511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63377" y="5313801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differential analysis</a:t>
              </a:r>
              <a:endParaRPr lang="en-US" sz="1600" dirty="0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>
            <a:off x="8090704" y="3297729"/>
            <a:ext cx="1197" cy="18317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12002" y="110169"/>
            <a:ext cx="202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/>
              <a:t>core processes</a:t>
            </a:r>
            <a:endParaRPr lang="en-US" sz="2000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607589" y="1090671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</a:t>
            </a:r>
            <a:endParaRPr lang="en-US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73570" y="1507476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yes</a:t>
            </a:r>
            <a:endParaRPr lang="en-US" i="1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10559" y="209323"/>
            <a:ext cx="4533441" cy="748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 Workflow</a:t>
            </a:r>
          </a:p>
        </p:txBody>
      </p:sp>
      <p:sp>
        <p:nvSpPr>
          <p:cNvPr id="137" name="Oval 136"/>
          <p:cNvSpPr/>
          <p:nvPr/>
        </p:nvSpPr>
        <p:spPr>
          <a:xfrm>
            <a:off x="2202431" y="1337187"/>
            <a:ext cx="4473678" cy="25367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650275" y="5708246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455230" y="2351315"/>
            <a:ext cx="810543" cy="49073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5330" y="1308226"/>
            <a:ext cx="1408670" cy="58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206567"/>
            <a:ext cx="7543800" cy="1079222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Read Aligners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487640"/>
            <a:ext cx="8664407" cy="5181600"/>
          </a:xfrm>
        </p:spPr>
        <p:txBody>
          <a:bodyPr/>
          <a:lstStyle/>
          <a:p>
            <a:r>
              <a:rPr lang="en-US" sz="2000" dirty="0"/>
              <a:t>Short read mappers determine placement of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query sequences </a:t>
            </a:r>
            <a:b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dirty="0"/>
              <a:t>(your reads) against a known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</a:t>
            </a:r>
            <a:endParaRPr lang="en-US" sz="1100" dirty="0"/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BLAST</a:t>
            </a:r>
            <a:r>
              <a:rPr lang="en-US" sz="1800" dirty="0"/>
              <a:t>: </a:t>
            </a:r>
          </a:p>
          <a:p>
            <a:pPr lvl="2"/>
            <a:r>
              <a:rPr lang="en-US" sz="1600" dirty="0"/>
              <a:t>one query sequence (or a few) </a:t>
            </a:r>
          </a:p>
          <a:p>
            <a:pPr lvl="2"/>
            <a:r>
              <a:rPr lang="en-US" sz="1600" dirty="0"/>
              <a:t>many matches for each</a:t>
            </a:r>
          </a:p>
          <a:p>
            <a:pPr lvl="1"/>
            <a:r>
              <a:rPr lang="en-US" sz="1800" dirty="0"/>
              <a:t>short read aligners</a:t>
            </a:r>
          </a:p>
          <a:p>
            <a:pPr lvl="2"/>
            <a:r>
              <a:rPr lang="en-US" sz="1600" dirty="0"/>
              <a:t>many millions of query sequences</a:t>
            </a:r>
          </a:p>
          <a:p>
            <a:pPr lvl="2"/>
            <a:r>
              <a:rPr lang="en-US" sz="1600" dirty="0"/>
              <a:t>want only one “best” mapping (or a few)</a:t>
            </a:r>
            <a:br>
              <a:rPr lang="en-US" sz="1900" dirty="0"/>
            </a:br>
            <a:endParaRPr lang="en-US" sz="800" dirty="0"/>
          </a:p>
          <a:p>
            <a:r>
              <a:rPr lang="en-US" sz="2000" dirty="0"/>
              <a:t>Many aligners available! Two of the most popular</a:t>
            </a:r>
          </a:p>
          <a:p>
            <a:pPr lvl="1"/>
            <a:r>
              <a:rPr lang="en-US" sz="1800" b="1" dirty="0" err="1">
                <a:solidFill>
                  <a:srgbClr val="0000FF"/>
                </a:solidFill>
              </a:rPr>
              <a:t>bwa</a:t>
            </a:r>
            <a:r>
              <a:rPr lang="en-US" sz="1800" dirty="0"/>
              <a:t> (Burrows Wheeler Aligner) by </a:t>
            </a:r>
            <a:r>
              <a:rPr lang="en-US" sz="1800" dirty="0" err="1"/>
              <a:t>Heng</a:t>
            </a:r>
            <a:r>
              <a:rPr lang="en-US" sz="1800" dirty="0"/>
              <a:t> Li</a:t>
            </a:r>
          </a:p>
          <a:p>
            <a:pPr lvl="2">
              <a:buNone/>
            </a:pPr>
            <a:r>
              <a:rPr lang="en-US" sz="1600" dirty="0">
                <a:hlinkClick r:id="rId2"/>
              </a:rPr>
              <a:t>http://bio-bwa.sourceforge.net/</a:t>
            </a:r>
            <a:r>
              <a:rPr lang="en-US" sz="1600" dirty="0"/>
              <a:t> 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bowtie2</a:t>
            </a:r>
            <a:r>
              <a:rPr lang="en-US" sz="1800" dirty="0"/>
              <a:t> – part of the Johns Hopkins Tuxedo suite of tools</a:t>
            </a:r>
          </a:p>
          <a:p>
            <a:pPr lvl="2">
              <a:buNone/>
            </a:pPr>
            <a:r>
              <a:rPr lang="en-US" sz="1600" dirty="0">
                <a:hlinkClick r:id="rId3"/>
              </a:rPr>
              <a:t>http://bowtie-bio.sourceforge.net/bowtie2/manual.shtml</a:t>
            </a:r>
            <a:r>
              <a:rPr lang="en-US" sz="1600" dirty="0"/>
              <a:t> </a:t>
            </a:r>
          </a:p>
          <a:p>
            <a:pPr lvl="1"/>
            <a:r>
              <a:rPr lang="en-US" sz="1800" dirty="0"/>
              <a:t>Given similar input parameters, they produce similar alignments</a:t>
            </a:r>
          </a:p>
          <a:p>
            <a:pPr lvl="2"/>
            <a:r>
              <a:rPr lang="en-US" sz="1600" dirty="0"/>
              <a:t>and both run relatively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68187" t="56473" r="9542" b="31776"/>
          <a:stretch>
            <a:fillRect/>
          </a:stretch>
        </p:blipFill>
        <p:spPr bwMode="auto">
          <a:xfrm>
            <a:off x="2121960" y="5482273"/>
            <a:ext cx="1549594" cy="7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12083" y="1154318"/>
            <a:ext cx="1531917" cy="1206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68" y="282066"/>
            <a:ext cx="7543800" cy="684685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Alignment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7195"/>
            <a:ext cx="8595824" cy="4424086"/>
          </a:xfrm>
        </p:spPr>
        <p:txBody>
          <a:bodyPr/>
          <a:lstStyle/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Mapping</a:t>
            </a:r>
            <a:r>
              <a:rPr lang="en-US" sz="2000" dirty="0"/>
              <a:t> determines one or more </a:t>
            </a:r>
            <a:r>
              <a:rPr lang="en-US" sz="2000" b="1" i="1" dirty="0"/>
              <a:t>positions</a:t>
            </a:r>
            <a:r>
              <a:rPr lang="en-US" sz="2000" dirty="0"/>
              <a:t> </a:t>
            </a:r>
            <a:r>
              <a:rPr lang="en-US" sz="1600" dirty="0"/>
              <a:t>(a.k.a.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seeds</a:t>
            </a:r>
            <a:r>
              <a:rPr lang="en-US" sz="1600" dirty="0"/>
              <a:t> or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hits</a:t>
            </a:r>
            <a:r>
              <a:rPr lang="en-US" sz="1600" dirty="0"/>
              <a:t>)</a:t>
            </a:r>
            <a:r>
              <a:rPr lang="en-US" sz="2400" dirty="0"/>
              <a:t> </a:t>
            </a:r>
            <a:br>
              <a:rPr lang="en-US" sz="2000" dirty="0"/>
            </a:br>
            <a:r>
              <a:rPr lang="en-US" sz="2000" dirty="0"/>
              <a:t>where a read shares a </a:t>
            </a:r>
            <a:r>
              <a:rPr lang="en-US" sz="2000" i="1" dirty="0"/>
              <a:t>short</a:t>
            </a:r>
            <a:r>
              <a:rPr lang="en-US" sz="2000" dirty="0"/>
              <a:t> sequence with the reference</a:t>
            </a:r>
            <a:br>
              <a:rPr lang="en-US" sz="2000" dirty="0"/>
            </a:br>
            <a:endParaRPr lang="en-US" sz="400" dirty="0"/>
          </a:p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</a:t>
            </a:r>
            <a:r>
              <a:rPr lang="en-US" sz="2000" dirty="0"/>
              <a:t> starts with the seed and determines how read bases </a:t>
            </a:r>
            <a:br>
              <a:rPr lang="en-US" sz="2000" dirty="0"/>
            </a:br>
            <a:r>
              <a:rPr lang="en-US" sz="2000" dirty="0"/>
              <a:t>are best </a:t>
            </a:r>
            <a:r>
              <a:rPr lang="en-US" sz="2000" b="1" i="1" dirty="0"/>
              <a:t>matched</a:t>
            </a:r>
            <a:r>
              <a:rPr lang="en-US" sz="2000" dirty="0"/>
              <a:t>, base-by-base, around the seed</a:t>
            </a:r>
            <a:br>
              <a:rPr lang="en-US" sz="2000" dirty="0"/>
            </a:br>
            <a:endParaRPr lang="en-US" sz="800" dirty="0"/>
          </a:p>
          <a:p>
            <a:r>
              <a:rPr lang="en-US" sz="2000" dirty="0"/>
              <a:t>Mapping quality and alignment scores are both reported</a:t>
            </a:r>
          </a:p>
          <a:p>
            <a:pPr lvl="1"/>
            <a:r>
              <a:rPr lang="en-US" sz="1800" dirty="0"/>
              <a:t>High mapping quality ≠ High alignment score</a:t>
            </a:r>
          </a:p>
          <a:p>
            <a:pPr lvl="1"/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mapping quality</a:t>
            </a:r>
            <a:r>
              <a:rPr lang="en-US" sz="1800" b="1" i="1" dirty="0"/>
              <a:t> </a:t>
            </a:r>
            <a:r>
              <a:rPr lang="en-US" sz="1800" dirty="0"/>
              <a:t>describes </a:t>
            </a:r>
            <a:r>
              <a:rPr lang="en-US" sz="1800" b="1" i="1" dirty="0"/>
              <a:t>positioning</a:t>
            </a:r>
          </a:p>
          <a:p>
            <a:pPr lvl="2"/>
            <a:r>
              <a:rPr lang="en-US" sz="1600" dirty="0"/>
              <a:t>reflects the probability that the read is </a:t>
            </a:r>
            <a:r>
              <a:rPr lang="en-US" sz="1600" b="1" i="1" dirty="0">
                <a:solidFill>
                  <a:srgbClr val="D27D1C"/>
                </a:solidFill>
              </a:rPr>
              <a:t>incorrectly</a:t>
            </a:r>
            <a:r>
              <a:rPr lang="en-US" sz="1600" dirty="0"/>
              <a:t> mapped to the reported location</a:t>
            </a:r>
          </a:p>
          <a:p>
            <a:pPr lvl="2"/>
            <a:r>
              <a:rPr lang="en-US" sz="1600" dirty="0"/>
              <a:t>is a </a:t>
            </a:r>
            <a:r>
              <a:rPr lang="en-US" sz="1600" dirty="0" err="1"/>
              <a:t>Phred</a:t>
            </a:r>
            <a:r>
              <a:rPr lang="en-US" sz="1600" dirty="0"/>
              <a:t> score: </a:t>
            </a:r>
          </a:p>
          <a:p>
            <a:pPr lvl="1"/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 score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/>
              <a:t>describes </a:t>
            </a:r>
            <a:r>
              <a:rPr lang="en-US" sz="1800" b="1" i="1" dirty="0"/>
              <a:t>fit</a:t>
            </a:r>
          </a:p>
          <a:p>
            <a:pPr lvl="2"/>
            <a:r>
              <a:rPr lang="en-US" sz="1600" dirty="0"/>
              <a:t>reflects the correspondence between the read and the reference sequence</a:t>
            </a:r>
          </a:p>
          <a:p>
            <a:pPr lvl="2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50116" y="4043574"/>
            <a:ext cx="572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P(incorrectly mapped) = 10</a:t>
            </a:r>
            <a:r>
              <a:rPr lang="en-US" b="1" baseline="360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-mappingQuality/10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60" y="5306096"/>
            <a:ext cx="21991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400" dirty="0"/>
              <a:t>Maps to one location</a:t>
            </a:r>
            <a:br>
              <a:rPr lang="en-US" sz="1400" dirty="0"/>
            </a:br>
            <a:r>
              <a:rPr lang="en-US" sz="1400" i="1" dirty="0">
                <a:solidFill>
                  <a:srgbClr val="006600"/>
                </a:solidFill>
              </a:rPr>
              <a:t>high mapping quality</a:t>
            </a:r>
            <a:br>
              <a:rPr lang="en-US" sz="1400" i="1" dirty="0"/>
            </a:br>
            <a:endParaRPr lang="en-US" sz="500" i="1" dirty="0"/>
          </a:p>
          <a:p>
            <a:pPr algn="ctr">
              <a:buFont typeface="Arial" pitchFamily="34" charset="0"/>
              <a:buChar char="•"/>
            </a:pPr>
            <a:r>
              <a:rPr lang="en-US" sz="1400" i="1" dirty="0"/>
              <a:t> </a:t>
            </a:r>
            <a:r>
              <a:rPr lang="en-US" sz="1400" dirty="0"/>
              <a:t>Has 2 mismatches</a:t>
            </a:r>
            <a:br>
              <a:rPr lang="en-US" sz="1400" i="1" dirty="0"/>
            </a:br>
            <a:r>
              <a:rPr lang="en-US" sz="1400" i="1" dirty="0">
                <a:solidFill>
                  <a:srgbClr val="C00000"/>
                </a:solidFill>
              </a:rPr>
              <a:t>low alignment score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1937" y="6299171"/>
            <a:ext cx="219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reference sequence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4856" y="5307559"/>
            <a:ext cx="20312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400" dirty="0"/>
              <a:t>Maps to 2 locations</a:t>
            </a:r>
            <a:br>
              <a:rPr lang="en-US" sz="1400" dirty="0"/>
            </a:br>
            <a:r>
              <a:rPr lang="en-US" sz="1400" i="1" dirty="0">
                <a:solidFill>
                  <a:srgbClr val="C00000"/>
                </a:solidFill>
              </a:rPr>
              <a:t>low mapping quality</a:t>
            </a:r>
            <a:br>
              <a:rPr lang="en-US" sz="1400" i="1" dirty="0">
                <a:solidFill>
                  <a:srgbClr val="C00000"/>
                </a:solidFill>
              </a:rPr>
            </a:br>
            <a:endParaRPr lang="en-US" sz="500" i="1" dirty="0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i="1" dirty="0"/>
              <a:t> </a:t>
            </a:r>
            <a:r>
              <a:rPr lang="en-US" sz="1400" dirty="0"/>
              <a:t>Matches perfectly</a:t>
            </a:r>
            <a:br>
              <a:rPr lang="en-US" sz="1400" dirty="0"/>
            </a:br>
            <a:r>
              <a:rPr lang="en-US" sz="1400" i="1" dirty="0">
                <a:solidFill>
                  <a:srgbClr val="006600"/>
                </a:solidFill>
              </a:rPr>
              <a:t>high alignment score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7194" y="5153263"/>
            <a:ext cx="155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600"/>
                </a:solidFill>
              </a:rPr>
              <a:t>Read 2</a:t>
            </a:r>
            <a:endParaRPr lang="en-US" sz="1400" b="1" i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5257" y="5187002"/>
            <a:ext cx="155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Read 1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53036" y="5458479"/>
            <a:ext cx="3364442" cy="801981"/>
            <a:chOff x="3853036" y="5458479"/>
            <a:chExt cx="3364442" cy="80198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852" t="56247" r="39794" b="30781"/>
            <a:stretch>
              <a:fillRect/>
            </a:stretch>
          </p:blipFill>
          <p:spPr bwMode="auto">
            <a:xfrm>
              <a:off x="3853036" y="5458479"/>
              <a:ext cx="3364442" cy="80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430558" y="5869144"/>
              <a:ext cx="251285" cy="315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331" t="13678" r="4460" b="4753"/>
          <a:stretch>
            <a:fillRect/>
          </a:stretch>
        </p:blipFill>
        <p:spPr bwMode="auto">
          <a:xfrm>
            <a:off x="95904" y="18872"/>
            <a:ext cx="9013371" cy="68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18500" y="1189703"/>
            <a:ext cx="151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Mapping via hash table of seed sequences &amp; positions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445" t="13655" r="3271" b="4826"/>
          <a:stretch>
            <a:fillRect/>
          </a:stretch>
        </p:blipFill>
        <p:spPr bwMode="auto">
          <a:xfrm>
            <a:off x="0" y="46300"/>
            <a:ext cx="9120851" cy="68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10359" y="2157807"/>
            <a:ext cx="199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Mapping via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suffix array tree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210" t="33170" r="12489" b="27686"/>
          <a:stretch>
            <a:fillRect/>
          </a:stretch>
        </p:blipFill>
        <p:spPr bwMode="auto">
          <a:xfrm>
            <a:off x="405115" y="1116623"/>
            <a:ext cx="6435523" cy="278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376" y="387533"/>
            <a:ext cx="7939453" cy="846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Alignment via dynamic programming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426" t="72445" r="34763" b="16682"/>
          <a:stretch>
            <a:fillRect/>
          </a:stretch>
        </p:blipFill>
        <p:spPr bwMode="auto">
          <a:xfrm>
            <a:off x="6667014" y="2526952"/>
            <a:ext cx="2338086" cy="8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70391" y="3991708"/>
            <a:ext cx="6979534" cy="2788939"/>
            <a:chOff x="370391" y="3860156"/>
            <a:chExt cx="6979534" cy="2858947"/>
          </a:xfrm>
        </p:grpSpPr>
        <p:grpSp>
          <p:nvGrpSpPr>
            <p:cNvPr id="8" name="Group 7"/>
            <p:cNvGrpSpPr/>
            <p:nvPr/>
          </p:nvGrpSpPr>
          <p:grpSpPr>
            <a:xfrm>
              <a:off x="370391" y="3860156"/>
              <a:ext cx="6979534" cy="2858947"/>
              <a:chOff x="370391" y="3860156"/>
              <a:chExt cx="6979534" cy="2858947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17" t="45245" r="6579" b="15926"/>
              <a:stretch>
                <a:fillRect/>
              </a:stretch>
            </p:blipFill>
            <p:spPr bwMode="auto">
              <a:xfrm>
                <a:off x="370391" y="3860156"/>
                <a:ext cx="6979534" cy="2858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782145" y="5266521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712980" y="5232063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ii</a:t>
              </a:r>
              <a:endPara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72" y="61544"/>
            <a:ext cx="7543800" cy="12954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 End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1680238"/>
            <a:ext cx="8106508" cy="4896408"/>
          </a:xfrm>
        </p:spPr>
        <p:txBody>
          <a:bodyPr/>
          <a:lstStyle/>
          <a:p>
            <a:r>
              <a:rPr lang="en-US" sz="2400" dirty="0"/>
              <a:t>Having paired-end reads improves mapping</a:t>
            </a:r>
          </a:p>
          <a:p>
            <a:pPr lvl="1"/>
            <a:r>
              <a:rPr lang="en-US" sz="2000" dirty="0"/>
              <a:t>mapping one read with high confidence anchors the pair</a:t>
            </a:r>
          </a:p>
          <a:p>
            <a:pPr lvl="2"/>
            <a:r>
              <a:rPr lang="en-US" sz="1800" dirty="0"/>
              <a:t>even when its mate read by itself maps several places equally</a:t>
            </a:r>
            <a:br>
              <a:rPr lang="en-US" sz="1800" dirty="0"/>
            </a:br>
            <a:endParaRPr lang="en-US" sz="1000" dirty="0"/>
          </a:p>
          <a:p>
            <a:r>
              <a:rPr lang="en-US" sz="2400" dirty="0"/>
              <a:t>Three possible outcomes of mapping an R1/R2 pair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000" dirty="0"/>
              <a:t>only one of a pair might map </a:t>
            </a:r>
            <a:r>
              <a:rPr lang="en-US" sz="2000" b="1" i="1" dirty="0">
                <a:solidFill>
                  <a:srgbClr val="0070C0"/>
                </a:solidFill>
              </a:rPr>
              <a:t>(singleton/orphan) 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000" dirty="0"/>
              <a:t>both reads can map within the most likely distance range and with correct orientation </a:t>
            </a:r>
            <a:r>
              <a:rPr lang="en-US" sz="2000" b="1" i="1" dirty="0">
                <a:solidFill>
                  <a:srgbClr val="8E6900"/>
                </a:solidFill>
              </a:rPr>
              <a:t>(proper pair)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000" dirty="0"/>
              <a:t>both reads can map but with an unexpected insert size or orientation, or to different </a:t>
            </a:r>
            <a:r>
              <a:rPr lang="en-US" sz="2000" dirty="0" err="1"/>
              <a:t>contigs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4FD1"/>
                </a:solidFill>
              </a:rPr>
              <a:t>(discordant pair)</a:t>
            </a:r>
            <a:br>
              <a:rPr lang="en-US" sz="2000" b="1" i="1" dirty="0">
                <a:solidFill>
                  <a:srgbClr val="0070C0"/>
                </a:solidFill>
              </a:rPr>
            </a:br>
            <a:endParaRPr lang="en-US" sz="1000" i="1" dirty="0">
              <a:solidFill>
                <a:srgbClr val="0070C0"/>
              </a:solidFill>
            </a:endParaRPr>
          </a:p>
          <a:p>
            <a:r>
              <a:rPr lang="en-US" sz="2400" dirty="0"/>
              <a:t>Insert fragment size is reported in the alignment record </a:t>
            </a:r>
          </a:p>
          <a:p>
            <a:pPr lvl="1"/>
            <a:r>
              <a:rPr lang="en-US" sz="2000" dirty="0"/>
              <a:t>for both proper and discordant pairs</a:t>
            </a:r>
          </a:p>
          <a:p>
            <a:pPr lvl="1"/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1568" y="506779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56" y="312695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3052" y="3965751"/>
            <a:ext cx="13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bed, gff, vcf, etc.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2853376" y="5868366"/>
            <a:ext cx="1602878" cy="989634"/>
            <a:chOff x="2357610" y="5894024"/>
            <a:chExt cx="1674563" cy="963976"/>
          </a:xfrm>
        </p:grpSpPr>
        <p:sp>
          <p:nvSpPr>
            <p:cNvPr id="20" name="Horizontal Scroll 19"/>
            <p:cNvSpPr/>
            <p:nvPr/>
          </p:nvSpPr>
          <p:spPr>
            <a:xfrm>
              <a:off x="2357610" y="5894024"/>
              <a:ext cx="1674563" cy="96397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1580" y="6073969"/>
              <a:ext cx="1181163" cy="61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confident calls</a:t>
              </a:r>
              <a:endParaRPr lang="en-US" sz="1600" dirty="0"/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2901092" y="804229"/>
            <a:ext cx="1520328" cy="584775"/>
            <a:chOff x="2857024" y="462702"/>
            <a:chExt cx="1520328" cy="584775"/>
          </a:xfrm>
        </p:grpSpPr>
        <p:sp>
          <p:nvSpPr>
            <p:cNvPr id="21" name="Rounded Rectangle 20"/>
            <p:cNvSpPr/>
            <p:nvPr/>
          </p:nvSpPr>
          <p:spPr>
            <a:xfrm>
              <a:off x="2857024" y="46270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97435" y="462702"/>
              <a:ext cx="1432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raw read </a:t>
              </a:r>
              <a:r>
                <a:rPr lang="en-US" sz="1600" dirty="0"/>
                <a:t>sequences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2901092" y="1981201"/>
            <a:ext cx="1520328" cy="584775"/>
            <a:chOff x="1815943" y="1893065"/>
            <a:chExt cx="1520328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1815943" y="1904083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50833" y="1893065"/>
              <a:ext cx="1454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map reads to reference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2901092" y="2972721"/>
            <a:ext cx="1520328" cy="584775"/>
            <a:chOff x="1836139" y="2719330"/>
            <a:chExt cx="1520328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836139" y="272851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901" y="2719330"/>
              <a:ext cx="1399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alignment metrics &amp; QC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901092" y="3982604"/>
            <a:ext cx="1520328" cy="473650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648" y="3940109"/>
            <a:ext cx="1678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basic analysis</a:t>
            </a:r>
            <a:br>
              <a:rPr lang="en-US" sz="1600" dirty="0"/>
            </a:br>
            <a:r>
              <a:rPr lang="en-US" sz="1100" dirty="0"/>
              <a:t>(e.g. coverage, genes)</a:t>
            </a:r>
            <a:endParaRPr lang="en-US" sz="1600" dirty="0"/>
          </a:p>
        </p:txBody>
      </p:sp>
      <p:grpSp>
        <p:nvGrpSpPr>
          <p:cNvPr id="18" name="Group 26"/>
          <p:cNvGrpSpPr/>
          <p:nvPr/>
        </p:nvGrpSpPr>
        <p:grpSpPr>
          <a:xfrm>
            <a:off x="2407534" y="4848415"/>
            <a:ext cx="3009418" cy="1021649"/>
            <a:chOff x="1788397" y="4450686"/>
            <a:chExt cx="1520328" cy="769441"/>
          </a:xfrm>
        </p:grpSpPr>
        <p:sp>
          <p:nvSpPr>
            <p:cNvPr id="26" name="Rounded Rectangle 25"/>
            <p:cNvSpPr/>
            <p:nvPr/>
          </p:nvSpPr>
          <p:spPr>
            <a:xfrm>
              <a:off x="1788397" y="4454487"/>
              <a:ext cx="1520328" cy="598731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450686"/>
              <a:ext cx="1432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further analysis &amp; significance determination</a:t>
              </a:r>
            </a:p>
            <a:p>
              <a:pPr algn="ctr"/>
              <a:r>
                <a:rPr lang="en-US" sz="1200" dirty="0"/>
                <a:t>(e.g. FPKM, peak or variant calls)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7590" y="4906178"/>
            <a:ext cx="240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chemeClr val="bg1">
                    <a:lumMod val="50000"/>
                  </a:schemeClr>
                </a:solidFill>
              </a:rPr>
              <a:t>downstream processes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4419" y="1410158"/>
            <a:ext cx="0" cy="54864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4419" y="2598157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4419" y="35878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50275" y="4525698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60138" y="6081312"/>
            <a:ext cx="881351" cy="2974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62393" y="2575217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4873367" y="2003234"/>
            <a:ext cx="1520328" cy="584775"/>
            <a:chOff x="1817783" y="1035586"/>
            <a:chExt cx="1520328" cy="584775"/>
          </a:xfrm>
        </p:grpSpPr>
        <p:sp>
          <p:nvSpPr>
            <p:cNvPr id="49" name="Rounded Rectangle 48"/>
            <p:cNvSpPr/>
            <p:nvPr/>
          </p:nvSpPr>
          <p:spPr>
            <a:xfrm>
              <a:off x="1817783" y="1035586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953" y="1035586"/>
              <a:ext cx="1299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reference assembly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>
            <a:off x="4647815" y="210238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0"/>
          <p:cNvGrpSpPr/>
          <p:nvPr/>
        </p:nvGrpSpPr>
        <p:grpSpPr>
          <a:xfrm>
            <a:off x="618765" y="1408327"/>
            <a:ext cx="1520328" cy="584775"/>
            <a:chOff x="574697" y="526967"/>
            <a:chExt cx="1520328" cy="584775"/>
          </a:xfrm>
        </p:grpSpPr>
        <p:sp>
          <p:nvSpPr>
            <p:cNvPr id="58" name="Rounded Rectangle 57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experimental design</a:t>
              </a:r>
              <a:endParaRPr lang="en-US" sz="1600" dirty="0"/>
            </a:p>
          </p:txBody>
        </p:sp>
      </p:grpSp>
      <p:grpSp>
        <p:nvGrpSpPr>
          <p:cNvPr id="27" name="Group 61"/>
          <p:cNvGrpSpPr/>
          <p:nvPr/>
        </p:nvGrpSpPr>
        <p:grpSpPr>
          <a:xfrm>
            <a:off x="638961" y="2475128"/>
            <a:ext cx="1520328" cy="584775"/>
            <a:chOff x="574697" y="526967"/>
            <a:chExt cx="1520328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574697" y="526967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945" y="526967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DNA/RNA isolation</a:t>
              </a:r>
              <a:endParaRPr lang="en-US" sz="1600" dirty="0"/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615091" y="3597013"/>
            <a:ext cx="1520328" cy="594911"/>
            <a:chOff x="571023" y="2550398"/>
            <a:chExt cx="1520328" cy="594911"/>
          </a:xfrm>
        </p:grpSpPr>
        <p:sp>
          <p:nvSpPr>
            <p:cNvPr id="66" name="Rounded Rectangle 65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library preparation</a:t>
              </a:r>
              <a:endParaRPr lang="en-US" sz="16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1327546" y="2036291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7546" y="316919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7546" y="4269043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71"/>
          <p:cNvGrpSpPr/>
          <p:nvPr/>
        </p:nvGrpSpPr>
        <p:grpSpPr>
          <a:xfrm>
            <a:off x="602238" y="4685847"/>
            <a:ext cx="1520328" cy="594911"/>
            <a:chOff x="571023" y="2550398"/>
            <a:chExt cx="1520328" cy="594911"/>
          </a:xfrm>
        </p:grpSpPr>
        <p:sp>
          <p:nvSpPr>
            <p:cNvPr id="73" name="Rounded Rectangle 72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next-gen sequencing</a:t>
              </a:r>
              <a:endParaRPr lang="en-US" sz="1600" dirty="0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>
            <a:off x="4572005" y="1101688"/>
            <a:ext cx="2610997" cy="594911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67221" y="1453729"/>
            <a:ext cx="182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has reference?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314693" y="5390927"/>
            <a:ext cx="0" cy="3525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6"/>
          <p:cNvGrpSpPr/>
          <p:nvPr/>
        </p:nvGrpSpPr>
        <p:grpSpPr>
          <a:xfrm>
            <a:off x="578367" y="5796715"/>
            <a:ext cx="1520328" cy="594911"/>
            <a:chOff x="571023" y="2550398"/>
            <a:chExt cx="1520328" cy="594911"/>
          </a:xfrm>
        </p:grpSpPr>
        <p:sp>
          <p:nvSpPr>
            <p:cNvPr id="88" name="Rounded Rectangle 87"/>
            <p:cNvSpPr/>
            <p:nvPr/>
          </p:nvSpPr>
          <p:spPr>
            <a:xfrm>
              <a:off x="571023" y="2572432"/>
              <a:ext cx="1520328" cy="57287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02254" y="2550398"/>
              <a:ext cx="1454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delivery of raw reads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30660" y="629798"/>
            <a:ext cx="172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upstream processes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293148" y="1593382"/>
            <a:ext cx="1520328" cy="572877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403318" y="1516263"/>
            <a:ext cx="12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assembly</a:t>
            </a:r>
          </a:p>
          <a:p>
            <a:pPr algn="ctr"/>
            <a:r>
              <a:rPr lang="en-US" sz="1100" dirty="0"/>
              <a:t>(genome or </a:t>
            </a:r>
            <a:r>
              <a:rPr lang="en-US" sz="1100" dirty="0" err="1"/>
              <a:t>transcriptome</a:t>
            </a:r>
            <a:r>
              <a:rPr lang="en-US" sz="1100" dirty="0"/>
              <a:t>)</a:t>
            </a:r>
          </a:p>
        </p:txBody>
      </p:sp>
      <p:grpSp>
        <p:nvGrpSpPr>
          <p:cNvPr id="31" name="Group 125"/>
          <p:cNvGrpSpPr/>
          <p:nvPr/>
        </p:nvGrpSpPr>
        <p:grpSpPr>
          <a:xfrm>
            <a:off x="7317020" y="2757899"/>
            <a:ext cx="1520328" cy="380078"/>
            <a:chOff x="6942442" y="2517359"/>
            <a:chExt cx="1520328" cy="380078"/>
          </a:xfrm>
        </p:grpSpPr>
        <p:sp>
          <p:nvSpPr>
            <p:cNvPr id="98" name="Rounded Rectangle 97"/>
            <p:cNvSpPr/>
            <p:nvPr/>
          </p:nvSpPr>
          <p:spPr>
            <a:xfrm>
              <a:off x="6942442" y="2517359"/>
              <a:ext cx="1520328" cy="38007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01204" y="2530209"/>
              <a:ext cx="139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metrics </a:t>
              </a:r>
              <a:r>
                <a:rPr lang="en-US" sz="1600" dirty="0"/>
                <a:t>&amp; QC</a:t>
              </a: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8049670" y="2269573"/>
            <a:ext cx="3643" cy="435083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31"/>
          <p:cNvGrpSpPr/>
          <p:nvPr/>
        </p:nvGrpSpPr>
        <p:grpSpPr>
          <a:xfrm>
            <a:off x="7302350" y="5496948"/>
            <a:ext cx="1531346" cy="394752"/>
            <a:chOff x="6947970" y="5345037"/>
            <a:chExt cx="1531346" cy="394752"/>
          </a:xfrm>
        </p:grpSpPr>
        <p:sp>
          <p:nvSpPr>
            <p:cNvPr id="111" name="Rounded Rectangle 110"/>
            <p:cNvSpPr/>
            <p:nvPr/>
          </p:nvSpPr>
          <p:spPr>
            <a:xfrm>
              <a:off x="6947970" y="5345037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4692" y="5363368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annotation</a:t>
              </a:r>
              <a:endParaRPr lang="en-US" sz="1600" dirty="0"/>
            </a:p>
          </p:txBody>
        </p:sp>
      </p:grpSp>
      <p:grpSp>
        <p:nvGrpSpPr>
          <p:cNvPr id="33" name="Group 133"/>
          <p:cNvGrpSpPr/>
          <p:nvPr/>
        </p:nvGrpSpPr>
        <p:grpSpPr>
          <a:xfrm>
            <a:off x="5629621" y="6242423"/>
            <a:ext cx="1531346" cy="394752"/>
            <a:chOff x="5255043" y="6125398"/>
            <a:chExt cx="1531346" cy="394752"/>
          </a:xfrm>
        </p:grpSpPr>
        <p:sp>
          <p:nvSpPr>
            <p:cNvPr id="115" name="Rounded Rectangle 114"/>
            <p:cNvSpPr/>
            <p:nvPr/>
          </p:nvSpPr>
          <p:spPr>
            <a:xfrm>
              <a:off x="5255043" y="6125398"/>
              <a:ext cx="1531346" cy="39475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1765" y="6143729"/>
              <a:ext cx="145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motif analysis</a:t>
              </a:r>
              <a:endParaRPr lang="en-US" sz="1600" dirty="0"/>
            </a:p>
          </p:txBody>
        </p:sp>
      </p:grpSp>
      <p:grpSp>
        <p:nvGrpSpPr>
          <p:cNvPr id="36" name="Group 132"/>
          <p:cNvGrpSpPr/>
          <p:nvPr/>
        </p:nvGrpSpPr>
        <p:grpSpPr>
          <a:xfrm>
            <a:off x="7302350" y="6147412"/>
            <a:ext cx="1531346" cy="584775"/>
            <a:chOff x="6927772" y="6059276"/>
            <a:chExt cx="1531346" cy="584775"/>
          </a:xfrm>
        </p:grpSpPr>
        <p:sp>
          <p:nvSpPr>
            <p:cNvPr id="110" name="Rounded Rectangle 109"/>
            <p:cNvSpPr/>
            <p:nvPr/>
          </p:nvSpPr>
          <p:spPr>
            <a:xfrm>
              <a:off x="6927772" y="6073986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7743" y="6059276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</a:t>
              </a:r>
            </a:p>
            <a:p>
              <a:pPr algn="ctr"/>
              <a:r>
                <a:rPr lang="en-US" sz="1600"/>
                <a:t>analysis</a:t>
              </a:r>
              <a:endParaRPr lang="en-US" sz="1600" dirty="0"/>
            </a:p>
          </p:txBody>
        </p:sp>
      </p:grpSp>
      <p:grpSp>
        <p:nvGrpSpPr>
          <p:cNvPr id="39" name="Group 134"/>
          <p:cNvGrpSpPr/>
          <p:nvPr/>
        </p:nvGrpSpPr>
        <p:grpSpPr>
          <a:xfrm>
            <a:off x="5629621" y="5401937"/>
            <a:ext cx="1531346" cy="584775"/>
            <a:chOff x="5273406" y="5313801"/>
            <a:chExt cx="1531346" cy="584775"/>
          </a:xfrm>
        </p:grpSpPr>
        <p:sp>
          <p:nvSpPr>
            <p:cNvPr id="119" name="Rounded Rectangle 118"/>
            <p:cNvSpPr/>
            <p:nvPr/>
          </p:nvSpPr>
          <p:spPr>
            <a:xfrm>
              <a:off x="5273406" y="5328511"/>
              <a:ext cx="1531346" cy="554516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63377" y="5313801"/>
              <a:ext cx="1322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differential analysis</a:t>
              </a:r>
              <a:endParaRPr lang="en-US" sz="1600" dirty="0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>
            <a:off x="8090704" y="3297729"/>
            <a:ext cx="1197" cy="18317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12002" y="110169"/>
            <a:ext cx="202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core processes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07589" y="1090671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</a:t>
            </a:r>
            <a:endParaRPr lang="en-US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873570" y="1507476"/>
            <a:ext cx="71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yes</a:t>
            </a:r>
            <a:endParaRPr lang="en-US" i="1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610559" y="209323"/>
            <a:ext cx="4533441" cy="7480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 Workflow</a:t>
            </a:r>
          </a:p>
        </p:txBody>
      </p:sp>
      <p:sp>
        <p:nvSpPr>
          <p:cNvPr id="137" name="Oval 136"/>
          <p:cNvSpPr/>
          <p:nvPr/>
        </p:nvSpPr>
        <p:spPr>
          <a:xfrm>
            <a:off x="133564" y="4373696"/>
            <a:ext cx="2476072" cy="11898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650275" y="5708246"/>
            <a:ext cx="8289" cy="27705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6455230" y="2351315"/>
            <a:ext cx="810543" cy="49073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8745" y="1022465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2714" y="187456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19093" y="3659170"/>
            <a:ext cx="3717013" cy="14105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Alignment Workflow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94520" y="1412381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911" y="2423575"/>
            <a:ext cx="12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custom binary index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541875" y="10160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2"/>
          <p:cNvGrpSpPr/>
          <p:nvPr/>
        </p:nvGrpSpPr>
        <p:grpSpPr>
          <a:xfrm>
            <a:off x="4346536" y="3921256"/>
            <a:ext cx="2390679" cy="572881"/>
            <a:chOff x="6523801" y="3630053"/>
            <a:chExt cx="2390679" cy="572881"/>
          </a:xfrm>
        </p:grpSpPr>
        <p:sp>
          <p:nvSpPr>
            <p:cNvPr id="144" name="Rounded Rectangle 143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49527" y="3630053"/>
              <a:ext cx="23576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handle duplicates </a:t>
              </a:r>
              <a:r>
                <a:rPr lang="en-US" sz="1400" i="1"/>
                <a:t>(optional)</a:t>
              </a:r>
              <a:endParaRPr lang="en-US" sz="1600" i="1" dirty="0"/>
            </a:p>
          </p:txBody>
        </p:sp>
      </p:grpSp>
      <p:grpSp>
        <p:nvGrpSpPr>
          <p:cNvPr id="3" name="Group 151"/>
          <p:cNvGrpSpPr/>
          <p:nvPr/>
        </p:nvGrpSpPr>
        <p:grpSpPr>
          <a:xfrm>
            <a:off x="4346536" y="4960615"/>
            <a:ext cx="2390679" cy="343626"/>
            <a:chOff x="6588066" y="4663803"/>
            <a:chExt cx="2390679" cy="343626"/>
          </a:xfrm>
        </p:grpSpPr>
        <p:sp>
          <p:nvSpPr>
            <p:cNvPr id="147" name="Rounded Rectangle 14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index BAM</a:t>
              </a:r>
              <a:endParaRPr lang="en-US" sz="1600" dirty="0"/>
            </a:p>
          </p:txBody>
        </p:sp>
      </p:grpSp>
      <p:grpSp>
        <p:nvGrpSpPr>
          <p:cNvPr id="4" name="Group 153"/>
          <p:cNvGrpSpPr/>
          <p:nvPr/>
        </p:nvGrpSpPr>
        <p:grpSpPr>
          <a:xfrm>
            <a:off x="4346536" y="5803981"/>
            <a:ext cx="2390679" cy="343626"/>
            <a:chOff x="6588066" y="4663803"/>
            <a:chExt cx="2390679" cy="343626"/>
          </a:xfrm>
        </p:grpSpPr>
        <p:sp>
          <p:nvSpPr>
            <p:cNvPr id="155" name="Rounded Rectangle 154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alignment metrics &amp; QC</a:t>
              </a:r>
              <a:endParaRPr lang="en-US" sz="1600" dirty="0"/>
            </a:p>
          </p:txBody>
        </p:sp>
      </p:grpSp>
      <p:grpSp>
        <p:nvGrpSpPr>
          <p:cNvPr id="5" name="Group 156"/>
          <p:cNvGrpSpPr/>
          <p:nvPr/>
        </p:nvGrpSpPr>
        <p:grpSpPr>
          <a:xfrm>
            <a:off x="4346536" y="3111757"/>
            <a:ext cx="2390679" cy="343626"/>
            <a:chOff x="6588066" y="4663803"/>
            <a:chExt cx="2390679" cy="343626"/>
          </a:xfrm>
        </p:grpSpPr>
        <p:sp>
          <p:nvSpPr>
            <p:cNvPr id="158" name="Rounded Rectangle 157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sort BAM by position</a:t>
              </a:r>
              <a:endParaRPr lang="en-US" sz="1600" dirty="0"/>
            </a:p>
          </p:txBody>
        </p:sp>
      </p:grpSp>
      <p:grpSp>
        <p:nvGrpSpPr>
          <p:cNvPr id="6" name="Group 159"/>
          <p:cNvGrpSpPr/>
          <p:nvPr/>
        </p:nvGrpSpPr>
        <p:grpSpPr>
          <a:xfrm>
            <a:off x="4346536" y="2268391"/>
            <a:ext cx="2390679" cy="343626"/>
            <a:chOff x="6588066" y="4663803"/>
            <a:chExt cx="2390679" cy="343626"/>
          </a:xfrm>
        </p:grpSpPr>
        <p:sp>
          <p:nvSpPr>
            <p:cNvPr id="161" name="Rounded Rectangle 160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convert SAM to BAM</a:t>
              </a:r>
              <a:endParaRPr lang="en-US" sz="1600" dirty="0"/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4346536" y="1425025"/>
            <a:ext cx="2390679" cy="343626"/>
            <a:chOff x="6588066" y="4663803"/>
            <a:chExt cx="2390679" cy="343626"/>
          </a:xfrm>
        </p:grpSpPr>
        <p:sp>
          <p:nvSpPr>
            <p:cNvPr id="164" name="Rounded Rectangle 163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 reads to reference</a:t>
              </a:r>
              <a:endParaRPr lang="en-US" sz="1600" dirty="0"/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4346536" y="581659"/>
            <a:ext cx="2390679" cy="343626"/>
            <a:chOff x="6588066" y="4663803"/>
            <a:chExt cx="2390679" cy="343626"/>
          </a:xfrm>
        </p:grpSpPr>
        <p:sp>
          <p:nvSpPr>
            <p:cNvPr id="167" name="Rounded Rectangle 16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&amp; trim raw reads</a:t>
              </a:r>
              <a:endParaRPr lang="en-US" sz="1600" dirty="0"/>
            </a:p>
          </p:txBody>
        </p:sp>
      </p:grpSp>
      <p:cxnSp>
        <p:nvCxnSpPr>
          <p:cNvPr id="169" name="Straight Arrow Connector 168"/>
          <p:cNvCxnSpPr/>
          <p:nvPr/>
        </p:nvCxnSpPr>
        <p:spPr>
          <a:xfrm>
            <a:off x="5541875" y="189779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541875" y="27142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41875" y="35524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541875" y="4552695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5541875" y="5400168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352714" y="2725623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52714" y="3563824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352714" y="4596756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352714" y="538979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BAM + .bai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177"/>
          <p:cNvGrpSpPr/>
          <p:nvPr/>
        </p:nvGrpSpPr>
        <p:grpSpPr>
          <a:xfrm>
            <a:off x="667285" y="732919"/>
            <a:ext cx="2390679" cy="584775"/>
            <a:chOff x="6523801" y="3630053"/>
            <a:chExt cx="2390679" cy="584775"/>
          </a:xfrm>
        </p:grpSpPr>
        <p:sp>
          <p:nvSpPr>
            <p:cNvPr id="179" name="Rounded Rectangle 178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obtain reference genome</a:t>
              </a:r>
              <a:endParaRPr lang="en-US" sz="1600" dirty="0"/>
            </a:p>
          </p:txBody>
        </p:sp>
      </p:grpSp>
      <p:grpSp>
        <p:nvGrpSpPr>
          <p:cNvPr id="10" name="Group 180"/>
          <p:cNvGrpSpPr/>
          <p:nvPr/>
        </p:nvGrpSpPr>
        <p:grpSpPr>
          <a:xfrm>
            <a:off x="645514" y="1832378"/>
            <a:ext cx="2390679" cy="584775"/>
            <a:chOff x="6523801" y="3630053"/>
            <a:chExt cx="2390679" cy="584775"/>
          </a:xfrm>
        </p:grpSpPr>
        <p:sp>
          <p:nvSpPr>
            <p:cNvPr id="182" name="Rounded Rectangle 181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build aligner-specific reference index</a:t>
              </a:r>
              <a:endParaRPr lang="en-US" sz="1600" dirty="0"/>
            </a:p>
          </p:txBody>
        </p:sp>
      </p:grpSp>
      <p:cxnSp>
        <p:nvCxnSpPr>
          <p:cNvPr id="184" name="Straight Arrow Connector 183"/>
          <p:cNvCxnSpPr/>
          <p:nvPr/>
        </p:nvCxnSpPr>
        <p:spPr>
          <a:xfrm>
            <a:off x="1863448" y="141878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3124193" y="1611086"/>
            <a:ext cx="1088572" cy="500743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9736" y="1328057"/>
            <a:ext cx="157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bwa index</a:t>
            </a:r>
            <a:br>
              <a:rPr lang="en-US" sz="1400" b="1">
                <a:solidFill>
                  <a:srgbClr val="0000FF"/>
                </a:solidFill>
              </a:rPr>
            </a:br>
            <a:r>
              <a:rPr lang="en-US" sz="1400" b="1">
                <a:solidFill>
                  <a:srgbClr val="0000FF"/>
                </a:solidFill>
              </a:rPr>
              <a:t>bowtie2-build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498765" y="990601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FastQC, </a:t>
            </a:r>
            <a:r>
              <a:rPr lang="en-US" sz="1400" b="1" dirty="0" err="1">
                <a:solidFill>
                  <a:srgbClr val="0000FF"/>
                </a:solidFill>
              </a:rPr>
              <a:t>cutadapt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98765" y="27105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view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98765" y="35487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sort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521343" y="538802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index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343824" y="179442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60854" y="6142867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flagstat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idxstat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72224" y="318977"/>
            <a:ext cx="3543249" cy="26672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9240" y="6055269"/>
            <a:ext cx="4261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3"/>
              </a:rPr>
              <a:t>http://bio-bwa.sourceforge.net/bwa.shtml</a:t>
            </a:r>
            <a:r>
              <a:rPr lang="en-US" sz="1600" b="1" dirty="0"/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240" y="6402192"/>
            <a:ext cx="5875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hlinkClick r:id="rId4"/>
              </a:rPr>
              <a:t>http://bowtie-bio.sourceforge.net/bowtie2/manual.shtml</a:t>
            </a:r>
            <a:r>
              <a:rPr lang="en-US" sz="1600" b="1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20536" y="4455587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Picard </a:t>
            </a:r>
            <a:r>
              <a:rPr lang="en-US" sz="1400" b="1" dirty="0" err="1">
                <a:solidFill>
                  <a:srgbClr val="0000FF"/>
                </a:solidFill>
              </a:rPr>
              <a:t>MarkDuplicates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rmdup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76250" y="1774373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aln</a:t>
            </a:r>
            <a:r>
              <a:rPr lang="en-US" sz="1400" b="1" dirty="0">
                <a:solidFill>
                  <a:srgbClr val="0000FF"/>
                </a:solidFill>
              </a:rPr>
              <a:t> +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samse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or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sampe</a:t>
            </a:r>
            <a:r>
              <a:rPr lang="en-US" sz="1400" dirty="0"/>
              <a:t>,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mem</a:t>
            </a:r>
            <a:r>
              <a:rPr lang="en-US" sz="1400" dirty="0"/>
              <a:t>, or </a:t>
            </a:r>
            <a:r>
              <a:rPr lang="en-US" sz="1400" b="1" dirty="0">
                <a:solidFill>
                  <a:srgbClr val="0000FF"/>
                </a:solidFill>
              </a:rPr>
              <a:t>bowtie2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61" y="194865"/>
            <a:ext cx="7543800" cy="890954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Obtaining/building a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7" y="1249285"/>
            <a:ext cx="8108066" cy="3929207"/>
          </a:xfrm>
        </p:spPr>
        <p:txBody>
          <a:bodyPr/>
          <a:lstStyle/>
          <a:p>
            <a:r>
              <a:rPr lang="en-US" sz="2000" dirty="0"/>
              <a:t>What is a reference?</a:t>
            </a:r>
          </a:p>
          <a:p>
            <a:pPr lvl="1"/>
            <a:r>
              <a:rPr lang="en-US" sz="1800" dirty="0"/>
              <a:t>assembled genomes or transcriptomes</a:t>
            </a:r>
          </a:p>
          <a:p>
            <a:pPr lvl="2"/>
            <a:r>
              <a:rPr lang="en-US" sz="1600" dirty="0" err="1"/>
              <a:t>Ensembl</a:t>
            </a:r>
            <a:r>
              <a:rPr lang="en-US" sz="1600" dirty="0"/>
              <a:t>, UCSC, for eukaryotes</a:t>
            </a:r>
          </a:p>
          <a:p>
            <a:pPr lvl="2"/>
            <a:r>
              <a:rPr lang="en-US" sz="1600" dirty="0"/>
              <a:t>NCBI </a:t>
            </a:r>
            <a:r>
              <a:rPr lang="en-US" sz="1600" dirty="0" err="1"/>
              <a:t>RefSeq</a:t>
            </a:r>
            <a:r>
              <a:rPr lang="en-US" sz="1600" dirty="0"/>
              <a:t> or GenBank for prokaryotes/microbes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(prefer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RefSeq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sz="1800" i="1" dirty="0"/>
              <a:t>any set of named DNA sequences</a:t>
            </a:r>
          </a:p>
          <a:p>
            <a:pPr lvl="2"/>
            <a:r>
              <a:rPr lang="en-US" sz="1600" dirty="0"/>
              <a:t>names can be chromosomes, genes, etc. (technically referred to as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contigs</a:t>
            </a:r>
            <a:r>
              <a:rPr lang="en-US" sz="1600" dirty="0"/>
              <a:t>)</a:t>
            </a:r>
            <a:endParaRPr lang="en-US" sz="700" dirty="0"/>
          </a:p>
          <a:p>
            <a:pPr lvl="4"/>
            <a:endParaRPr lang="en-US" sz="700" dirty="0"/>
          </a:p>
          <a:p>
            <a:r>
              <a:rPr lang="en-US" sz="2000" dirty="0"/>
              <a:t>Building a reference index </a:t>
            </a:r>
            <a:r>
              <a:rPr lang="en-US" sz="1600" dirty="0"/>
              <a:t>(aligner-specific)</a:t>
            </a:r>
            <a:endParaRPr lang="en-US" sz="2000" dirty="0"/>
          </a:p>
          <a:p>
            <a:pPr lvl="1"/>
            <a:r>
              <a:rPr lang="en-US" sz="1800" dirty="0"/>
              <a:t>may take several hours to build</a:t>
            </a:r>
          </a:p>
          <a:p>
            <a:pPr lvl="2"/>
            <a:r>
              <a:rPr lang="en-US" sz="1600" dirty="0"/>
              <a:t>but you build each index once, use for multiple alignments</a:t>
            </a:r>
          </a:p>
          <a:p>
            <a:pPr lvl="1"/>
            <a:r>
              <a:rPr lang="en-US" sz="1800" dirty="0"/>
              <a:t>requires FASTA files (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.fa, .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fasta</a:t>
            </a:r>
            <a:r>
              <a:rPr lang="en-US" sz="1800" dirty="0"/>
              <a:t>) containing DNA sequences</a:t>
            </a:r>
          </a:p>
          <a:p>
            <a:pPr lvl="2"/>
            <a:r>
              <a:rPr lang="en-US" sz="1600" dirty="0"/>
              <a:t>annotations (genome feature files,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gff</a:t>
            </a:r>
            <a:r>
              <a:rPr lang="en-US" sz="1600" dirty="0"/>
              <a:t>) may also be used to build the index, but will definitely be needed for downstream analysis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86A99-C904-4B38-94C5-225C29057D1F}"/>
              </a:ext>
            </a:extLst>
          </p:cNvPr>
          <p:cNvSpPr/>
          <p:nvPr/>
        </p:nvSpPr>
        <p:spPr>
          <a:xfrm>
            <a:off x="380260" y="5421806"/>
            <a:ext cx="55733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3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chrM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Mitochondiral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Chromosome</a:t>
            </a:r>
          </a:p>
          <a:p>
            <a:r>
              <a:rPr lang="en-US" sz="1300" b="1" dirty="0">
                <a:latin typeface="Courier New" pitchFamily="49" charset="0"/>
                <a:cs typeface="Courier New" pitchFamily="49" charset="0"/>
              </a:rPr>
              <a:t>GATCACAGGTCTATCACCCTATTAACCACTCACGGGAGCTCTCCATGCAT</a:t>
            </a:r>
          </a:p>
          <a:p>
            <a:r>
              <a:rPr lang="en-US" sz="1300" b="1" dirty="0">
                <a:latin typeface="Courier New" pitchFamily="49" charset="0"/>
                <a:cs typeface="Courier New" pitchFamily="49" charset="0"/>
              </a:rPr>
              <a:t>TTGGTATTTTCGTCTGGGGGGTGTGCACGCGATAGCATTGCGAGACGCTG</a:t>
            </a:r>
          </a:p>
          <a:p>
            <a:r>
              <a:rPr lang="en-US" sz="1300" b="1" dirty="0">
                <a:latin typeface="Courier New" pitchFamily="49" charset="0"/>
                <a:cs typeface="Courier New" pitchFamily="49" charset="0"/>
              </a:rPr>
              <a:t>GAGCCGGAGCACCCTATGTCGCAGTATCTGTCTTTGATTCCTGCCTCATT </a:t>
            </a:r>
            <a:br>
              <a:rPr lang="en-US" sz="1300" b="1" dirty="0">
                <a:latin typeface="Courier New" pitchFamily="49" charset="0"/>
                <a:cs typeface="Courier New" pitchFamily="49" charset="0"/>
              </a:rPr>
            </a:br>
            <a:r>
              <a:rPr lang="en-US" sz="13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CB43C-1AF0-4E25-96EF-F8782D2820CA}"/>
              </a:ext>
            </a:extLst>
          </p:cNvPr>
          <p:cNvSpPr txBox="1"/>
          <p:nvPr/>
        </p:nvSpPr>
        <p:spPr>
          <a:xfrm>
            <a:off x="5555124" y="5314085"/>
            <a:ext cx="347003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sequence name </a:t>
            </a:r>
            <a:r>
              <a:rPr lang="en-US" sz="1200" dirty="0"/>
              <a:t>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/>
              <a:t>always</a:t>
            </a:r>
            <a:r>
              <a:rPr lang="en-US" sz="1200" dirty="0"/>
              <a:t> starts with </a:t>
            </a:r>
            <a:r>
              <a:rPr lang="en-US" sz="1200" b="1" dirty="0">
                <a:solidFill>
                  <a:srgbClr val="7030A0"/>
                </a:solidFill>
              </a:rPr>
              <a:t>&gt;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followed by a </a:t>
            </a:r>
            <a:r>
              <a:rPr lang="en-US" sz="1200" b="1" i="1" dirty="0"/>
              <a:t>name</a:t>
            </a:r>
            <a:r>
              <a:rPr lang="en-US" sz="1200" dirty="0"/>
              <a:t> and other (optional) </a:t>
            </a:r>
            <a:br>
              <a:rPr lang="en-US" sz="1200" dirty="0"/>
            </a:br>
            <a:r>
              <a:rPr lang="en-US" sz="1200" dirty="0"/>
              <a:t>descriptive information</a:t>
            </a:r>
          </a:p>
          <a:p>
            <a:r>
              <a:rPr lang="en-US" sz="1200" dirty="0"/>
              <a:t>one or more line(s) of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sequence characters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/>
              <a:t>never</a:t>
            </a:r>
            <a:r>
              <a:rPr lang="en-US" sz="1200" dirty="0"/>
              <a:t> starts with </a:t>
            </a:r>
            <a:r>
              <a:rPr lang="en-US" sz="1200" b="1" dirty="0">
                <a:solidFill>
                  <a:srgbClr val="7030A0"/>
                </a:solidFill>
              </a:rPr>
              <a:t>&gt;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sz="7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8745" y="1022465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2714" y="187456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19093" y="3659170"/>
            <a:ext cx="3717013" cy="14105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Alignment Workflow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94520" y="1412381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911" y="2423575"/>
            <a:ext cx="12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custom binary index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541875" y="10160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2"/>
          <p:cNvGrpSpPr/>
          <p:nvPr/>
        </p:nvGrpSpPr>
        <p:grpSpPr>
          <a:xfrm>
            <a:off x="4346536" y="3921256"/>
            <a:ext cx="2390679" cy="572881"/>
            <a:chOff x="6523801" y="3630053"/>
            <a:chExt cx="2390679" cy="572881"/>
          </a:xfrm>
        </p:grpSpPr>
        <p:sp>
          <p:nvSpPr>
            <p:cNvPr id="144" name="Rounded Rectangle 143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49527" y="3630053"/>
              <a:ext cx="23576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handle duplicates </a:t>
              </a:r>
              <a:r>
                <a:rPr lang="en-US" sz="1400" i="1"/>
                <a:t>(optional)</a:t>
              </a:r>
              <a:endParaRPr lang="en-US" sz="1600" i="1" dirty="0"/>
            </a:p>
          </p:txBody>
        </p:sp>
      </p:grpSp>
      <p:grpSp>
        <p:nvGrpSpPr>
          <p:cNvPr id="3" name="Group 151"/>
          <p:cNvGrpSpPr/>
          <p:nvPr/>
        </p:nvGrpSpPr>
        <p:grpSpPr>
          <a:xfrm>
            <a:off x="4346536" y="4960615"/>
            <a:ext cx="2390679" cy="343626"/>
            <a:chOff x="6588066" y="4663803"/>
            <a:chExt cx="2390679" cy="343626"/>
          </a:xfrm>
        </p:grpSpPr>
        <p:sp>
          <p:nvSpPr>
            <p:cNvPr id="147" name="Rounded Rectangle 14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index BAM</a:t>
              </a:r>
              <a:endParaRPr lang="en-US" sz="1600" dirty="0"/>
            </a:p>
          </p:txBody>
        </p:sp>
      </p:grpSp>
      <p:grpSp>
        <p:nvGrpSpPr>
          <p:cNvPr id="4" name="Group 153"/>
          <p:cNvGrpSpPr/>
          <p:nvPr/>
        </p:nvGrpSpPr>
        <p:grpSpPr>
          <a:xfrm>
            <a:off x="4346536" y="5803981"/>
            <a:ext cx="2390679" cy="343626"/>
            <a:chOff x="6588066" y="4663803"/>
            <a:chExt cx="2390679" cy="343626"/>
          </a:xfrm>
        </p:grpSpPr>
        <p:sp>
          <p:nvSpPr>
            <p:cNvPr id="155" name="Rounded Rectangle 154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alignment metrics &amp; QC</a:t>
              </a:r>
              <a:endParaRPr lang="en-US" sz="1600" dirty="0"/>
            </a:p>
          </p:txBody>
        </p:sp>
      </p:grpSp>
      <p:grpSp>
        <p:nvGrpSpPr>
          <p:cNvPr id="5" name="Group 156"/>
          <p:cNvGrpSpPr/>
          <p:nvPr/>
        </p:nvGrpSpPr>
        <p:grpSpPr>
          <a:xfrm>
            <a:off x="4346536" y="3111757"/>
            <a:ext cx="2390679" cy="343626"/>
            <a:chOff x="6588066" y="4663803"/>
            <a:chExt cx="2390679" cy="343626"/>
          </a:xfrm>
        </p:grpSpPr>
        <p:sp>
          <p:nvSpPr>
            <p:cNvPr id="158" name="Rounded Rectangle 157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sort BAM by position</a:t>
              </a:r>
              <a:endParaRPr lang="en-US" sz="1600" dirty="0"/>
            </a:p>
          </p:txBody>
        </p:sp>
      </p:grpSp>
      <p:grpSp>
        <p:nvGrpSpPr>
          <p:cNvPr id="6" name="Group 159"/>
          <p:cNvGrpSpPr/>
          <p:nvPr/>
        </p:nvGrpSpPr>
        <p:grpSpPr>
          <a:xfrm>
            <a:off x="4346536" y="2268391"/>
            <a:ext cx="2390679" cy="343626"/>
            <a:chOff x="6588066" y="4663803"/>
            <a:chExt cx="2390679" cy="343626"/>
          </a:xfrm>
        </p:grpSpPr>
        <p:sp>
          <p:nvSpPr>
            <p:cNvPr id="161" name="Rounded Rectangle 160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convert SAM to BAM</a:t>
              </a:r>
              <a:endParaRPr lang="en-US" sz="1600" dirty="0"/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4346536" y="1425025"/>
            <a:ext cx="2390679" cy="343626"/>
            <a:chOff x="6588066" y="4663803"/>
            <a:chExt cx="2390679" cy="343626"/>
          </a:xfrm>
        </p:grpSpPr>
        <p:sp>
          <p:nvSpPr>
            <p:cNvPr id="164" name="Rounded Rectangle 163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 reads to reference</a:t>
              </a:r>
              <a:endParaRPr lang="en-US" sz="1600" dirty="0"/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4346536" y="581659"/>
            <a:ext cx="2390679" cy="343626"/>
            <a:chOff x="6588066" y="4663803"/>
            <a:chExt cx="2390679" cy="343626"/>
          </a:xfrm>
        </p:grpSpPr>
        <p:sp>
          <p:nvSpPr>
            <p:cNvPr id="167" name="Rounded Rectangle 16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&amp; trim raw reads</a:t>
              </a:r>
              <a:endParaRPr lang="en-US" sz="1600" dirty="0"/>
            </a:p>
          </p:txBody>
        </p:sp>
      </p:grpSp>
      <p:cxnSp>
        <p:nvCxnSpPr>
          <p:cNvPr id="169" name="Straight Arrow Connector 168"/>
          <p:cNvCxnSpPr/>
          <p:nvPr/>
        </p:nvCxnSpPr>
        <p:spPr>
          <a:xfrm>
            <a:off x="5541875" y="189779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541875" y="27142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41875" y="35524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541875" y="4552695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5541875" y="5400168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352714" y="2725623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52714" y="3563824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352714" y="4596756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352714" y="538979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BAM + .bai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177"/>
          <p:cNvGrpSpPr/>
          <p:nvPr/>
        </p:nvGrpSpPr>
        <p:grpSpPr>
          <a:xfrm>
            <a:off x="667285" y="732919"/>
            <a:ext cx="2390679" cy="584775"/>
            <a:chOff x="6523801" y="3630053"/>
            <a:chExt cx="2390679" cy="584775"/>
          </a:xfrm>
        </p:grpSpPr>
        <p:sp>
          <p:nvSpPr>
            <p:cNvPr id="179" name="Rounded Rectangle 178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obtain reference genome</a:t>
              </a:r>
              <a:endParaRPr lang="en-US" sz="1600" dirty="0"/>
            </a:p>
          </p:txBody>
        </p:sp>
      </p:grpSp>
      <p:grpSp>
        <p:nvGrpSpPr>
          <p:cNvPr id="10" name="Group 180"/>
          <p:cNvGrpSpPr/>
          <p:nvPr/>
        </p:nvGrpSpPr>
        <p:grpSpPr>
          <a:xfrm>
            <a:off x="645514" y="1832378"/>
            <a:ext cx="2390679" cy="584775"/>
            <a:chOff x="6523801" y="3630053"/>
            <a:chExt cx="2390679" cy="584775"/>
          </a:xfrm>
        </p:grpSpPr>
        <p:sp>
          <p:nvSpPr>
            <p:cNvPr id="182" name="Rounded Rectangle 181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build aligner-specific reference index</a:t>
              </a:r>
              <a:endParaRPr lang="en-US" sz="1600" dirty="0"/>
            </a:p>
          </p:txBody>
        </p:sp>
      </p:grpSp>
      <p:cxnSp>
        <p:nvCxnSpPr>
          <p:cNvPr id="184" name="Straight Arrow Connector 183"/>
          <p:cNvCxnSpPr/>
          <p:nvPr/>
        </p:nvCxnSpPr>
        <p:spPr>
          <a:xfrm>
            <a:off x="1863448" y="141878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3124193" y="1611086"/>
            <a:ext cx="1088572" cy="500743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9736" y="1328057"/>
            <a:ext cx="157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bwa index</a:t>
            </a:r>
            <a:br>
              <a:rPr lang="en-US" sz="1400" b="1">
                <a:solidFill>
                  <a:srgbClr val="0000FF"/>
                </a:solidFill>
              </a:rPr>
            </a:br>
            <a:r>
              <a:rPr lang="en-US" sz="1400" b="1">
                <a:solidFill>
                  <a:srgbClr val="0000FF"/>
                </a:solidFill>
              </a:rPr>
              <a:t>bowtie2-build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498765" y="990601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FastQC, </a:t>
            </a:r>
            <a:r>
              <a:rPr lang="en-US" sz="1400" b="1" dirty="0" err="1">
                <a:solidFill>
                  <a:srgbClr val="0000FF"/>
                </a:solidFill>
              </a:rPr>
              <a:t>cutadapt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976250" y="1774373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aln</a:t>
            </a:r>
            <a:r>
              <a:rPr lang="en-US" sz="1400" b="1" dirty="0">
                <a:solidFill>
                  <a:srgbClr val="0000FF"/>
                </a:solidFill>
              </a:rPr>
              <a:t> +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samse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or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sampe</a:t>
            </a:r>
            <a:r>
              <a:rPr lang="en-US" sz="1400" dirty="0"/>
              <a:t>,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mem</a:t>
            </a:r>
            <a:r>
              <a:rPr lang="en-US" sz="1400" dirty="0"/>
              <a:t>, or </a:t>
            </a:r>
            <a:r>
              <a:rPr lang="en-US" sz="1400" b="1" dirty="0">
                <a:solidFill>
                  <a:srgbClr val="0000FF"/>
                </a:solidFill>
              </a:rPr>
              <a:t>bowtie2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498765" y="27105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view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98765" y="35487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sort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521343" y="538802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index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343824" y="179442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60854" y="6142867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flagstat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idxstat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831221" y="1134318"/>
            <a:ext cx="5164498" cy="20777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951" y="6089136"/>
            <a:ext cx="4261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hlinkClick r:id="rId3"/>
              </a:rPr>
              <a:t>http://bio-bwa.sourceforge.net/bwa.shtml</a:t>
            </a:r>
            <a:r>
              <a:rPr lang="en-US" sz="1600" b="1"/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7951" y="6436059"/>
            <a:ext cx="5875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hlinkClick r:id="rId4"/>
              </a:rPr>
              <a:t>http://bowtie-bio.sourceforge.net/bowtie2/manual.shtml</a:t>
            </a:r>
            <a:r>
              <a:rPr lang="en-US" sz="1600" b="1"/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20536" y="4455587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Picard </a:t>
            </a:r>
            <a:r>
              <a:rPr lang="en-US" sz="1400" b="1" dirty="0" err="1">
                <a:solidFill>
                  <a:srgbClr val="0000FF"/>
                </a:solidFill>
              </a:rPr>
              <a:t>MarkDuplicates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rmdup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7" y="21920"/>
            <a:ext cx="7543800" cy="1078668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/ BAM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13" y="1241835"/>
            <a:ext cx="8498541" cy="5418400"/>
          </a:xfrm>
        </p:spPr>
        <p:txBody>
          <a:bodyPr/>
          <a:lstStyle/>
          <a:p>
            <a:r>
              <a:rPr lang="en-US" sz="2000" dirty="0"/>
              <a:t>Aligners take FASTQ as input, output alignments </a:t>
            </a:r>
            <a:br>
              <a:rPr lang="en-US" sz="2000" dirty="0"/>
            </a:br>
            <a:r>
              <a:rPr lang="en-US" sz="2000" dirty="0"/>
              <a:t>in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/>
              <a:t>equence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/>
              <a:t>lignment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dirty="0"/>
              <a:t>ap (SAM) format</a:t>
            </a:r>
          </a:p>
          <a:p>
            <a:pPr lvl="1"/>
            <a:r>
              <a:rPr lang="en-US" sz="1800" dirty="0"/>
              <a:t>plain-text file format that describes how reads align to a reference</a:t>
            </a:r>
          </a:p>
          <a:p>
            <a:pPr lvl="2"/>
            <a:r>
              <a:rPr lang="en-US" sz="1600" dirty="0">
                <a:hlinkClick r:id="rId2"/>
              </a:rPr>
              <a:t>http://samtools.github.io/hts-specs/SAMv1.pdf</a:t>
            </a:r>
            <a:r>
              <a:rPr lang="en-US" sz="1600" dirty="0"/>
              <a:t> (the Bible)</a:t>
            </a:r>
          </a:p>
          <a:p>
            <a:pPr lvl="2"/>
            <a:r>
              <a:rPr lang="en-US" sz="1600" dirty="0"/>
              <a:t>and now </a:t>
            </a:r>
            <a:r>
              <a:rPr lang="en-US" sz="1600" dirty="0">
                <a:hlinkClick r:id="rId3"/>
              </a:rPr>
              <a:t>https://github.com/samtools/hts-specs/blob/master/SAMtags.pdf</a:t>
            </a:r>
            <a:r>
              <a:rPr lang="en-US" sz="1600" dirty="0"/>
              <a:t> </a:t>
            </a:r>
          </a:p>
          <a:p>
            <a:pPr lvl="4"/>
            <a:endParaRPr lang="en-US" sz="1000" dirty="0"/>
          </a:p>
          <a:p>
            <a:r>
              <a:rPr lang="en-US" sz="2000" dirty="0"/>
              <a:t>SAM and BAM are two forms of the same data</a:t>
            </a:r>
          </a:p>
          <a:p>
            <a:pPr lvl="1"/>
            <a:r>
              <a:rPr lang="en-US" sz="1800" b="1" dirty="0"/>
              <a:t>BAM</a:t>
            </a:r>
            <a:r>
              <a:rPr lang="en-US" sz="1800" dirty="0"/>
              <a:t> –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800" dirty="0"/>
              <a:t>inary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800" dirty="0"/>
              <a:t>lignment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1800" dirty="0"/>
              <a:t>ap</a:t>
            </a:r>
          </a:p>
          <a:p>
            <a:pPr lvl="2"/>
            <a:r>
              <a:rPr lang="en-US" sz="1800" b="1" i="1" dirty="0"/>
              <a:t>same data </a:t>
            </a:r>
            <a:r>
              <a:rPr lang="en-US" sz="1800" dirty="0"/>
              <a:t>in a custom compressed (</a:t>
            </a:r>
            <a:r>
              <a:rPr lang="en-US" sz="1800" b="1" dirty="0" err="1">
                <a:solidFill>
                  <a:srgbClr val="0000FF"/>
                </a:solidFill>
              </a:rPr>
              <a:t>gzip</a:t>
            </a:r>
            <a:r>
              <a:rPr lang="en-US" sz="1800" dirty="0" err="1"/>
              <a:t>’d</a:t>
            </a:r>
            <a:r>
              <a:rPr lang="en-US" sz="1800" dirty="0"/>
              <a:t>) format</a:t>
            </a:r>
          </a:p>
          <a:p>
            <a:pPr lvl="2"/>
            <a:r>
              <a:rPr lang="en-US" sz="1800" b="1" i="1" dirty="0"/>
              <a:t>much</a:t>
            </a:r>
            <a:r>
              <a:rPr lang="en-US" sz="1800" dirty="0"/>
              <a:t> smaller than SAM files</a:t>
            </a:r>
          </a:p>
          <a:p>
            <a:pPr lvl="2"/>
            <a:r>
              <a:rPr lang="en-US" sz="1800" dirty="0"/>
              <a:t>when sorted + indexed, support fast random access (SAM files do not)</a:t>
            </a:r>
          </a:p>
          <a:p>
            <a:pPr lvl="4"/>
            <a:endParaRPr lang="en-US" sz="1000" dirty="0"/>
          </a:p>
          <a:p>
            <a:r>
              <a:rPr lang="en-US" sz="2000" dirty="0"/>
              <a:t>SAM file consists of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header </a:t>
            </a:r>
            <a:r>
              <a:rPr lang="en-US" sz="1800" dirty="0"/>
              <a:t>(includes reference sequence names and lengths)</a:t>
            </a:r>
          </a:p>
          <a:p>
            <a:pPr lvl="1"/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 records</a:t>
            </a:r>
            <a:r>
              <a:rPr lang="en-US" sz="1800" dirty="0"/>
              <a:t>, one for each sequence read</a:t>
            </a:r>
          </a:p>
          <a:p>
            <a:pPr lvl="2"/>
            <a:r>
              <a:rPr lang="en-US" sz="1800" dirty="0"/>
              <a:t>alignments for R1 and R2 reads have </a:t>
            </a:r>
            <a:r>
              <a:rPr lang="en-US" sz="1800" i="1" dirty="0"/>
              <a:t>separate records</a:t>
            </a:r>
            <a:endParaRPr lang="en-US" sz="1800" dirty="0"/>
          </a:p>
          <a:p>
            <a:pPr lvl="2"/>
            <a:r>
              <a:rPr lang="en-US" sz="1800" dirty="0"/>
              <a:t>records have 11 fixed fields + extensible-format </a:t>
            </a:r>
            <a:r>
              <a:rPr lang="en-US" sz="1800" b="1" dirty="0" err="1"/>
              <a:t>key:type:value</a:t>
            </a:r>
            <a:r>
              <a:rPr lang="en-US" sz="1800" dirty="0"/>
              <a:t> tuples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447" t="40793" r="13070" b="26741"/>
          <a:stretch>
            <a:fillRect/>
          </a:stretch>
        </p:blipFill>
        <p:spPr bwMode="auto">
          <a:xfrm>
            <a:off x="23326" y="1535288"/>
            <a:ext cx="8273667" cy="27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7311" t="43973" r="7520" b="27011"/>
          <a:stretch>
            <a:fillRect/>
          </a:stretch>
        </p:blipFill>
        <p:spPr bwMode="auto">
          <a:xfrm>
            <a:off x="592023" y="4474734"/>
            <a:ext cx="7145866" cy="216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28" y="284813"/>
            <a:ext cx="7543800" cy="1139251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file format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fields (tab-separated)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985267" y="4392119"/>
            <a:ext cx="1886536" cy="3897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90911" y="5529800"/>
            <a:ext cx="1880892" cy="3913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1198" y="2220024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>
                <a:solidFill>
                  <a:srgbClr val="C00000"/>
                </a:solidFill>
              </a:rPr>
              <a:t>contig + start = locus</a:t>
            </a:r>
          </a:p>
        </p:txBody>
      </p:sp>
      <p:sp>
        <p:nvSpPr>
          <p:cNvPr id="13" name="Oval 12"/>
          <p:cNvSpPr/>
          <p:nvPr/>
        </p:nvSpPr>
        <p:spPr>
          <a:xfrm>
            <a:off x="7060557" y="4430891"/>
            <a:ext cx="496710" cy="33301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11357" y="5565424"/>
            <a:ext cx="496710" cy="33301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90739" y="3424193"/>
            <a:ext cx="202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>
                <a:solidFill>
                  <a:srgbClr val="0000FF"/>
                </a:solidFill>
              </a:rPr>
              <a:t>insert size, if paired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172" y="1800863"/>
            <a:ext cx="2094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rgbClr val="008000"/>
                </a:solidFill>
              </a:rPr>
              <a:t>read name from </a:t>
            </a:r>
            <a:r>
              <a:rPr lang="en-US" sz="1400" b="1" i="1" dirty="0" err="1">
                <a:solidFill>
                  <a:srgbClr val="008000"/>
                </a:solidFill>
              </a:rPr>
              <a:t>fastq</a:t>
            </a:r>
            <a:endParaRPr lang="en-US" sz="1400" b="1" i="1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4552" y="4414397"/>
            <a:ext cx="1875095" cy="338667"/>
          </a:xfrm>
          <a:prstGeom prst="ellipse">
            <a:avLst/>
          </a:prstGeom>
          <a:noFill/>
          <a:ln w="38100">
            <a:solidFill>
              <a:srgbClr val="009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376" y="5561549"/>
            <a:ext cx="1875095" cy="338667"/>
          </a:xfrm>
          <a:prstGeom prst="ellipse">
            <a:avLst/>
          </a:prstGeom>
          <a:noFill/>
          <a:ln w="38100">
            <a:solidFill>
              <a:srgbClr val="009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4635" y="1828789"/>
            <a:ext cx="1124263" cy="228600"/>
          </a:xfrm>
          <a:prstGeom prst="roundRect">
            <a:avLst/>
          </a:prstGeom>
          <a:noFill/>
          <a:ln w="38100">
            <a:solidFill>
              <a:srgbClr val="008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57135" y="2041149"/>
            <a:ext cx="1124263" cy="22860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21035" y="4418399"/>
            <a:ext cx="411480" cy="33301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9633" y="2268499"/>
            <a:ext cx="1124263" cy="399749"/>
          </a:xfrm>
          <a:prstGeom prst="roundRect">
            <a:avLst/>
          </a:prstGeom>
          <a:noFill/>
          <a:ln w="38100"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51881" y="2248525"/>
            <a:ext cx="12344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59649" y="1997671"/>
            <a:ext cx="44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84360" y="2685738"/>
            <a:ext cx="2743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68505" y="5560139"/>
            <a:ext cx="457200" cy="33301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57133" y="2670736"/>
            <a:ext cx="1124263" cy="22860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6965" y="4435889"/>
            <a:ext cx="365760" cy="333019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64475" y="5562639"/>
            <a:ext cx="365760" cy="333019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633" y="3482696"/>
            <a:ext cx="1124263" cy="2286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70032" y="5330443"/>
            <a:ext cx="10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solidFill>
                  <a:srgbClr val="0000FF"/>
                </a:solidFill>
              </a:rPr>
              <a:t>negative</a:t>
            </a:r>
            <a:br>
              <a:rPr lang="en-US" sz="1200" b="1" i="1">
                <a:solidFill>
                  <a:srgbClr val="0000FF"/>
                </a:solidFill>
              </a:rPr>
            </a:br>
            <a:r>
              <a:rPr lang="en-US" sz="1200" b="1" i="1">
                <a:solidFill>
                  <a:srgbClr val="0000FF"/>
                </a:solidFill>
              </a:rPr>
              <a:t>for  minus strand reads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2610" y="4208680"/>
            <a:ext cx="106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</a:rPr>
              <a:t>positive</a:t>
            </a:r>
            <a:br>
              <a:rPr lang="en-US" sz="1200" b="1" i="1" dirty="0">
                <a:solidFill>
                  <a:srgbClr val="0000FF"/>
                </a:solidFill>
              </a:rPr>
            </a:br>
            <a:r>
              <a:rPr lang="en-US" sz="1200" b="1" i="1" dirty="0">
                <a:solidFill>
                  <a:srgbClr val="0000FF"/>
                </a:solidFill>
              </a:rPr>
              <a:t>for  plus strand reads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544" y="2901455"/>
            <a:ext cx="1124263" cy="22860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5263855" y="4414398"/>
            <a:ext cx="722466" cy="367466"/>
          </a:xfrm>
          <a:prstGeom prst="ellipse">
            <a:avLst/>
          </a:prstGeom>
          <a:noFill/>
          <a:ln w="38100">
            <a:solidFill>
              <a:srgbClr val="FF33CC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5242725" y="5534983"/>
            <a:ext cx="620193" cy="367466"/>
          </a:xfrm>
          <a:prstGeom prst="ellipse">
            <a:avLst/>
          </a:prstGeom>
          <a:noFill/>
          <a:ln w="38100">
            <a:solidFill>
              <a:srgbClr val="FF33CC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52613" y="2841938"/>
            <a:ext cx="321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rgbClr val="FF33CC"/>
                </a:solidFill>
              </a:rPr>
              <a:t>use this to find end coordinate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728917" y="3102381"/>
            <a:ext cx="1207008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  <p:bldP spid="14" grpId="0" animBg="1"/>
      <p:bldP spid="15" grpId="0"/>
      <p:bldP spid="16" grpId="0"/>
      <p:bldP spid="19" grpId="0" animBg="1"/>
      <p:bldP spid="22" grpId="0" animBg="1"/>
      <p:bldP spid="17" grpId="0" animBg="1"/>
      <p:bldP spid="20" grpId="0" animBg="1"/>
      <p:bldP spid="21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0" grpId="0" animBg="1"/>
      <p:bldP spid="36" grpId="0" animBg="1"/>
      <p:bldP spid="37" grpId="0" animBg="1"/>
      <p:bldP spid="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8745" y="1022465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2714" y="187456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19093" y="3659170"/>
            <a:ext cx="3717013" cy="14105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Alignment Workflow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94520" y="1412381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911" y="2423575"/>
            <a:ext cx="12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custom binary index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541875" y="10160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2"/>
          <p:cNvGrpSpPr/>
          <p:nvPr/>
        </p:nvGrpSpPr>
        <p:grpSpPr>
          <a:xfrm>
            <a:off x="4346536" y="3921256"/>
            <a:ext cx="2390679" cy="572881"/>
            <a:chOff x="6523801" y="3630053"/>
            <a:chExt cx="2390679" cy="572881"/>
          </a:xfrm>
        </p:grpSpPr>
        <p:sp>
          <p:nvSpPr>
            <p:cNvPr id="144" name="Rounded Rectangle 143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49527" y="3630053"/>
              <a:ext cx="23576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handle duplicates </a:t>
              </a:r>
              <a:r>
                <a:rPr lang="en-US" sz="1400" i="1"/>
                <a:t>(optional)</a:t>
              </a:r>
              <a:endParaRPr lang="en-US" sz="1600" i="1" dirty="0"/>
            </a:p>
          </p:txBody>
        </p:sp>
      </p:grpSp>
      <p:grpSp>
        <p:nvGrpSpPr>
          <p:cNvPr id="3" name="Group 151"/>
          <p:cNvGrpSpPr/>
          <p:nvPr/>
        </p:nvGrpSpPr>
        <p:grpSpPr>
          <a:xfrm>
            <a:off x="4346536" y="4960615"/>
            <a:ext cx="2390679" cy="343626"/>
            <a:chOff x="6588066" y="4663803"/>
            <a:chExt cx="2390679" cy="343626"/>
          </a:xfrm>
        </p:grpSpPr>
        <p:sp>
          <p:nvSpPr>
            <p:cNvPr id="147" name="Rounded Rectangle 14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index BAM</a:t>
              </a:r>
              <a:endParaRPr lang="en-US" sz="1600" dirty="0"/>
            </a:p>
          </p:txBody>
        </p:sp>
      </p:grpSp>
      <p:grpSp>
        <p:nvGrpSpPr>
          <p:cNvPr id="4" name="Group 153"/>
          <p:cNvGrpSpPr/>
          <p:nvPr/>
        </p:nvGrpSpPr>
        <p:grpSpPr>
          <a:xfrm>
            <a:off x="4346536" y="5803981"/>
            <a:ext cx="2390679" cy="343626"/>
            <a:chOff x="6588066" y="4663803"/>
            <a:chExt cx="2390679" cy="343626"/>
          </a:xfrm>
        </p:grpSpPr>
        <p:sp>
          <p:nvSpPr>
            <p:cNvPr id="155" name="Rounded Rectangle 154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alignment metrics &amp; QC</a:t>
              </a:r>
              <a:endParaRPr lang="en-US" sz="1600" dirty="0"/>
            </a:p>
          </p:txBody>
        </p:sp>
      </p:grpSp>
      <p:grpSp>
        <p:nvGrpSpPr>
          <p:cNvPr id="5" name="Group 156"/>
          <p:cNvGrpSpPr/>
          <p:nvPr/>
        </p:nvGrpSpPr>
        <p:grpSpPr>
          <a:xfrm>
            <a:off x="4346536" y="3111757"/>
            <a:ext cx="2390679" cy="343626"/>
            <a:chOff x="6588066" y="4663803"/>
            <a:chExt cx="2390679" cy="343626"/>
          </a:xfrm>
        </p:grpSpPr>
        <p:sp>
          <p:nvSpPr>
            <p:cNvPr id="158" name="Rounded Rectangle 157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sort BAM by position</a:t>
              </a:r>
              <a:endParaRPr lang="en-US" sz="1600" dirty="0"/>
            </a:p>
          </p:txBody>
        </p:sp>
      </p:grpSp>
      <p:grpSp>
        <p:nvGrpSpPr>
          <p:cNvPr id="6" name="Group 159"/>
          <p:cNvGrpSpPr/>
          <p:nvPr/>
        </p:nvGrpSpPr>
        <p:grpSpPr>
          <a:xfrm>
            <a:off x="4346536" y="2268391"/>
            <a:ext cx="2390679" cy="343626"/>
            <a:chOff x="6588066" y="4663803"/>
            <a:chExt cx="2390679" cy="343626"/>
          </a:xfrm>
        </p:grpSpPr>
        <p:sp>
          <p:nvSpPr>
            <p:cNvPr id="161" name="Rounded Rectangle 160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convert SAM to BAM</a:t>
              </a:r>
              <a:endParaRPr lang="en-US" sz="1600" dirty="0"/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4346536" y="1425025"/>
            <a:ext cx="2390679" cy="343626"/>
            <a:chOff x="6588066" y="4663803"/>
            <a:chExt cx="2390679" cy="343626"/>
          </a:xfrm>
        </p:grpSpPr>
        <p:sp>
          <p:nvSpPr>
            <p:cNvPr id="164" name="Rounded Rectangle 163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 reads to reference</a:t>
              </a:r>
              <a:endParaRPr lang="en-US" sz="1600" dirty="0"/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4346536" y="581659"/>
            <a:ext cx="2390679" cy="343626"/>
            <a:chOff x="6588066" y="4663803"/>
            <a:chExt cx="2390679" cy="343626"/>
          </a:xfrm>
        </p:grpSpPr>
        <p:sp>
          <p:nvSpPr>
            <p:cNvPr id="167" name="Rounded Rectangle 16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&amp; trim raw reads</a:t>
              </a:r>
              <a:endParaRPr lang="en-US" sz="1600" dirty="0"/>
            </a:p>
          </p:txBody>
        </p:sp>
      </p:grpSp>
      <p:cxnSp>
        <p:nvCxnSpPr>
          <p:cNvPr id="169" name="Straight Arrow Connector 168"/>
          <p:cNvCxnSpPr/>
          <p:nvPr/>
        </p:nvCxnSpPr>
        <p:spPr>
          <a:xfrm>
            <a:off x="5541875" y="189779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541875" y="27142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41875" y="35524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541875" y="4552695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5541875" y="5400168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352714" y="2725623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52714" y="3563824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352714" y="4596756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352714" y="538979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BAM + .bai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177"/>
          <p:cNvGrpSpPr/>
          <p:nvPr/>
        </p:nvGrpSpPr>
        <p:grpSpPr>
          <a:xfrm>
            <a:off x="667285" y="732919"/>
            <a:ext cx="2390679" cy="584775"/>
            <a:chOff x="6523801" y="3630053"/>
            <a:chExt cx="2390679" cy="584775"/>
          </a:xfrm>
        </p:grpSpPr>
        <p:sp>
          <p:nvSpPr>
            <p:cNvPr id="179" name="Rounded Rectangle 178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obtain reference genome</a:t>
              </a:r>
              <a:endParaRPr lang="en-US" sz="1600" dirty="0"/>
            </a:p>
          </p:txBody>
        </p:sp>
      </p:grpSp>
      <p:grpSp>
        <p:nvGrpSpPr>
          <p:cNvPr id="10" name="Group 180"/>
          <p:cNvGrpSpPr/>
          <p:nvPr/>
        </p:nvGrpSpPr>
        <p:grpSpPr>
          <a:xfrm>
            <a:off x="645514" y="1832378"/>
            <a:ext cx="2390679" cy="584775"/>
            <a:chOff x="6523801" y="3630053"/>
            <a:chExt cx="2390679" cy="584775"/>
          </a:xfrm>
        </p:grpSpPr>
        <p:sp>
          <p:nvSpPr>
            <p:cNvPr id="182" name="Rounded Rectangle 181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build aligner-specific reference index</a:t>
              </a:r>
              <a:endParaRPr lang="en-US" sz="1600" dirty="0"/>
            </a:p>
          </p:txBody>
        </p:sp>
      </p:grpSp>
      <p:cxnSp>
        <p:nvCxnSpPr>
          <p:cNvPr id="184" name="Straight Arrow Connector 183"/>
          <p:cNvCxnSpPr/>
          <p:nvPr/>
        </p:nvCxnSpPr>
        <p:spPr>
          <a:xfrm>
            <a:off x="1863448" y="141878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3124193" y="1611086"/>
            <a:ext cx="1088572" cy="500743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9736" y="1328057"/>
            <a:ext cx="157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bwa index</a:t>
            </a:r>
            <a:br>
              <a:rPr lang="en-US" sz="1400" b="1">
                <a:solidFill>
                  <a:srgbClr val="0000FF"/>
                </a:solidFill>
              </a:rPr>
            </a:br>
            <a:r>
              <a:rPr lang="en-US" sz="1400" b="1">
                <a:solidFill>
                  <a:srgbClr val="0000FF"/>
                </a:solidFill>
              </a:rPr>
              <a:t>bowtie2-build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498765" y="990601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FastQC, </a:t>
            </a:r>
            <a:r>
              <a:rPr lang="en-US" sz="1400" b="1" dirty="0" err="1">
                <a:solidFill>
                  <a:srgbClr val="0000FF"/>
                </a:solidFill>
              </a:rPr>
              <a:t>cutadapt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98765" y="27105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view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98765" y="35487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sort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521343" y="538802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index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343824" y="179442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60854" y="6142867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flagstat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idxstat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318933" y="2879237"/>
            <a:ext cx="5757334" cy="31038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4489" y="5942378"/>
            <a:ext cx="383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hlinkClick r:id="rId3"/>
              </a:rPr>
              <a:t>http://broadinstitute.github.io/picard/</a:t>
            </a:r>
            <a:r>
              <a:rPr lang="en-US" sz="1600" b="1"/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08844" y="6311879"/>
            <a:ext cx="5266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hlinkClick r:id="rId4"/>
              </a:rPr>
              <a:t>http://samtools.sourceforge.net/samtools.shtml</a:t>
            </a:r>
            <a:r>
              <a:rPr lang="en-US" sz="1600" b="1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68136" y="4476812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Picard </a:t>
            </a:r>
            <a:r>
              <a:rPr lang="en-US" sz="1400" b="1" dirty="0" err="1">
                <a:solidFill>
                  <a:srgbClr val="0000FF"/>
                </a:solidFill>
              </a:rPr>
              <a:t>MarkDuplicates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rmdup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76250" y="1774373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aln</a:t>
            </a:r>
            <a:r>
              <a:rPr lang="en-US" sz="1400" b="1" dirty="0">
                <a:solidFill>
                  <a:srgbClr val="0000FF"/>
                </a:solidFill>
              </a:rPr>
              <a:t> +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samse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or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sampe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mem</a:t>
            </a:r>
            <a:r>
              <a:rPr lang="en-US" sz="1400" dirty="0"/>
              <a:t>, or </a:t>
            </a:r>
            <a:r>
              <a:rPr lang="en-US" sz="1400" b="1" dirty="0">
                <a:solidFill>
                  <a:srgbClr val="0000FF"/>
                </a:solidFill>
              </a:rPr>
              <a:t>bowtie2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25" y="417972"/>
            <a:ext cx="8113853" cy="983849"/>
          </a:xfrm>
        </p:spPr>
        <p:txBody>
          <a:bodyPr/>
          <a:lstStyle/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Sorting / indexing BAM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932"/>
            <a:ext cx="8229600" cy="4941539"/>
          </a:xfrm>
        </p:spPr>
        <p:txBody>
          <a:bodyPr/>
          <a:lstStyle/>
          <a:p>
            <a:r>
              <a:rPr lang="en-US" sz="2000" dirty="0"/>
              <a:t>SAM created by aligner contains read records in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name order</a:t>
            </a:r>
          </a:p>
          <a:p>
            <a:pPr lvl="1"/>
            <a:r>
              <a:rPr lang="en-US" sz="1800" dirty="0"/>
              <a:t>same order as read names in the input FASTQ file</a:t>
            </a:r>
          </a:p>
          <a:p>
            <a:pPr lvl="2"/>
            <a:r>
              <a:rPr lang="en-US" sz="1600" dirty="0"/>
              <a:t>R1, R2 have adjacent SAM records</a:t>
            </a:r>
          </a:p>
          <a:p>
            <a:pPr lvl="1"/>
            <a:r>
              <a:rPr lang="en-US" sz="1600" dirty="0"/>
              <a:t>SAM </a:t>
            </a:r>
            <a:r>
              <a:rPr lang="en-US" sz="1600" dirty="0">
                <a:sym typeface="Wingdings" pitchFamily="2" charset="2"/>
              </a:rPr>
              <a:t> BAM conversion does not change the name-sorted order</a:t>
            </a:r>
            <a:br>
              <a:rPr lang="en-US" sz="1600" dirty="0">
                <a:sym typeface="Wingdings" pitchFamily="2" charset="2"/>
              </a:rPr>
            </a:br>
            <a:endParaRPr lang="en-US" sz="12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Sorting BAM puts records </a:t>
            </a:r>
            <a:r>
              <a:rPr lang="en-US" sz="2000" dirty="0"/>
              <a:t>in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position (locus) order</a:t>
            </a:r>
          </a:p>
          <a:p>
            <a:pPr lvl="1"/>
            <a:r>
              <a:rPr lang="en-US" sz="1800" dirty="0"/>
              <a:t>by </a:t>
            </a:r>
            <a:r>
              <a:rPr lang="en-US" sz="1800" dirty="0" err="1"/>
              <a:t>contig</a:t>
            </a:r>
            <a:r>
              <a:rPr lang="en-US" sz="1800" dirty="0"/>
              <a:t> name then start position (leftmost)</a:t>
            </a:r>
          </a:p>
          <a:p>
            <a:pPr lvl="1"/>
            <a:r>
              <a:rPr lang="en-US" sz="1800" b="1" i="1" dirty="0"/>
              <a:t>sorting is very compute, I/O and memory intensive!</a:t>
            </a:r>
          </a:p>
          <a:p>
            <a:pPr lvl="2"/>
            <a:r>
              <a:rPr lang="en-US" sz="1600" dirty="0"/>
              <a:t>can take hours for large BAM</a:t>
            </a:r>
            <a:br>
              <a:rPr lang="en-US" sz="1300" dirty="0"/>
            </a:br>
            <a:endParaRPr lang="en-US" sz="800" dirty="0"/>
          </a:p>
          <a:p>
            <a:r>
              <a:rPr lang="en-US" sz="2000" dirty="0"/>
              <a:t>Indexing a locus-sorted BAM allows fast random access</a:t>
            </a:r>
          </a:p>
          <a:p>
            <a:pPr lvl="1"/>
            <a:r>
              <a:rPr lang="en-US" sz="1800" dirty="0"/>
              <a:t>creates a small, binary alignment index file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(.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bai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quite fast</a:t>
            </a:r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800" dirty="0"/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56" y="673540"/>
            <a:ext cx="7543800" cy="661327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Duplicates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20" y="1667435"/>
            <a:ext cx="8229600" cy="5062056"/>
          </a:xfrm>
        </p:spPr>
        <p:txBody>
          <a:bodyPr/>
          <a:lstStyle/>
          <a:p>
            <a:r>
              <a:rPr lang="en-US" sz="2000" dirty="0"/>
              <a:t>Optional step, but very important for many protocols</a:t>
            </a:r>
          </a:p>
          <a:p>
            <a:endParaRPr lang="en-US" sz="600" dirty="0"/>
          </a:p>
          <a:p>
            <a:r>
              <a:rPr lang="en-US" sz="2000" dirty="0"/>
              <a:t>Definition of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 duplicates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single-end reads or singleton/discordant PE alignment reads</a:t>
            </a:r>
          </a:p>
          <a:p>
            <a:pPr lvl="2"/>
            <a:r>
              <a:rPr lang="en-US" sz="1600" dirty="0"/>
              <a:t>alignments have the same </a:t>
            </a:r>
            <a:r>
              <a:rPr lang="en-US" sz="1600" b="1" i="1" dirty="0"/>
              <a:t>start</a:t>
            </a:r>
            <a:r>
              <a:rPr lang="en-US" sz="1600" dirty="0"/>
              <a:t> positions</a:t>
            </a:r>
          </a:p>
          <a:p>
            <a:pPr lvl="1"/>
            <a:r>
              <a:rPr lang="en-US" sz="1800" dirty="0"/>
              <a:t>properly paired reads</a:t>
            </a:r>
          </a:p>
          <a:p>
            <a:pPr lvl="2"/>
            <a:r>
              <a:rPr lang="en-US" sz="1600" dirty="0"/>
              <a:t>pairs have same </a:t>
            </a:r>
            <a:r>
              <a:rPr lang="en-US" sz="1600" b="1" i="1" dirty="0"/>
              <a:t>external</a:t>
            </a:r>
            <a:r>
              <a:rPr lang="en-US" sz="1600" dirty="0"/>
              <a:t> coordinates (5’ + 3’ coordinates of the </a:t>
            </a:r>
            <a:r>
              <a:rPr lang="en-US" sz="1600" b="1" i="1" dirty="0"/>
              <a:t>insert</a:t>
            </a:r>
            <a:r>
              <a:rPr lang="en-US" sz="1600" dirty="0"/>
              <a:t>)</a:t>
            </a:r>
            <a:br>
              <a:rPr lang="en-US" sz="1600" dirty="0"/>
            </a:br>
            <a:endParaRPr lang="en-US" sz="600" dirty="0"/>
          </a:p>
          <a:p>
            <a:r>
              <a:rPr lang="en-US" sz="2000" dirty="0"/>
              <a:t>Two choices for handling: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samtools </a:t>
            </a:r>
            <a:r>
              <a:rPr lang="en-US" sz="1800" b="1" dirty="0" err="1">
                <a:solidFill>
                  <a:srgbClr val="0000FF"/>
                </a:solidFill>
              </a:rPr>
              <a:t>rmdup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– </a:t>
            </a:r>
            <a:r>
              <a:rPr lang="en-US" sz="1800" b="1" i="1" dirty="0"/>
              <a:t>removes</a:t>
            </a:r>
            <a:r>
              <a:rPr lang="en-US" sz="1800" dirty="0"/>
              <a:t> duplicates entirely</a:t>
            </a:r>
          </a:p>
          <a:p>
            <a:pPr lvl="2"/>
            <a:r>
              <a:rPr lang="en-US" sz="1600" dirty="0"/>
              <a:t>faster, but data is lost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Picard </a:t>
            </a:r>
            <a:r>
              <a:rPr lang="en-US" sz="1800" b="1" dirty="0" err="1">
                <a:solidFill>
                  <a:srgbClr val="0000FF"/>
                </a:solidFill>
              </a:rPr>
              <a:t>MarkDuplicates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– </a:t>
            </a:r>
            <a:r>
              <a:rPr lang="en-US" sz="1800" b="1" i="1" dirty="0"/>
              <a:t>flags</a:t>
            </a:r>
            <a:r>
              <a:rPr lang="en-US" sz="1800" dirty="0"/>
              <a:t> duplicates only (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0x400</a:t>
            </a:r>
            <a:r>
              <a:rPr lang="en-US" sz="1800" dirty="0"/>
              <a:t> bam flag)</a:t>
            </a:r>
          </a:p>
          <a:p>
            <a:pPr lvl="2"/>
            <a:r>
              <a:rPr lang="en-US" sz="1600" dirty="0"/>
              <a:t>slower, but all alignments are retained</a:t>
            </a:r>
          </a:p>
          <a:p>
            <a:pPr lvl="1"/>
            <a:r>
              <a:rPr lang="en-US" sz="1800" dirty="0"/>
              <a:t>both tools are quirky in their own ways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pPr lvl="2"/>
            <a:endParaRPr lang="en-US" sz="800" dirty="0"/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7491470" y="0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8745" y="1022465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2714" y="187456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SAM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19093" y="3659170"/>
            <a:ext cx="3717013" cy="14105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Alignment Workflow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94520" y="1412381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fasta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911" y="2423575"/>
            <a:ext cx="12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custom binary index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541875" y="101604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2"/>
          <p:cNvGrpSpPr/>
          <p:nvPr/>
        </p:nvGrpSpPr>
        <p:grpSpPr>
          <a:xfrm>
            <a:off x="4346536" y="3921256"/>
            <a:ext cx="2390679" cy="572881"/>
            <a:chOff x="6523801" y="3630053"/>
            <a:chExt cx="2390679" cy="572881"/>
          </a:xfrm>
        </p:grpSpPr>
        <p:sp>
          <p:nvSpPr>
            <p:cNvPr id="144" name="Rounded Rectangle 143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49527" y="3630053"/>
              <a:ext cx="23576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handle duplicates </a:t>
              </a:r>
              <a:r>
                <a:rPr lang="en-US" sz="1400" i="1"/>
                <a:t>(optional)</a:t>
              </a:r>
              <a:endParaRPr lang="en-US" sz="1600" i="1" dirty="0"/>
            </a:p>
          </p:txBody>
        </p:sp>
      </p:grpSp>
      <p:grpSp>
        <p:nvGrpSpPr>
          <p:cNvPr id="3" name="Group 151"/>
          <p:cNvGrpSpPr/>
          <p:nvPr/>
        </p:nvGrpSpPr>
        <p:grpSpPr>
          <a:xfrm>
            <a:off x="4346536" y="4960615"/>
            <a:ext cx="2390679" cy="343626"/>
            <a:chOff x="6588066" y="4663803"/>
            <a:chExt cx="2390679" cy="343626"/>
          </a:xfrm>
        </p:grpSpPr>
        <p:sp>
          <p:nvSpPr>
            <p:cNvPr id="147" name="Rounded Rectangle 14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index BAM</a:t>
              </a:r>
              <a:endParaRPr lang="en-US" sz="1600" dirty="0"/>
            </a:p>
          </p:txBody>
        </p:sp>
      </p:grpSp>
      <p:grpSp>
        <p:nvGrpSpPr>
          <p:cNvPr id="4" name="Group 153"/>
          <p:cNvGrpSpPr/>
          <p:nvPr/>
        </p:nvGrpSpPr>
        <p:grpSpPr>
          <a:xfrm>
            <a:off x="4346536" y="5803981"/>
            <a:ext cx="2390679" cy="343626"/>
            <a:chOff x="6588066" y="4663803"/>
            <a:chExt cx="2390679" cy="343626"/>
          </a:xfrm>
        </p:grpSpPr>
        <p:sp>
          <p:nvSpPr>
            <p:cNvPr id="155" name="Rounded Rectangle 154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alignment metrics &amp; QC</a:t>
              </a:r>
              <a:endParaRPr lang="en-US" sz="1600" dirty="0"/>
            </a:p>
          </p:txBody>
        </p:sp>
      </p:grpSp>
      <p:grpSp>
        <p:nvGrpSpPr>
          <p:cNvPr id="5" name="Group 156"/>
          <p:cNvGrpSpPr/>
          <p:nvPr/>
        </p:nvGrpSpPr>
        <p:grpSpPr>
          <a:xfrm>
            <a:off x="4346536" y="3111757"/>
            <a:ext cx="2390679" cy="343626"/>
            <a:chOff x="6588066" y="4663803"/>
            <a:chExt cx="2390679" cy="343626"/>
          </a:xfrm>
        </p:grpSpPr>
        <p:sp>
          <p:nvSpPr>
            <p:cNvPr id="158" name="Rounded Rectangle 157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sort BAM by position</a:t>
              </a:r>
              <a:endParaRPr lang="en-US" sz="1600" dirty="0"/>
            </a:p>
          </p:txBody>
        </p:sp>
      </p:grpSp>
      <p:grpSp>
        <p:nvGrpSpPr>
          <p:cNvPr id="6" name="Group 159"/>
          <p:cNvGrpSpPr/>
          <p:nvPr/>
        </p:nvGrpSpPr>
        <p:grpSpPr>
          <a:xfrm>
            <a:off x="4346536" y="2268391"/>
            <a:ext cx="2390679" cy="343626"/>
            <a:chOff x="6588066" y="4663803"/>
            <a:chExt cx="2390679" cy="343626"/>
          </a:xfrm>
        </p:grpSpPr>
        <p:sp>
          <p:nvSpPr>
            <p:cNvPr id="161" name="Rounded Rectangle 160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convert SAM to BAM</a:t>
              </a:r>
              <a:endParaRPr lang="en-US" sz="1600" dirty="0"/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4346536" y="1425025"/>
            <a:ext cx="2390679" cy="343626"/>
            <a:chOff x="6588066" y="4663803"/>
            <a:chExt cx="2390679" cy="343626"/>
          </a:xfrm>
        </p:grpSpPr>
        <p:sp>
          <p:nvSpPr>
            <p:cNvPr id="164" name="Rounded Rectangle 163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align reads to reference</a:t>
              </a:r>
              <a:endParaRPr lang="en-US" sz="1600" dirty="0"/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4346536" y="581659"/>
            <a:ext cx="2390679" cy="343626"/>
            <a:chOff x="6588066" y="4663803"/>
            <a:chExt cx="2390679" cy="343626"/>
          </a:xfrm>
        </p:grpSpPr>
        <p:sp>
          <p:nvSpPr>
            <p:cNvPr id="167" name="Rounded Rectangle 166"/>
            <p:cNvSpPr/>
            <p:nvPr/>
          </p:nvSpPr>
          <p:spPr>
            <a:xfrm>
              <a:off x="6588066" y="4685840"/>
              <a:ext cx="2390679" cy="321589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613792" y="4663803"/>
              <a:ext cx="2357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QC &amp; trim raw reads</a:t>
              </a:r>
              <a:endParaRPr lang="en-US" sz="1600" dirty="0"/>
            </a:p>
          </p:txBody>
        </p:sp>
      </p:grpSp>
      <p:cxnSp>
        <p:nvCxnSpPr>
          <p:cNvPr id="169" name="Straight Arrow Connector 168"/>
          <p:cNvCxnSpPr/>
          <p:nvPr/>
        </p:nvCxnSpPr>
        <p:spPr>
          <a:xfrm>
            <a:off x="5541875" y="1897790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541875" y="27142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41875" y="355241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541875" y="4552695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5541875" y="5400168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352714" y="2725623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352714" y="3563824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352714" y="4596756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352714" y="5389799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BAM + .bai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177"/>
          <p:cNvGrpSpPr/>
          <p:nvPr/>
        </p:nvGrpSpPr>
        <p:grpSpPr>
          <a:xfrm>
            <a:off x="667285" y="732919"/>
            <a:ext cx="2390679" cy="584775"/>
            <a:chOff x="6523801" y="3630053"/>
            <a:chExt cx="2390679" cy="584775"/>
          </a:xfrm>
        </p:grpSpPr>
        <p:sp>
          <p:nvSpPr>
            <p:cNvPr id="179" name="Rounded Rectangle 178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obtain reference genome</a:t>
              </a:r>
              <a:endParaRPr lang="en-US" sz="1600" dirty="0"/>
            </a:p>
          </p:txBody>
        </p:sp>
      </p:grpSp>
      <p:grpSp>
        <p:nvGrpSpPr>
          <p:cNvPr id="10" name="Group 180"/>
          <p:cNvGrpSpPr/>
          <p:nvPr/>
        </p:nvGrpSpPr>
        <p:grpSpPr>
          <a:xfrm>
            <a:off x="645514" y="1832378"/>
            <a:ext cx="2390679" cy="584775"/>
            <a:chOff x="6523801" y="3630053"/>
            <a:chExt cx="2390679" cy="584775"/>
          </a:xfrm>
        </p:grpSpPr>
        <p:sp>
          <p:nvSpPr>
            <p:cNvPr id="182" name="Rounded Rectangle 181"/>
            <p:cNvSpPr/>
            <p:nvPr/>
          </p:nvSpPr>
          <p:spPr>
            <a:xfrm>
              <a:off x="6523801" y="3685141"/>
              <a:ext cx="2390679" cy="517793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49527" y="3630053"/>
              <a:ext cx="235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build aligner-specific reference index</a:t>
              </a:r>
              <a:endParaRPr lang="en-US" sz="1600" dirty="0"/>
            </a:p>
          </p:txBody>
        </p:sp>
      </p:grpSp>
      <p:cxnSp>
        <p:nvCxnSpPr>
          <p:cNvPr id="184" name="Straight Arrow Connector 183"/>
          <p:cNvCxnSpPr/>
          <p:nvPr/>
        </p:nvCxnSpPr>
        <p:spPr>
          <a:xfrm>
            <a:off x="1863448" y="1418789"/>
            <a:ext cx="0" cy="352539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3124193" y="1611086"/>
            <a:ext cx="1088572" cy="500743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9736" y="1328057"/>
            <a:ext cx="157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</a:rPr>
              <a:t>bwa index</a:t>
            </a:r>
            <a:br>
              <a:rPr lang="en-US" sz="1400" b="1">
                <a:solidFill>
                  <a:srgbClr val="0000FF"/>
                </a:solidFill>
              </a:rPr>
            </a:br>
            <a:r>
              <a:rPr lang="en-US" sz="1400" b="1">
                <a:solidFill>
                  <a:srgbClr val="0000FF"/>
                </a:solidFill>
              </a:rPr>
              <a:t>bowtie2-build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498765" y="990601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FastQC, </a:t>
            </a:r>
            <a:r>
              <a:rPr lang="en-US" sz="1400" b="1" dirty="0" err="1">
                <a:solidFill>
                  <a:srgbClr val="0000FF"/>
                </a:solidFill>
              </a:rPr>
              <a:t>cutadapt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498765" y="27105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view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98765" y="354874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sort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521343" y="5388024"/>
            <a:ext cx="186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index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343824" y="179442"/>
            <a:ext cx="11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fastq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60854" y="6142867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flagstat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idxstat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6311" y="5463821"/>
            <a:ext cx="5362222" cy="13603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368136" y="4476812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Picard </a:t>
            </a:r>
            <a:r>
              <a:rPr lang="en-US" sz="1400" b="1" dirty="0" err="1">
                <a:solidFill>
                  <a:srgbClr val="0000FF"/>
                </a:solidFill>
              </a:rPr>
              <a:t>MarkDuplicates</a:t>
            </a:r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samtools </a:t>
            </a:r>
            <a:r>
              <a:rPr lang="en-US" sz="1400" b="1" dirty="0" err="1">
                <a:solidFill>
                  <a:srgbClr val="0000FF"/>
                </a:solidFill>
              </a:rPr>
              <a:t>rmdup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76250" y="1774373"/>
            <a:ext cx="29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aln</a:t>
            </a:r>
            <a:r>
              <a:rPr lang="en-US" sz="1400" b="1" dirty="0">
                <a:solidFill>
                  <a:srgbClr val="0000FF"/>
                </a:solidFill>
              </a:rPr>
              <a:t> +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samse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or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sampe</a:t>
            </a:r>
            <a:br>
              <a:rPr lang="en-US" sz="1400" b="1" dirty="0">
                <a:solidFill>
                  <a:srgbClr val="0000FF"/>
                </a:solidFill>
              </a:rPr>
            </a:b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bwa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mem</a:t>
            </a:r>
            <a:r>
              <a:rPr lang="en-US" sz="1400" dirty="0"/>
              <a:t>, or </a:t>
            </a:r>
            <a:r>
              <a:rPr lang="en-US" sz="1400" b="1" dirty="0">
                <a:solidFill>
                  <a:srgbClr val="0000FF"/>
                </a:solidFill>
              </a:rPr>
              <a:t>bowtie2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59" y="228271"/>
            <a:ext cx="7543800" cy="983849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78" y="1429126"/>
            <a:ext cx="8054622" cy="1806224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000" b="1" dirty="0">
                <a:solidFill>
                  <a:srgbClr val="0000FF"/>
                </a:solidFill>
              </a:rPr>
              <a:t>samtools </a:t>
            </a:r>
            <a:r>
              <a:rPr lang="en-US" sz="2000" b="1" dirty="0" err="1">
                <a:solidFill>
                  <a:srgbClr val="0000FF"/>
                </a:solidFill>
              </a:rPr>
              <a:t>flagstat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US" sz="1600" dirty="0">
                <a:sym typeface="Wingdings" pitchFamily="2" charset="2"/>
              </a:rPr>
              <a:t>simple statistics based on alignment record flag values</a:t>
            </a:r>
            <a:endParaRPr lang="en-US" sz="1600" b="1" i="1" dirty="0"/>
          </a:p>
          <a:p>
            <a:pPr lvl="2"/>
            <a:r>
              <a:rPr lang="en-US" sz="1600" dirty="0"/>
              <a:t>total sequences (R1+R2), total mapped</a:t>
            </a:r>
          </a:p>
          <a:p>
            <a:pPr lvl="2"/>
            <a:r>
              <a:rPr lang="en-US" sz="1600" dirty="0"/>
              <a:t>number properly paired</a:t>
            </a:r>
          </a:p>
          <a:p>
            <a:pPr lvl="2"/>
            <a:r>
              <a:rPr lang="en-US" sz="1600" dirty="0"/>
              <a:t>number of duplicates (0 if duplicates were not marked)</a:t>
            </a:r>
            <a:endParaRPr lang="en-US" sz="800" dirty="0"/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800" dirty="0"/>
          </a:p>
          <a:p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835" y="3246240"/>
            <a:ext cx="734367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161490318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+ 0 in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total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(QC-passed reads + QC-failed reads)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0 + 0 secondary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0 + 0 supplementary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31602827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+ 0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duplicates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158093331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+ 0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mapped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97.90%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 N/A)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161490318 + 0 paired in sequencing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80745159 + 0 read1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80745159 + 0 read2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153721151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+ 0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properly paired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95.19%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 N/A)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156184878 + 0 with itself and mate mapped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1908453 + 0 singletons (1.18% : N/A)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1061095 + 0 with mate mapped to a different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chr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606632 + 0 with mate mapped to a different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chr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mapQ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&gt;=5)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Figure 1"/>
          <p:cNvPicPr>
            <a:picLocks noChangeAspect="1" noChangeArrowheads="1"/>
          </p:cNvPicPr>
          <p:nvPr/>
        </p:nvPicPr>
        <p:blipFill rotWithShape="1">
          <a:blip r:embed="rId2" cstate="print"/>
          <a:srcRect t="41283" r="49307"/>
          <a:stretch/>
        </p:blipFill>
        <p:spPr bwMode="auto">
          <a:xfrm>
            <a:off x="4281392" y="3493814"/>
            <a:ext cx="2406355" cy="294049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491470" y="991519"/>
            <a:ext cx="1652530" cy="203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0" descr="Figure 1"/>
          <p:cNvPicPr>
            <a:picLocks noChangeAspect="1" noChangeArrowheads="1"/>
          </p:cNvPicPr>
          <p:nvPr/>
        </p:nvPicPr>
        <p:blipFill rotWithShape="1">
          <a:blip r:embed="rId2" cstate="print"/>
          <a:srcRect b="60718"/>
          <a:stretch/>
        </p:blipFill>
        <p:spPr bwMode="auto">
          <a:xfrm>
            <a:off x="4297156" y="1352163"/>
            <a:ext cx="4746855" cy="1992286"/>
          </a:xfrm>
          <a:prstGeom prst="rect">
            <a:avLst/>
          </a:prstGeom>
          <a:noFill/>
        </p:spPr>
      </p:pic>
      <p:sp>
        <p:nvSpPr>
          <p:cNvPr id="122884" name="AutoShape 4" descr="Image result for sanger sequencing trac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6" name="AutoShape 6" descr="Image result for sanger sequencing trac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6571" y="6394062"/>
            <a:ext cx="3459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/>
              <a:t>Shendure</a:t>
            </a:r>
            <a:r>
              <a:rPr lang="fr-FR" sz="1100" b="1" dirty="0"/>
              <a:t> et al, Nature </a:t>
            </a:r>
            <a:r>
              <a:rPr lang="fr-FR" sz="1100" b="1" dirty="0" err="1"/>
              <a:t>Biotechnology</a:t>
            </a:r>
            <a:r>
              <a:rPr lang="fr-FR" sz="1100" b="1" dirty="0"/>
              <a:t>. 2008.</a:t>
            </a:r>
            <a:br>
              <a:rPr lang="fr-FR" sz="1100" b="1" dirty="0"/>
            </a:br>
            <a:r>
              <a:rPr lang="fr-FR" sz="1100" b="1" dirty="0">
                <a:hlinkClick r:id="rId3"/>
              </a:rPr>
              <a:t>https://www.nature.com/articles/nbt1486</a:t>
            </a:r>
            <a:r>
              <a:rPr lang="fr-FR" sz="1100" b="1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8895" y="265457"/>
            <a:ext cx="7543800" cy="7480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“Next Generation” sequencing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83866" y="1044768"/>
            <a:ext cx="1930702" cy="308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Sanger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27775" y="1044768"/>
            <a:ext cx="1930702" cy="308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13817" y="1311010"/>
            <a:ext cx="0" cy="502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6392" y="3503364"/>
            <a:ext cx="2302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polony</a:t>
            </a:r>
            <a:r>
              <a:rPr lang="en-US" sz="11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PCR colony cluster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7596" y="3142373"/>
            <a:ext cx="244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 Single type of molecule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5070" y="3142373"/>
            <a:ext cx="244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sym typeface="Wingdings" panose="05000000000000000000" pitchFamily="2" charset="2"/>
              </a:rPr>
              <a:t> Many different molecules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87" y="1311010"/>
            <a:ext cx="4514014" cy="53189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Massively parallel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simultaneously sequence “library” of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millions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different DNA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fragments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87425" marR="0" lvl="2" indent="-2936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000" b="1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PCR colony clusters</a:t>
            </a:r>
            <a:r>
              <a:rPr lang="en-US" sz="2000" kern="0" dirty="0">
                <a:latin typeface="+mn-lt"/>
                <a:cs typeface="+mn-cs"/>
              </a:rPr>
              <a:t> generated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individual template DNA fragments titrated onto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flowcell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achieve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inter-fragment separation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PCR “bridge amplification” creates 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clusters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identical molecules</a:t>
            </a:r>
          </a:p>
          <a:p>
            <a:pPr marL="1149350" lvl="2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000" b="1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Sequencing by synthesis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fluorescently-labeled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dNTs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added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1600" kern="0" baseline="0" dirty="0">
                <a:latin typeface="+mn-lt"/>
              </a:rPr>
              <a:t>incorporation generates signal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flowcell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image captured after each cycle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1600" kern="0" baseline="0" dirty="0">
                <a:latin typeface="+mn-lt"/>
              </a:rPr>
              <a:t>images computationally</a:t>
            </a:r>
            <a:r>
              <a:rPr lang="en-US" sz="1600" kern="0" dirty="0">
                <a:latin typeface="+mn-lt"/>
              </a:rPr>
              <a:t> converted</a:t>
            </a:r>
            <a:br>
              <a:rPr lang="en-US" sz="1600" kern="0" dirty="0">
                <a:latin typeface="+mn-lt"/>
              </a:rPr>
            </a:br>
            <a:r>
              <a:rPr lang="en-US" sz="1600" kern="0" dirty="0">
                <a:latin typeface="+mn-lt"/>
              </a:rPr>
              <a:t>to base calls (including a quality score)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1600" kern="0" dirty="0">
                <a:latin typeface="+mn-lt"/>
              </a:rPr>
              <a:t>results in 30 – 300 base “reads”</a:t>
            </a:r>
          </a:p>
          <a:p>
            <a:pPr marL="1149350" lvl="2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1400" kern="0" dirty="0">
                <a:latin typeface="+mn-lt"/>
              </a:rPr>
              <a:t>much shorter than Sanger sequencing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5550" y="2431412"/>
            <a:ext cx="2444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FF0000"/>
                </a:solidFill>
                <a:sym typeface="Wingdings" panose="05000000000000000000" pitchFamily="2" charset="2"/>
              </a:rPr>
              <a:t>(sequencing adapter)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25" name="Picture 10" descr="Figure 1"/>
          <p:cNvPicPr>
            <a:picLocks noChangeAspect="1" noChangeArrowheads="1"/>
          </p:cNvPicPr>
          <p:nvPr/>
        </p:nvPicPr>
        <p:blipFill rotWithShape="1">
          <a:blip r:embed="rId2" cstate="print"/>
          <a:srcRect l="51441" t="73716"/>
          <a:stretch/>
        </p:blipFill>
        <p:spPr bwMode="auto">
          <a:xfrm>
            <a:off x="6762924" y="5050971"/>
            <a:ext cx="2305010" cy="1316282"/>
          </a:xfrm>
          <a:prstGeom prst="rect">
            <a:avLst/>
          </a:prstGeom>
          <a:noFill/>
        </p:spPr>
      </p:pic>
      <p:pic>
        <p:nvPicPr>
          <p:cNvPr id="26" name="Picture 10" descr="Figure 1"/>
          <p:cNvPicPr>
            <a:picLocks noChangeAspect="1" noChangeArrowheads="1"/>
          </p:cNvPicPr>
          <p:nvPr/>
        </p:nvPicPr>
        <p:blipFill rotWithShape="1">
          <a:blip r:embed="rId2" cstate="print"/>
          <a:srcRect l="51441" t="47744" b="30995"/>
          <a:stretch/>
        </p:blipFill>
        <p:spPr bwMode="auto">
          <a:xfrm>
            <a:off x="6796376" y="3886406"/>
            <a:ext cx="2305010" cy="1064714"/>
          </a:xfrm>
          <a:prstGeom prst="rect">
            <a:avLst/>
          </a:prstGeom>
          <a:noFill/>
        </p:spPr>
      </p:pic>
      <p:pic>
        <p:nvPicPr>
          <p:cNvPr id="27" name="Picture 10" descr="Figure 1"/>
          <p:cNvPicPr>
            <a:picLocks noChangeAspect="1" noChangeArrowheads="1"/>
          </p:cNvPicPr>
          <p:nvPr/>
        </p:nvPicPr>
        <p:blipFill rotWithShape="1">
          <a:blip r:embed="rId2" cstate="print"/>
          <a:srcRect l="51441" t="41283" b="53798"/>
          <a:stretch/>
        </p:blipFill>
        <p:spPr bwMode="auto">
          <a:xfrm>
            <a:off x="6758855" y="3714190"/>
            <a:ext cx="2305010" cy="24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5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8" y="306762"/>
            <a:ext cx="7543800" cy="1122668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wrap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98" y="1674952"/>
            <a:ext cx="8946006" cy="4947007"/>
          </a:xfrm>
        </p:spPr>
        <p:txBody>
          <a:bodyPr/>
          <a:lstStyle/>
          <a:p>
            <a:r>
              <a:rPr lang="en-US" sz="2400" dirty="0"/>
              <a:t>Many tools involved</a:t>
            </a:r>
          </a:p>
          <a:p>
            <a:pPr lvl="1"/>
            <a:r>
              <a:rPr lang="en-US" sz="2000" dirty="0"/>
              <a:t>choose one or two and learn their options well</a:t>
            </a:r>
          </a:p>
          <a:p>
            <a:pPr lvl="1"/>
            <a:endParaRPr lang="en-US" sz="1200" dirty="0"/>
          </a:p>
          <a:p>
            <a:r>
              <a:rPr lang="en-US" sz="2400" dirty="0"/>
              <a:t>Many steps are involved in the full alignment workflow</a:t>
            </a:r>
          </a:p>
          <a:p>
            <a:pPr lvl="1"/>
            <a:r>
              <a:rPr lang="en-US" sz="2000" dirty="0"/>
              <a:t>important to go through manually a few times for learning</a:t>
            </a:r>
          </a:p>
          <a:p>
            <a:pPr lvl="2"/>
            <a:r>
              <a:rPr lang="en-US" sz="1700" dirty="0"/>
              <a:t>but gets tedious quickly!</a:t>
            </a:r>
          </a:p>
          <a:p>
            <a:pPr lvl="1"/>
            <a:r>
              <a:rPr lang="en-US" sz="2000" dirty="0"/>
              <a:t>best practice</a:t>
            </a:r>
          </a:p>
          <a:p>
            <a:pPr lvl="2"/>
            <a:r>
              <a:rPr lang="en-US" sz="1700" dirty="0"/>
              <a:t>automate series of complex steps by wrapping into a </a:t>
            </a:r>
            <a:r>
              <a:rPr lang="en-US" sz="1700" b="1" i="1" dirty="0"/>
              <a:t>pipeline script</a:t>
            </a:r>
          </a:p>
          <a:p>
            <a:pPr lvl="2"/>
            <a:r>
              <a:rPr lang="en-US" sz="1700" dirty="0"/>
              <a:t>e.g. </a:t>
            </a:r>
            <a:r>
              <a:rPr lang="en-US" sz="1700" b="1" dirty="0">
                <a:solidFill>
                  <a:srgbClr val="0000FF"/>
                </a:solidFill>
              </a:rPr>
              <a:t>bash</a:t>
            </a:r>
            <a:r>
              <a:rPr lang="en-US" sz="1700" dirty="0"/>
              <a:t> or </a:t>
            </a:r>
            <a:r>
              <a:rPr lang="en-US" sz="1700" b="1" dirty="0">
                <a:solidFill>
                  <a:srgbClr val="0000FF"/>
                </a:solidFill>
              </a:rPr>
              <a:t>python</a:t>
            </a:r>
            <a:r>
              <a:rPr lang="en-US" sz="1700" dirty="0"/>
              <a:t> script</a:t>
            </a:r>
          </a:p>
          <a:p>
            <a:pPr lvl="1"/>
            <a:r>
              <a:rPr lang="en-US" sz="2000" dirty="0"/>
              <a:t>the Bioinformatics team has a set of pipeline scripts </a:t>
            </a:r>
            <a:br>
              <a:rPr lang="en-US" sz="2000" dirty="0"/>
            </a:br>
            <a:r>
              <a:rPr lang="en-US" sz="2000" dirty="0"/>
              <a:t>available at TACC and BRCF “pods”</a:t>
            </a:r>
          </a:p>
          <a:p>
            <a:pPr lvl="2"/>
            <a:r>
              <a:rPr lang="en-US" sz="1700" b="1" dirty="0">
                <a:solidFill>
                  <a:srgbClr val="0000FF"/>
                </a:solidFill>
              </a:rPr>
              <a:t>align_bowtie2_illumina.sh</a:t>
            </a:r>
            <a:r>
              <a:rPr lang="en-US" sz="1700" dirty="0"/>
              <a:t>, </a:t>
            </a:r>
            <a:r>
              <a:rPr lang="en-US" sz="1700" b="1" dirty="0">
                <a:solidFill>
                  <a:srgbClr val="0000FF"/>
                </a:solidFill>
              </a:rPr>
              <a:t>align_bwa_illumina.sh</a:t>
            </a:r>
            <a:r>
              <a:rPr lang="en-US" sz="1700" dirty="0"/>
              <a:t>, </a:t>
            </a:r>
            <a:r>
              <a:rPr lang="en-US" sz="1700" b="1" dirty="0">
                <a:solidFill>
                  <a:srgbClr val="0000FF"/>
                </a:solidFill>
              </a:rPr>
              <a:t>trim_adapters.sh</a:t>
            </a:r>
            <a:r>
              <a:rPr lang="en-US" sz="1700" dirty="0"/>
              <a:t>, etc.</a:t>
            </a:r>
          </a:p>
          <a:p>
            <a:pPr lvl="2"/>
            <a:r>
              <a:rPr lang="en-US" sz="1700" dirty="0"/>
              <a:t>TACC: shared project directory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/work/projects/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</a:rPr>
              <a:t>BioITeam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/common/script/</a:t>
            </a:r>
          </a:p>
          <a:p>
            <a:pPr lvl="2"/>
            <a:r>
              <a:rPr lang="en-US" sz="1700" dirty="0"/>
              <a:t>BRCF pods: read-only mount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</a:rPr>
              <a:t>mnt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</a:rPr>
              <a:t>bioi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  <a:p>
            <a:pPr marL="693737" lvl="2" indent="0">
              <a:buNone/>
            </a:pP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sz="1700" dirty="0"/>
          </a:p>
          <a:p>
            <a:pPr lvl="2">
              <a:buNone/>
            </a:pPr>
            <a:endParaRPr lang="en-US" sz="1200" dirty="0"/>
          </a:p>
          <a:p>
            <a:pPr lvl="2"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63" y="117230"/>
            <a:ext cx="7543800" cy="950709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NGS Resources at 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137138"/>
            <a:ext cx="8792307" cy="5720862"/>
          </a:xfrm>
        </p:spPr>
        <p:txBody>
          <a:bodyPr/>
          <a:lstStyle/>
          <a:p>
            <a:r>
              <a:rPr lang="en-US" sz="2200" dirty="0"/>
              <a:t>CBRS training courses </a:t>
            </a:r>
          </a:p>
          <a:p>
            <a:pPr lvl="1"/>
            <a:r>
              <a:rPr lang="en-US" sz="1800" dirty="0"/>
              <a:t>Intro to NGS, </a:t>
            </a:r>
            <a:r>
              <a:rPr lang="en-US" sz="1800" dirty="0" err="1"/>
              <a:t>RNAseq</a:t>
            </a:r>
            <a:r>
              <a:rPr lang="en-US" sz="1800" dirty="0"/>
              <a:t>, many others</a:t>
            </a:r>
          </a:p>
          <a:p>
            <a:pPr marL="693737" lvl="2" indent="0">
              <a:buNone/>
            </a:pPr>
            <a:r>
              <a:rPr lang="en-US" sz="1800" dirty="0">
                <a:hlinkClick r:id="rId3"/>
              </a:rPr>
              <a:t>https://research.utexas.edu/cbrs/cores/cbb/educational-resources/</a:t>
            </a:r>
            <a:r>
              <a:rPr lang="en-US" sz="1800" dirty="0"/>
              <a:t> </a:t>
            </a:r>
          </a:p>
          <a:p>
            <a:pPr lvl="1"/>
            <a:r>
              <a:rPr lang="en-US" sz="2000" dirty="0"/>
              <a:t>“Summer School” (</a:t>
            </a:r>
            <a:r>
              <a:rPr lang="en-US" sz="1800" dirty="0"/>
              <a:t>4 or 5 half-day sessions in June)</a:t>
            </a:r>
          </a:p>
          <a:p>
            <a:pPr lvl="2"/>
            <a:r>
              <a:rPr lang="en-US" sz="1800" dirty="0"/>
              <a:t>lots of hands-on, including w/TACC</a:t>
            </a:r>
            <a:r>
              <a:rPr lang="en-US" sz="1400" dirty="0"/>
              <a:t> </a:t>
            </a:r>
          </a:p>
          <a:p>
            <a:pPr lvl="1"/>
            <a:r>
              <a:rPr lang="en-US" sz="2000" dirty="0"/>
              <a:t>Short courses (</a:t>
            </a:r>
            <a:r>
              <a:rPr lang="en-US" sz="1800" dirty="0"/>
              <a:t>3-4 hour workshops)</a:t>
            </a:r>
            <a:br>
              <a:rPr lang="en-US" dirty="0"/>
            </a:br>
            <a:endParaRPr lang="en-US" sz="800" dirty="0"/>
          </a:p>
          <a:p>
            <a:r>
              <a:rPr lang="en-US" sz="2200" dirty="0"/>
              <a:t>Genome Sequencing &amp; Analysis Facility (GSAF)</a:t>
            </a:r>
          </a:p>
          <a:p>
            <a:pPr lvl="1"/>
            <a:r>
              <a:rPr lang="en-US" sz="2000" dirty="0"/>
              <a:t>Jessica </a:t>
            </a:r>
            <a:r>
              <a:rPr lang="en-US" sz="2000" dirty="0" err="1"/>
              <a:t>Podnar</a:t>
            </a:r>
            <a:r>
              <a:rPr lang="en-US" sz="2000" dirty="0"/>
              <a:t>, Director, </a:t>
            </a:r>
            <a:r>
              <a:rPr lang="en-US" sz="2000" dirty="0">
                <a:hlinkClick r:id="rId4"/>
              </a:rPr>
              <a:t>gsaf@utgsaf.org</a:t>
            </a:r>
            <a:r>
              <a:rPr lang="en-US" sz="2000" dirty="0"/>
              <a:t> </a:t>
            </a:r>
          </a:p>
          <a:p>
            <a:pPr lvl="4"/>
            <a:endParaRPr lang="en-US" sz="800" dirty="0"/>
          </a:p>
          <a:p>
            <a:r>
              <a:rPr lang="en-US" sz="2200" dirty="0"/>
              <a:t>Bioinformatics consultants</a:t>
            </a:r>
          </a:p>
          <a:p>
            <a:pPr lvl="1"/>
            <a:r>
              <a:rPr lang="en-US" sz="2000" dirty="0"/>
              <a:t>Dennis Wylie, </a:t>
            </a:r>
            <a:r>
              <a:rPr lang="en-US" sz="2000" dirty="0" err="1"/>
              <a:t>Dhivya</a:t>
            </a:r>
            <a:r>
              <a:rPr lang="en-US" sz="2000" dirty="0"/>
              <a:t> </a:t>
            </a:r>
            <a:r>
              <a:rPr lang="en-US" sz="2000" dirty="0" err="1"/>
              <a:t>Arasappan</a:t>
            </a:r>
            <a:r>
              <a:rPr lang="en-US" sz="2000" dirty="0"/>
              <a:t>, Benni Goetz, Anna</a:t>
            </a:r>
          </a:p>
          <a:p>
            <a:pPr lvl="1"/>
            <a:r>
              <a:rPr lang="en-US" sz="2000" dirty="0" err="1"/>
              <a:t>BioITeam</a:t>
            </a:r>
            <a:r>
              <a:rPr lang="en-US" sz="2000" dirty="0"/>
              <a:t> wiki – </a:t>
            </a:r>
            <a:r>
              <a:rPr lang="en-US" sz="2000" dirty="0">
                <a:hlinkClick r:id="rId5"/>
              </a:rPr>
              <a:t>https://wikis.utexas.edu/display/bioiteam/</a:t>
            </a:r>
            <a:r>
              <a:rPr lang="en-US" sz="2000" dirty="0"/>
              <a:t> </a:t>
            </a:r>
          </a:p>
          <a:p>
            <a:pPr lvl="3"/>
            <a:endParaRPr lang="en-US" sz="800" dirty="0"/>
          </a:p>
          <a:p>
            <a:r>
              <a:rPr lang="en-US" sz="2200" dirty="0"/>
              <a:t>Biomedical Research Support Facility (BRCF)</a:t>
            </a:r>
          </a:p>
          <a:p>
            <a:pPr lvl="1"/>
            <a:r>
              <a:rPr lang="en-US" sz="2000" dirty="0"/>
              <a:t>provides local compute and managed storage resources</a:t>
            </a:r>
          </a:p>
          <a:p>
            <a:pPr marL="639762" lvl="2" indent="0">
              <a:buNone/>
            </a:pPr>
            <a:r>
              <a:rPr lang="en-US" sz="1800" dirty="0">
                <a:hlinkClick r:id="rId6"/>
              </a:rPr>
              <a:t>https://wikis.utexas.edu/display/RCTFUsers</a:t>
            </a:r>
            <a:r>
              <a:rPr lang="en-US" sz="1800" dirty="0"/>
              <a:t> </a:t>
            </a:r>
          </a:p>
          <a:p>
            <a:pPr lvl="4"/>
            <a:endParaRPr lang="en-US" sz="8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20" y="3545550"/>
            <a:ext cx="4231880" cy="31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AutoShape 6" descr="Image result for sra database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38" name="Picture 10" descr="Image result for sra database grow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157" y="3529590"/>
            <a:ext cx="4257675" cy="31908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72367" y="5504872"/>
            <a:ext cx="363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SRA = Sequence Read Archive</a:t>
            </a:r>
          </a:p>
          <a:p>
            <a:pPr algn="ctr"/>
            <a:r>
              <a:rPr lang="en-US" sz="1400"/>
              <a:t>(NCBI public sequence database)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3672" y="4193313"/>
            <a:ext cx="1671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10</a:t>
            </a:r>
            <a:r>
              <a:rPr lang="en-US" sz="1400" b="1" i="1" baseline="30000" dirty="0"/>
              <a:t>16</a:t>
            </a:r>
            <a:r>
              <a:rPr lang="en-US" sz="1400" b="1" i="1" dirty="0"/>
              <a:t> bases </a:t>
            </a:r>
            <a:br>
              <a:rPr lang="en-US" sz="1400" b="1" i="1" dirty="0"/>
            </a:br>
            <a:r>
              <a:rPr lang="en-US" sz="1400" b="1" i="1" dirty="0"/>
              <a:t>(10 </a:t>
            </a:r>
            <a:r>
              <a:rPr lang="en-US" sz="1400" b="1" i="1" dirty="0" err="1"/>
              <a:t>PetaBase</a:t>
            </a:r>
            <a:r>
              <a:rPr lang="en-US" sz="1400" b="1" i="1" dirty="0"/>
              <a:t>) </a:t>
            </a:r>
            <a:br>
              <a:rPr lang="en-US" sz="1400" b="1" i="1" dirty="0"/>
            </a:br>
            <a:r>
              <a:rPr lang="en-US" sz="1400" b="1" i="1" dirty="0"/>
              <a:t>&amp; growing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6374" y="1496678"/>
            <a:ext cx="4258466" cy="195810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Pro’s: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>
                <a:latin typeface="+mn-lt"/>
              </a:rPr>
              <a:t>much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faster!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much</a:t>
            </a:r>
            <a:r>
              <a:rPr kumimoji="0" lang="en-US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lower cost!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kern="0"/>
              <a:t>both deeper and wider coverage!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1946" y="265457"/>
            <a:ext cx="7543800" cy="1221820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“Next Generation” sequencing</a:t>
            </a:r>
            <a:r>
              <a:rPr lang="en-US" sz="36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sz="2400" b="1" kern="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generation)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62444" y="1496678"/>
            <a:ext cx="3898247" cy="195810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Con’s: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data deluge!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noProof="0">
                <a:latin typeface="+mn-lt"/>
              </a:rPr>
              <a:t>storage requirements!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kern="0" noProof="0">
                <a:latin typeface="+mn-lt"/>
              </a:rPr>
              <a:t>analysis lags!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5/Cluster_Generation.png/440px-Cluster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52" y="2247121"/>
            <a:ext cx="5140142" cy="41121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8" y="288486"/>
            <a:ext cx="7543800" cy="958417"/>
          </a:xfrm>
        </p:spPr>
        <p:txBody>
          <a:bodyPr/>
          <a:lstStyle/>
          <a:p>
            <a:pPr algn="ctr"/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9" y="1439857"/>
            <a:ext cx="6547427" cy="52172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Library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Cluster generation via bridge amplification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Sequencing by synthesis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Image capture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Convert to base calls</a:t>
            </a:r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3294" y="3837241"/>
            <a:ext cx="276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hlinkClick r:id="rId3"/>
              </a:rPr>
              <a:t>Short </a:t>
            </a:r>
            <a:r>
              <a:rPr lang="en-US" b="1" dirty="0" err="1">
                <a:hlinkClick r:id="rId3"/>
              </a:rPr>
              <a:t>Illumina</a:t>
            </a:r>
            <a:r>
              <a:rPr lang="en-US" b="1" dirty="0">
                <a:hlinkClick r:id="rId3"/>
              </a:rPr>
              <a:t> video</a:t>
            </a:r>
            <a:br>
              <a:rPr lang="en-US" b="1" dirty="0"/>
            </a:b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https://tinyurl.com/hvnmwjb</a:t>
            </a:r>
            <a:r>
              <a:rPr lang="en-US" sz="1400" dirty="0"/>
              <a:t>)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2515" y="5058504"/>
            <a:ext cx="5315527" cy="181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PCR amplifications performed</a:t>
            </a:r>
          </a:p>
          <a:p>
            <a:pPr marL="1036637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during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library preparation</a:t>
            </a:r>
          </a:p>
          <a:p>
            <a:pPr marL="1036637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during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cluster generation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amplification always introduces bias!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009" y="6442364"/>
            <a:ext cx="34809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5"/>
              </a:rPr>
              <a:t>https://en.wikipedia.org/wiki/Illumina_dye_sequencing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8" y="288486"/>
            <a:ext cx="7543800" cy="958417"/>
          </a:xfrm>
        </p:spPr>
        <p:txBody>
          <a:bodyPr/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27" y="1371598"/>
            <a:ext cx="7004627" cy="22132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Library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Cluster generation via bridge amplification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Sequencing by synthesis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 capture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Convert to base calls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54" y="3300762"/>
            <a:ext cx="6205392" cy="33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06306" y="6283092"/>
            <a:ext cx="1497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http://www.cegat.de/</a:t>
            </a:r>
            <a:r>
              <a:rPr lang="en-US" sz="11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104518</TotalTime>
  <Words>5189</Words>
  <Application>Microsoft Office PowerPoint</Application>
  <PresentationFormat>On-screen Show (4:3)</PresentationFormat>
  <Paragraphs>1015</Paragraphs>
  <Slides>61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Courier New</vt:lpstr>
      <vt:lpstr>Wingdings</vt:lpstr>
      <vt:lpstr>Network</vt:lpstr>
      <vt:lpstr>Introduction to NGS Analysis</vt:lpstr>
      <vt:lpstr>PowerPoint Presentation</vt:lpstr>
      <vt:lpstr>Outline</vt:lpstr>
      <vt:lpstr>Part 1: Overview of Sequencing Technologies</vt:lpstr>
      <vt:lpstr>PowerPoint Presentation</vt:lpstr>
      <vt:lpstr>PowerPoint Presentation</vt:lpstr>
      <vt:lpstr>PowerPoint Presentation</vt:lpstr>
      <vt:lpstr>Illumina sequencing</vt:lpstr>
      <vt:lpstr>Illumina sequencing</vt:lpstr>
      <vt:lpstr>PowerPoint Presentation</vt:lpstr>
      <vt:lpstr>Long read sequencing</vt:lpstr>
      <vt:lpstr>Long read sequencing</vt:lpstr>
      <vt:lpstr>Long read sequencing</vt:lpstr>
      <vt:lpstr>Part 2: NGS Concepts  &amp; Terminology</vt:lpstr>
      <vt:lpstr>PowerPoint Presentation</vt:lpstr>
      <vt:lpstr>Library Complexity</vt:lpstr>
      <vt:lpstr>Popular Experiment Types</vt:lpstr>
      <vt:lpstr>PowerPoint Presentation</vt:lpstr>
      <vt:lpstr>Library complexity is primarily  a function of experiment type</vt:lpstr>
      <vt:lpstr>Read types</vt:lpstr>
      <vt:lpstr>Reads and Fragments</vt:lpstr>
      <vt:lpstr>Single end vs Paired end</vt:lpstr>
      <vt:lpstr>Sequence Duplication</vt:lpstr>
      <vt:lpstr>Expected sequence duplication is primarily a function of experiment type</vt:lpstr>
      <vt:lpstr>Read vs Fragment duplication</vt:lpstr>
      <vt:lpstr>Molecular Barcoding</vt:lpstr>
      <vt:lpstr>Single Cell sequencing</vt:lpstr>
      <vt:lpstr>Part 3: The FASTQ format,  Data QC &amp; preparation</vt:lpstr>
      <vt:lpstr>PowerPoint Presentation</vt:lpstr>
      <vt:lpstr>FASTQ format</vt:lpstr>
      <vt:lpstr>FASTQ quality scores</vt:lpstr>
      <vt:lpstr>Raw sequence quality control</vt:lpstr>
      <vt:lpstr>3’ Adapter contamination</vt:lpstr>
      <vt:lpstr>FastQC</vt:lpstr>
      <vt:lpstr>1. FastQC Per-base sequence quality report</vt:lpstr>
      <vt:lpstr>2. FastQC Sequence duplication report Yeast ChIP-seq</vt:lpstr>
      <vt:lpstr>3. FastQC Overrepresented sequences report</vt:lpstr>
      <vt:lpstr>3. Overrepresented sequences</vt:lpstr>
      <vt:lpstr>Dealing with 3’ adapters</vt:lpstr>
      <vt:lpstr>FASTQ trimming  and adapter removal</vt:lpstr>
      <vt:lpstr>Local vs. Global alignment</vt:lpstr>
      <vt:lpstr>Part 4: Alignment to a reference assembly</vt:lpstr>
      <vt:lpstr>PowerPoint Presentation</vt:lpstr>
      <vt:lpstr>Short Read Aligners</vt:lpstr>
      <vt:lpstr>Mapping vs Alignment</vt:lpstr>
      <vt:lpstr>PowerPoint Presentation</vt:lpstr>
      <vt:lpstr>PowerPoint Presentation</vt:lpstr>
      <vt:lpstr>PowerPoint Presentation</vt:lpstr>
      <vt:lpstr>Paired End mapping</vt:lpstr>
      <vt:lpstr>PowerPoint Presentation</vt:lpstr>
      <vt:lpstr>Obtaining/building a reference</vt:lpstr>
      <vt:lpstr>PowerPoint Presentation</vt:lpstr>
      <vt:lpstr>SAM / BAM file format</vt:lpstr>
      <vt:lpstr>SAM file format Fixed fields (tab-separated)</vt:lpstr>
      <vt:lpstr>PowerPoint Presentation</vt:lpstr>
      <vt:lpstr>Sorting / indexing BAM files</vt:lpstr>
      <vt:lpstr>Handling Duplicates</vt:lpstr>
      <vt:lpstr>PowerPoint Presentation</vt:lpstr>
      <vt:lpstr>Alignment metrics</vt:lpstr>
      <vt:lpstr>Alignment wrap up </vt:lpstr>
      <vt:lpstr>Other NGS Resources at UT</vt:lpstr>
    </vt:vector>
  </TitlesOfParts>
  <Company>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 4/9/08</dc:title>
  <dc:creator>UT AUSTIN</dc:creator>
  <cp:lastModifiedBy>abattenhouse</cp:lastModifiedBy>
  <cp:revision>7620</cp:revision>
  <dcterms:created xsi:type="dcterms:W3CDTF">2008-04-09T03:00:44Z</dcterms:created>
  <dcterms:modified xsi:type="dcterms:W3CDTF">2022-03-08T04:24:42Z</dcterms:modified>
</cp:coreProperties>
</file>