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15" r:id="rId2"/>
    <p:sldId id="264" r:id="rId3"/>
    <p:sldId id="270" r:id="rId4"/>
    <p:sldId id="265" r:id="rId5"/>
    <p:sldId id="286" r:id="rId6"/>
    <p:sldId id="316" r:id="rId7"/>
    <p:sldId id="283" r:id="rId8"/>
    <p:sldId id="271" r:id="rId9"/>
    <p:sldId id="294" r:id="rId10"/>
    <p:sldId id="272" r:id="rId11"/>
    <p:sldId id="273" r:id="rId12"/>
    <p:sldId id="289" r:id="rId13"/>
    <p:sldId id="293" r:id="rId14"/>
    <p:sldId id="278" r:id="rId15"/>
    <p:sldId id="274" r:id="rId16"/>
    <p:sldId id="268" r:id="rId17"/>
    <p:sldId id="275" r:id="rId18"/>
    <p:sldId id="276" r:id="rId19"/>
    <p:sldId id="280" r:id="rId20"/>
    <p:sldId id="292" r:id="rId21"/>
    <p:sldId id="319" r:id="rId22"/>
    <p:sldId id="282" r:id="rId2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519" y="51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604980-1DB3-43DC-997D-3064F1BFD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00669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E997B7-9CBB-4A6B-87F2-2B35053CC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18879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8EA5DA-C625-4843-9CA3-2B1402215A51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894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E997B7-9CBB-4A6B-87F2-2B35053CC29A}" type="slidenum">
              <a:rPr lang="en-US" smtClean="0"/>
              <a:t>16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861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07D0E-F905-4AA5-906F-DBD9A2766A5A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F575-BA88-4F74-8D5A-947BCF011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273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07D0E-F905-4AA5-906F-DBD9A2766A5A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F575-BA88-4F74-8D5A-947BCF011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145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07D0E-F905-4AA5-906F-DBD9A2766A5A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F575-BA88-4F74-8D5A-947BCF011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38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07D0E-F905-4AA5-906F-DBD9A2766A5A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F575-BA88-4F74-8D5A-947BCF011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595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07D0E-F905-4AA5-906F-DBD9A2766A5A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F575-BA88-4F74-8D5A-947BCF011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543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07D0E-F905-4AA5-906F-DBD9A2766A5A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F575-BA88-4F74-8D5A-947BCF011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298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07D0E-F905-4AA5-906F-DBD9A2766A5A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F575-BA88-4F74-8D5A-947BCF011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28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07D0E-F905-4AA5-906F-DBD9A2766A5A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F575-BA88-4F74-8D5A-947BCF011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681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07D0E-F905-4AA5-906F-DBD9A2766A5A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F575-BA88-4F74-8D5A-947BCF011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522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07D0E-F905-4AA5-906F-DBD9A2766A5A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F575-BA88-4F74-8D5A-947BCF011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524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07D0E-F905-4AA5-906F-DBD9A2766A5A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F575-BA88-4F74-8D5A-947BCF011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801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07D0E-F905-4AA5-906F-DBD9A2766A5A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5F575-BA88-4F74-8D5A-947BCF011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02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python.org/2/library/urllib2.html" TargetMode="External"/><Relationship Id="rId2" Type="http://schemas.openxmlformats.org/officeDocument/2006/relationships/hyperlink" Target="https://docs.python.org/3.8/library/urllib.request.html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cbi.nlm.nih.gov/books/NBK3862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33718" y="124361"/>
            <a:ext cx="7852663" cy="1323439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ctr"/>
            <a:r>
              <a:rPr lang="en-US" sz="4000" b="1" dirty="0"/>
              <a:t>More data!  Biological databases for</a:t>
            </a:r>
          </a:p>
          <a:p>
            <a:pPr algn="ctr"/>
            <a:r>
              <a:rPr lang="en-US" sz="4000" b="1" dirty="0"/>
              <a:t>feeding your programs </a:t>
            </a:r>
          </a:p>
        </p:txBody>
      </p:sp>
      <p:sp>
        <p:nvSpPr>
          <p:cNvPr id="5" name="Rectangle 4"/>
          <p:cNvSpPr/>
          <p:nvPr/>
        </p:nvSpPr>
        <p:spPr>
          <a:xfrm>
            <a:off x="2133600" y="5648980"/>
            <a:ext cx="50569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Systems Biology / Bioinformatics</a:t>
            </a:r>
          </a:p>
        </p:txBody>
      </p:sp>
      <p:sp>
        <p:nvSpPr>
          <p:cNvPr id="7" name="Rectangle 6"/>
          <p:cNvSpPr/>
          <p:nvPr/>
        </p:nvSpPr>
        <p:spPr>
          <a:xfrm>
            <a:off x="1502743" y="6106180"/>
            <a:ext cx="63145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Edward </a:t>
            </a:r>
            <a:r>
              <a:rPr lang="en-US" sz="2800" b="1" dirty="0" err="1"/>
              <a:t>Marcotte</a:t>
            </a:r>
            <a:r>
              <a:rPr lang="en-US" sz="2800" b="1" dirty="0"/>
              <a:t>, </a:t>
            </a:r>
            <a:r>
              <a:rPr lang="en-US" sz="2800" b="1" dirty="0" err="1"/>
              <a:t>Univ</a:t>
            </a:r>
            <a:r>
              <a:rPr lang="en-US" sz="2800" b="1" dirty="0"/>
              <a:t> of Texas at Austin</a:t>
            </a:r>
            <a:endParaRPr lang="en-US" sz="2800" dirty="0"/>
          </a:p>
        </p:txBody>
      </p:sp>
      <p:pic>
        <p:nvPicPr>
          <p:cNvPr id="3" name="Picture 2" descr="A cartoon of a person holding a phone&#10;&#10;Description automatically generated">
            <a:extLst>
              <a:ext uri="{FF2B5EF4-FFF2-40B4-BE49-F238E27FC236}">
                <a16:creationId xmlns:a16="http://schemas.microsoft.com/office/drawing/2014/main" id="{14B16A19-4F38-E560-177E-783A300778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1752600"/>
            <a:ext cx="3063057" cy="364934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AA5D12F-ABF4-E9F5-4EB0-D16BAB627916}"/>
              </a:ext>
            </a:extLst>
          </p:cNvPr>
          <p:cNvSpPr txBox="1"/>
          <p:nvPr/>
        </p:nvSpPr>
        <p:spPr>
          <a:xfrm>
            <a:off x="7641257" y="6629400"/>
            <a:ext cx="1503327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/>
              <a:t>https://xkcd.com/1429/</a:t>
            </a:r>
          </a:p>
        </p:txBody>
      </p:sp>
    </p:spTree>
    <p:extLst>
      <p:ext uri="{BB962C8B-B14F-4D97-AF65-F5344CB8AC3E}">
        <p14:creationId xmlns:p14="http://schemas.microsoft.com/office/powerpoint/2010/main" val="2479016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547816"/>
            <a:ext cx="83058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But for other kinds of web data there’s a more generic approach:</a:t>
            </a:r>
          </a:p>
          <a:p>
            <a:endParaRPr lang="en-US" sz="2400" dirty="0"/>
          </a:p>
          <a:p>
            <a:r>
              <a:rPr lang="en-US" sz="2400" dirty="0"/>
              <a:t>We’ll use Python </a:t>
            </a:r>
            <a:r>
              <a:rPr lang="en-US" sz="2400" u="sng" dirty="0"/>
              <a:t>library/module</a:t>
            </a:r>
            <a:r>
              <a:rPr lang="en-US" sz="2400" dirty="0"/>
              <a:t> = an optional, specialized set of Python methods</a:t>
            </a:r>
          </a:p>
          <a:p>
            <a:endParaRPr lang="en-US" sz="2400" dirty="0"/>
          </a:p>
          <a:p>
            <a:r>
              <a:rPr lang="en-US" sz="2400" dirty="0"/>
              <a:t>This particular Python module is called </a:t>
            </a:r>
            <a:r>
              <a:rPr lang="en-US" sz="2400" b="1" i="1" dirty="0" err="1"/>
              <a:t>urllib</a:t>
            </a:r>
            <a:r>
              <a:rPr lang="en-US" sz="2400" dirty="0"/>
              <a:t> (Py3) or</a:t>
            </a:r>
            <a:r>
              <a:rPr lang="en-US" sz="2400" b="1" i="1" dirty="0"/>
              <a:t> urllib2 </a:t>
            </a:r>
            <a:r>
              <a:rPr lang="en-US" sz="2400" dirty="0"/>
              <a:t>(Py2) </a:t>
            </a:r>
          </a:p>
          <a:p>
            <a:endParaRPr lang="en-US" sz="2400" dirty="0"/>
          </a:p>
          <a:p>
            <a:r>
              <a:rPr lang="en-US" sz="2400" dirty="0" err="1"/>
              <a:t>urllib</a:t>
            </a:r>
            <a:r>
              <a:rPr lang="en-US" sz="2400" dirty="0"/>
              <a:t>/urllib2 is: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A collection of programs/tools to let you to surf the web from inside your programs. 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Much more powerful than the simple tasks we’ll do with it. 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More details: </a:t>
            </a:r>
            <a:r>
              <a:rPr lang="en-US" sz="2400" dirty="0">
                <a:hlinkClick r:id="rId2"/>
              </a:rPr>
              <a:t>https://docs.python.org/3.8/library/urllib.request.html</a:t>
            </a:r>
            <a:endParaRPr lang="en-US" sz="2400" dirty="0"/>
          </a:p>
          <a:p>
            <a:r>
              <a:rPr lang="en-US" sz="2400" dirty="0"/>
              <a:t>    or </a:t>
            </a:r>
            <a:r>
              <a:rPr lang="en-US" sz="2400" u="sng" dirty="0">
                <a:hlinkClick r:id="rId3"/>
              </a:rPr>
              <a:t>http://docs.python.org/2/library/urllib2.html</a:t>
            </a:r>
            <a:endParaRPr lang="en-US" sz="2400" dirty="0"/>
          </a:p>
          <a:p>
            <a:r>
              <a:rPr lang="en-US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65245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762000"/>
            <a:ext cx="8305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The basic idea:</a:t>
            </a:r>
          </a:p>
          <a:p>
            <a:endParaRPr lang="en-US" sz="2400" dirty="0"/>
          </a:p>
          <a:p>
            <a:r>
              <a:rPr lang="en-US" sz="2400" dirty="0"/>
              <a:t>We first set up a “request” by opening a connection to the URL.</a:t>
            </a:r>
          </a:p>
          <a:p>
            <a:endParaRPr lang="en-US" sz="2400" dirty="0"/>
          </a:p>
          <a:p>
            <a:r>
              <a:rPr lang="en-US" sz="2400" dirty="0"/>
              <a:t>We then save the response in a variable and print it. </a:t>
            </a:r>
          </a:p>
          <a:p>
            <a:endParaRPr lang="en-US" sz="2400" dirty="0"/>
          </a:p>
          <a:p>
            <a:r>
              <a:rPr lang="en-US" sz="2400" dirty="0"/>
              <a:t>If it can’t connect to the site, it’ll print out a helpful error message instead of the page.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You can more or less use the commands in a cookbook fashion….</a:t>
            </a:r>
          </a:p>
        </p:txBody>
      </p:sp>
    </p:spTree>
    <p:extLst>
      <p:ext uri="{BB962C8B-B14F-4D97-AF65-F5344CB8AC3E}">
        <p14:creationId xmlns:p14="http://schemas.microsoft.com/office/powerpoint/2010/main" val="30190435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1143000"/>
            <a:ext cx="8153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92D050"/>
                </a:solidFill>
              </a:rPr>
              <a:t>import</a:t>
            </a:r>
            <a:r>
              <a:rPr lang="en-US" dirty="0"/>
              <a:t> </a:t>
            </a:r>
            <a:r>
              <a:rPr lang="en-US" dirty="0" err="1"/>
              <a:t>urllib.request</a:t>
            </a:r>
            <a:r>
              <a:rPr lang="en-US" dirty="0"/>
              <a:t> 		</a:t>
            </a:r>
            <a:r>
              <a:rPr lang="en-US" dirty="0">
                <a:solidFill>
                  <a:srgbClr val="FF0000"/>
                </a:solidFill>
              </a:rPr>
              <a:t># include the </a:t>
            </a:r>
            <a:r>
              <a:rPr lang="en-US" dirty="0" err="1">
                <a:solidFill>
                  <a:srgbClr val="FF0000"/>
                </a:solidFill>
              </a:rPr>
              <a:t>urllib.request</a:t>
            </a:r>
            <a:r>
              <a:rPr lang="en-US" dirty="0">
                <a:solidFill>
                  <a:srgbClr val="FF0000"/>
                </a:solidFill>
              </a:rPr>
              <a:t> module</a:t>
            </a:r>
          </a:p>
          <a:p>
            <a:endParaRPr lang="en-US" dirty="0"/>
          </a:p>
          <a:p>
            <a:r>
              <a:rPr lang="en-US" dirty="0" err="1"/>
              <a:t>url</a:t>
            </a:r>
            <a:r>
              <a:rPr lang="en-US" dirty="0"/>
              <a:t> = </a:t>
            </a:r>
            <a:r>
              <a:rPr lang="en-US" dirty="0">
                <a:solidFill>
                  <a:srgbClr val="92D050"/>
                </a:solidFill>
              </a:rPr>
              <a:t>"https://www.utexas.edu/"</a:t>
            </a:r>
          </a:p>
          <a:p>
            <a:endParaRPr lang="en-US" dirty="0"/>
          </a:p>
          <a:p>
            <a:r>
              <a:rPr lang="en-US" dirty="0"/>
              <a:t>x = </a:t>
            </a:r>
            <a:r>
              <a:rPr lang="en-US" dirty="0" err="1">
                <a:solidFill>
                  <a:srgbClr val="92D050"/>
                </a:solidFill>
              </a:rPr>
              <a:t>urllib.request.urlopen</a:t>
            </a:r>
            <a:r>
              <a:rPr lang="en-US" dirty="0">
                <a:solidFill>
                  <a:srgbClr val="92D050"/>
                </a:solidFill>
              </a:rPr>
              <a:t>(</a:t>
            </a:r>
            <a:r>
              <a:rPr lang="en-US" dirty="0" err="1"/>
              <a:t>url</a:t>
            </a:r>
            <a:r>
              <a:rPr lang="en-US" dirty="0">
                <a:solidFill>
                  <a:srgbClr val="92D050"/>
                </a:solidFill>
              </a:rPr>
              <a:t>)		</a:t>
            </a:r>
            <a:r>
              <a:rPr lang="en-US" dirty="0">
                <a:solidFill>
                  <a:srgbClr val="FF0000"/>
                </a:solidFill>
              </a:rPr>
              <a:t> # setup a request</a:t>
            </a:r>
            <a:endParaRPr lang="en-US" dirty="0">
              <a:solidFill>
                <a:srgbClr val="92D050"/>
              </a:solidFill>
            </a:endParaRPr>
          </a:p>
          <a:p>
            <a:r>
              <a:rPr lang="en-US" dirty="0">
                <a:solidFill>
                  <a:srgbClr val="92D050"/>
                </a:solidFill>
              </a:rPr>
              <a:t>print(</a:t>
            </a:r>
            <a:r>
              <a:rPr lang="en-US" dirty="0" err="1"/>
              <a:t>x.</a:t>
            </a:r>
            <a:r>
              <a:rPr lang="en-US" dirty="0" err="1">
                <a:solidFill>
                  <a:srgbClr val="92D050"/>
                </a:solidFill>
              </a:rPr>
              <a:t>read</a:t>
            </a:r>
            <a:r>
              <a:rPr lang="en-US" dirty="0">
                <a:solidFill>
                  <a:srgbClr val="92D050"/>
                </a:solidFill>
              </a:rPr>
              <a:t>())		</a:t>
            </a:r>
            <a:r>
              <a:rPr lang="en-US" dirty="0">
                <a:solidFill>
                  <a:srgbClr val="FF0000"/>
                </a:solidFill>
              </a:rPr>
              <a:t> 	# read page and show the result to the user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228600"/>
            <a:ext cx="18351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For example: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EDD50B8-B106-4EC2-BF2C-AA9F9F64A238}"/>
              </a:ext>
            </a:extLst>
          </p:cNvPr>
          <p:cNvSpPr txBox="1"/>
          <p:nvPr/>
        </p:nvSpPr>
        <p:spPr>
          <a:xfrm>
            <a:off x="7388904" y="6488668"/>
            <a:ext cx="1755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Python 3 version</a:t>
            </a:r>
          </a:p>
        </p:txBody>
      </p:sp>
    </p:spTree>
    <p:extLst>
      <p:ext uri="{BB962C8B-B14F-4D97-AF65-F5344CB8AC3E}">
        <p14:creationId xmlns:p14="http://schemas.microsoft.com/office/powerpoint/2010/main" val="20324496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1166843"/>
            <a:ext cx="81534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92D050"/>
                </a:solidFill>
              </a:rPr>
              <a:t>import</a:t>
            </a:r>
            <a:r>
              <a:rPr lang="en-US" dirty="0"/>
              <a:t> </a:t>
            </a:r>
            <a:r>
              <a:rPr lang="en-US" dirty="0" err="1"/>
              <a:t>urllib.request</a:t>
            </a:r>
            <a:r>
              <a:rPr lang="en-US" dirty="0"/>
              <a:t> 		</a:t>
            </a:r>
            <a:r>
              <a:rPr lang="en-US" dirty="0">
                <a:solidFill>
                  <a:srgbClr val="FF0000"/>
                </a:solidFill>
              </a:rPr>
              <a:t># include the </a:t>
            </a:r>
            <a:r>
              <a:rPr lang="en-US" dirty="0" err="1">
                <a:solidFill>
                  <a:srgbClr val="FF0000"/>
                </a:solidFill>
              </a:rPr>
              <a:t>urllib.request</a:t>
            </a:r>
            <a:r>
              <a:rPr lang="en-US" dirty="0">
                <a:solidFill>
                  <a:srgbClr val="FF0000"/>
                </a:solidFill>
              </a:rPr>
              <a:t> module</a:t>
            </a:r>
          </a:p>
          <a:p>
            <a:endParaRPr lang="en-US" dirty="0"/>
          </a:p>
          <a:p>
            <a:r>
              <a:rPr lang="en-US" dirty="0" err="1"/>
              <a:t>url</a:t>
            </a:r>
            <a:r>
              <a:rPr lang="en-US" dirty="0"/>
              <a:t> = </a:t>
            </a:r>
            <a:r>
              <a:rPr lang="en-US" dirty="0">
                <a:solidFill>
                  <a:srgbClr val="92D050"/>
                </a:solidFill>
              </a:rPr>
              <a:t>"https://www.utexas.edu/"</a:t>
            </a:r>
          </a:p>
          <a:p>
            <a:endParaRPr lang="en-US" dirty="0"/>
          </a:p>
          <a:p>
            <a:r>
              <a:rPr lang="en-US" dirty="0">
                <a:solidFill>
                  <a:srgbClr val="92D050"/>
                </a:solidFill>
              </a:rPr>
              <a:t>try</a:t>
            </a:r>
            <a:r>
              <a:rPr lang="en-US" dirty="0"/>
              <a:t>:		</a:t>
            </a:r>
            <a:r>
              <a:rPr lang="en-US" dirty="0">
                <a:solidFill>
                  <a:srgbClr val="FF0000"/>
                </a:solidFill>
              </a:rPr>
              <a:t># this 'try' statement tells Python that we might expect an error.</a:t>
            </a:r>
          </a:p>
          <a:p>
            <a:r>
              <a:rPr lang="en-US" dirty="0"/>
              <a:t>     request = </a:t>
            </a:r>
            <a:r>
              <a:rPr lang="en-US" dirty="0" err="1"/>
              <a:t>urllib.request.urlopen</a:t>
            </a:r>
            <a:r>
              <a:rPr lang="en-US" dirty="0"/>
              <a:t>(</a:t>
            </a:r>
            <a:r>
              <a:rPr lang="en-US" dirty="0" err="1"/>
              <a:t>url</a:t>
            </a:r>
            <a:r>
              <a:rPr lang="en-US" dirty="0"/>
              <a:t>)	   </a:t>
            </a:r>
            <a:r>
              <a:rPr lang="en-US" dirty="0">
                <a:solidFill>
                  <a:srgbClr val="FF0000"/>
                </a:solidFill>
              </a:rPr>
              <a:t># setup a request</a:t>
            </a:r>
          </a:p>
          <a:p>
            <a:r>
              <a:rPr lang="en-US" dirty="0"/>
              <a:t>     page = </a:t>
            </a:r>
            <a:r>
              <a:rPr lang="en-US" dirty="0" err="1"/>
              <a:t>request.read</a:t>
            </a:r>
            <a:r>
              <a:rPr lang="en-US" dirty="0"/>
              <a:t>().decode('utf-8')  </a:t>
            </a:r>
            <a:r>
              <a:rPr lang="en-US" dirty="0">
                <a:solidFill>
                  <a:srgbClr val="FF0000"/>
                </a:solidFill>
              </a:rPr>
              <a:t># save the response</a:t>
            </a:r>
          </a:p>
          <a:p>
            <a:r>
              <a:rPr lang="en-US" dirty="0"/>
              <a:t>     </a:t>
            </a:r>
            <a:r>
              <a:rPr lang="en-US" dirty="0">
                <a:solidFill>
                  <a:schemeClr val="accent1"/>
                </a:solidFill>
              </a:rPr>
              <a:t>print(</a:t>
            </a:r>
            <a:r>
              <a:rPr lang="en-US" dirty="0"/>
              <a:t>page</a:t>
            </a:r>
            <a:r>
              <a:rPr lang="en-US" dirty="0">
                <a:solidFill>
                  <a:schemeClr val="accent1"/>
                </a:solidFill>
              </a:rPr>
              <a:t>)</a:t>
            </a:r>
            <a:r>
              <a:rPr lang="en-US" dirty="0"/>
              <a:t>			   </a:t>
            </a:r>
            <a:r>
              <a:rPr lang="en-US" dirty="0">
                <a:solidFill>
                  <a:srgbClr val="FF0000"/>
                </a:solidFill>
              </a:rPr>
              <a:t># show the result to the user</a:t>
            </a:r>
          </a:p>
          <a:p>
            <a:endParaRPr lang="en-US" dirty="0"/>
          </a:p>
          <a:p>
            <a:r>
              <a:rPr lang="en-US" dirty="0">
                <a:solidFill>
                  <a:srgbClr val="92D050"/>
                </a:solidFill>
              </a:rPr>
              <a:t>except</a:t>
            </a:r>
            <a:r>
              <a:rPr lang="en-US" dirty="0"/>
              <a:t> </a:t>
            </a:r>
            <a:r>
              <a:rPr lang="en-US" dirty="0" err="1">
                <a:solidFill>
                  <a:schemeClr val="accent1"/>
                </a:solidFill>
              </a:rPr>
              <a:t>urllib.error.URLError</a:t>
            </a:r>
            <a:r>
              <a:rPr lang="en-US" dirty="0">
                <a:solidFill>
                  <a:schemeClr val="accent1"/>
                </a:solidFill>
              </a:rPr>
              <a:t>: </a:t>
            </a:r>
            <a:r>
              <a:rPr lang="en-US" dirty="0"/>
              <a:t>		   </a:t>
            </a:r>
            <a:r>
              <a:rPr lang="en-US" dirty="0">
                <a:solidFill>
                  <a:srgbClr val="FF0000"/>
                </a:solidFill>
              </a:rPr>
              <a:t># handle a page not found error</a:t>
            </a:r>
          </a:p>
          <a:p>
            <a:r>
              <a:rPr lang="en-US" dirty="0">
                <a:solidFill>
                  <a:schemeClr val="accent1"/>
                </a:solidFill>
              </a:rPr>
              <a:t>     print(</a:t>
            </a:r>
            <a:r>
              <a:rPr lang="en-US" dirty="0">
                <a:solidFill>
                  <a:srgbClr val="92D050"/>
                </a:solidFill>
              </a:rPr>
              <a:t>"Could not find page."</a:t>
            </a:r>
            <a:r>
              <a:rPr lang="en-US" dirty="0">
                <a:solidFill>
                  <a:schemeClr val="accent1"/>
                </a:solidFill>
              </a:rPr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2286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We can be slightly fancier in order to handle different formats and the inevitable internet connection errors</a:t>
            </a:r>
          </a:p>
        </p:txBody>
      </p:sp>
      <p:sp>
        <p:nvSpPr>
          <p:cNvPr id="5" name="Rectangle 4"/>
          <p:cNvSpPr/>
          <p:nvPr/>
        </p:nvSpPr>
        <p:spPr>
          <a:xfrm>
            <a:off x="490151" y="5498068"/>
            <a:ext cx="7620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ym typeface="Wingdings" pitchFamily="2" charset="2"/>
              </a:rPr>
              <a:t> Run this…</a:t>
            </a:r>
            <a:endParaRPr lang="en-US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EDD50B8-B106-4EC2-BF2C-AA9F9F64A238}"/>
              </a:ext>
            </a:extLst>
          </p:cNvPr>
          <p:cNvSpPr txBox="1"/>
          <p:nvPr/>
        </p:nvSpPr>
        <p:spPr>
          <a:xfrm>
            <a:off x="7388904" y="6488668"/>
            <a:ext cx="1755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Python 3 version</a:t>
            </a:r>
          </a:p>
        </p:txBody>
      </p:sp>
    </p:spTree>
    <p:extLst>
      <p:ext uri="{BB962C8B-B14F-4D97-AF65-F5344CB8AC3E}">
        <p14:creationId xmlns:p14="http://schemas.microsoft.com/office/powerpoint/2010/main" val="33837729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3589" y="1219199"/>
            <a:ext cx="8686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&gt;&gt;&gt; </a:t>
            </a:r>
          </a:p>
          <a:p>
            <a:r>
              <a:rPr lang="en-US" dirty="0"/>
              <a:t>&lt;!doctype html&gt;</a:t>
            </a:r>
          </a:p>
          <a:p>
            <a:r>
              <a:rPr lang="en-US" dirty="0"/>
              <a:t>&lt;html lang="</a:t>
            </a:r>
            <a:r>
              <a:rPr lang="en-US" dirty="0" err="1"/>
              <a:t>en</a:t>
            </a:r>
            <a:r>
              <a:rPr lang="en-US" dirty="0"/>
              <a:t>" </a:t>
            </a:r>
            <a:r>
              <a:rPr lang="en-US" dirty="0" err="1"/>
              <a:t>dir</a:t>
            </a:r>
            <a:r>
              <a:rPr lang="en-US" dirty="0"/>
              <a:t>="</a:t>
            </a:r>
            <a:r>
              <a:rPr lang="en-US" dirty="0" err="1"/>
              <a:t>ltr</a:t>
            </a:r>
            <a:r>
              <a:rPr lang="en-US" dirty="0"/>
              <a:t>"&gt;</a:t>
            </a:r>
          </a:p>
          <a:p>
            <a:endParaRPr lang="en-US" dirty="0"/>
          </a:p>
          <a:p>
            <a:r>
              <a:rPr lang="en-US" dirty="0"/>
              <a:t>&lt;head&gt;</a:t>
            </a:r>
          </a:p>
          <a:p>
            <a:r>
              <a:rPr lang="en-US" dirty="0"/>
              <a:t>….</a:t>
            </a:r>
          </a:p>
          <a:p>
            <a:r>
              <a:rPr lang="en-US" dirty="0"/>
              <a:t> &lt;h3 class="feature-headline"&gt;Change the World&lt;/h3&gt;</a:t>
            </a:r>
          </a:p>
          <a:p>
            <a:r>
              <a:rPr lang="en-US" dirty="0"/>
              <a:t>&lt;div class="feature-text"&gt;</a:t>
            </a:r>
          </a:p>
          <a:p>
            <a:r>
              <a:rPr lang="en-US" dirty="0"/>
              <a:t>&lt;p&gt;</a:t>
            </a:r>
            <a:r>
              <a:rPr lang="en-US" dirty="0">
                <a:solidFill>
                  <a:srgbClr val="FF0000"/>
                </a:solidFill>
              </a:rPr>
              <a:t>Longhorns are passionate about making the world a better place, united by the belief that creating and sharing knowledge can save lives and transform society. Come explore our vast research enterprise — or better yet, create, innovate and discover with us.</a:t>
            </a:r>
            <a:r>
              <a:rPr lang="en-US" dirty="0"/>
              <a:t>&lt;/p&gt;</a:t>
            </a:r>
          </a:p>
          <a:p>
            <a:r>
              <a:rPr lang="en-US" dirty="0"/>
              <a:t>&lt;/div&gt;</a:t>
            </a:r>
          </a:p>
          <a:p>
            <a:r>
              <a:rPr lang="en-US" dirty="0"/>
              <a:t>&lt;/div&gt;</a:t>
            </a:r>
          </a:p>
          <a:p>
            <a:endParaRPr lang="en-US" dirty="0"/>
          </a:p>
          <a:p>
            <a:r>
              <a:rPr lang="en-US" dirty="0"/>
              <a:t>			…and so on, and on, and on…</a:t>
            </a:r>
          </a:p>
        </p:txBody>
      </p:sp>
      <p:sp>
        <p:nvSpPr>
          <p:cNvPr id="3" name="Rectangle 2"/>
          <p:cNvSpPr/>
          <p:nvPr/>
        </p:nvSpPr>
        <p:spPr>
          <a:xfrm>
            <a:off x="477793" y="152400"/>
            <a:ext cx="84025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ym typeface="Wingdings" pitchFamily="2" charset="2"/>
              </a:rPr>
              <a:t> W</a:t>
            </a:r>
            <a:r>
              <a:rPr lang="en-US" b="1" dirty="0"/>
              <a:t>e just captured the UT web page and printed it out… </a:t>
            </a:r>
          </a:p>
        </p:txBody>
      </p:sp>
    </p:spTree>
    <p:extLst>
      <p:ext uri="{BB962C8B-B14F-4D97-AF65-F5344CB8AC3E}">
        <p14:creationId xmlns:p14="http://schemas.microsoft.com/office/powerpoint/2010/main" val="29756717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990600"/>
            <a:ext cx="8382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That was (more or less) a static web page.</a:t>
            </a:r>
          </a:p>
          <a:p>
            <a:pPr algn="ctr"/>
            <a:endParaRPr lang="en-US" sz="2400" b="1" dirty="0"/>
          </a:p>
          <a:p>
            <a:pPr algn="ctr"/>
            <a:r>
              <a:rPr lang="en-US" sz="2400" b="1" dirty="0"/>
              <a:t>Let’s try one that requires some sort of action, </a:t>
            </a:r>
          </a:p>
          <a:p>
            <a:pPr algn="ctr"/>
            <a:r>
              <a:rPr lang="en-US" sz="2400" b="1" dirty="0"/>
              <a:t>for example by entering a document id or an id code for a sequence.</a:t>
            </a:r>
          </a:p>
          <a:p>
            <a:pPr algn="ctr"/>
            <a:endParaRPr lang="en-US" sz="2400" b="1" dirty="0"/>
          </a:p>
          <a:p>
            <a:pPr algn="ctr"/>
            <a:r>
              <a:rPr lang="en-US" sz="2400" b="1" dirty="0"/>
              <a:t>Many web pages pass this information along in the web URL itself…</a:t>
            </a:r>
          </a:p>
        </p:txBody>
      </p:sp>
    </p:spTree>
    <p:extLst>
      <p:ext uri="{BB962C8B-B14F-4D97-AF65-F5344CB8AC3E}">
        <p14:creationId xmlns:p14="http://schemas.microsoft.com/office/powerpoint/2010/main" val="19639165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400" y="304800"/>
            <a:ext cx="89916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Here’s a complete Python program to retrieve a single entry from Medline:</a:t>
            </a:r>
          </a:p>
          <a:p>
            <a:r>
              <a:rPr lang="en-US" dirty="0"/>
              <a:t> </a:t>
            </a:r>
          </a:p>
          <a:p>
            <a:endParaRPr lang="en-US" dirty="0">
              <a:solidFill>
                <a:srgbClr val="92D050"/>
              </a:solidFill>
            </a:endParaRPr>
          </a:p>
          <a:p>
            <a:r>
              <a:rPr lang="en-US" dirty="0">
                <a:solidFill>
                  <a:srgbClr val="92D050"/>
                </a:solidFill>
              </a:rPr>
              <a:t>import</a:t>
            </a:r>
            <a:r>
              <a:rPr lang="en-US" dirty="0"/>
              <a:t> </a:t>
            </a:r>
            <a:r>
              <a:rPr lang="en-US" dirty="0" err="1"/>
              <a:t>urllib.request</a:t>
            </a:r>
            <a:endParaRPr lang="en-US" dirty="0"/>
          </a:p>
          <a:p>
            <a:r>
              <a:rPr lang="en-US" dirty="0" err="1"/>
              <a:t>pmid</a:t>
            </a:r>
            <a:r>
              <a:rPr lang="en-US" dirty="0"/>
              <a:t> = 11237011</a:t>
            </a:r>
          </a:p>
          <a:p>
            <a:endParaRPr lang="en-US" dirty="0"/>
          </a:p>
          <a:p>
            <a:r>
              <a:rPr lang="en-US" dirty="0"/>
              <a:t># Insert the </a:t>
            </a:r>
            <a:r>
              <a:rPr lang="en-US" dirty="0" err="1"/>
              <a:t>pmid</a:t>
            </a:r>
            <a:r>
              <a:rPr lang="en-US" dirty="0"/>
              <a:t> where the {} are in the following URL:</a:t>
            </a:r>
          </a:p>
          <a:p>
            <a:r>
              <a:rPr lang="en-US" dirty="0" err="1"/>
              <a:t>url</a:t>
            </a:r>
            <a:r>
              <a:rPr lang="en-US" dirty="0"/>
              <a:t> = "</a:t>
            </a:r>
            <a:r>
              <a:rPr lang="en-US" dirty="0">
                <a:solidFill>
                  <a:srgbClr val="92D050"/>
                </a:solidFill>
              </a:rPr>
              <a:t>https://pubmed.ncbi.nlm.nih.gov/?term={0}[</a:t>
            </a:r>
            <a:r>
              <a:rPr lang="en-US" dirty="0" err="1">
                <a:solidFill>
                  <a:srgbClr val="92D050"/>
                </a:solidFill>
              </a:rPr>
              <a:t>uid</a:t>
            </a:r>
            <a:r>
              <a:rPr lang="en-US" dirty="0">
                <a:solidFill>
                  <a:srgbClr val="92D050"/>
                </a:solidFill>
              </a:rPr>
              <a:t>]&amp;format=</a:t>
            </a:r>
            <a:r>
              <a:rPr lang="en-US" dirty="0" err="1">
                <a:solidFill>
                  <a:srgbClr val="92D050"/>
                </a:solidFill>
              </a:rPr>
              <a:t>pubmed</a:t>
            </a:r>
            <a:r>
              <a:rPr lang="en-US" dirty="0"/>
              <a:t>".format(</a:t>
            </a:r>
            <a:r>
              <a:rPr lang="en-US" dirty="0" err="1"/>
              <a:t>pmid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>
                <a:solidFill>
                  <a:srgbClr val="92D050"/>
                </a:solidFill>
              </a:rPr>
              <a:t>try</a:t>
            </a:r>
            <a:r>
              <a:rPr lang="en-US" dirty="0"/>
              <a:t>:			</a:t>
            </a:r>
            <a:r>
              <a:rPr lang="en-US" dirty="0">
                <a:solidFill>
                  <a:srgbClr val="FF0000"/>
                </a:solidFill>
              </a:rPr>
              <a:t># there might be an error!</a:t>
            </a:r>
          </a:p>
          <a:p>
            <a:r>
              <a:rPr lang="en-US" dirty="0"/>
              <a:t>     request = </a:t>
            </a:r>
            <a:r>
              <a:rPr lang="en-US" dirty="0" err="1"/>
              <a:t>urllib.request.urlopen</a:t>
            </a:r>
            <a:r>
              <a:rPr lang="en-US" dirty="0"/>
              <a:t>(</a:t>
            </a:r>
            <a:r>
              <a:rPr lang="en-US" dirty="0" err="1"/>
              <a:t>url</a:t>
            </a:r>
            <a:r>
              <a:rPr lang="en-US" dirty="0"/>
              <a:t>)</a:t>
            </a:r>
          </a:p>
          <a:p>
            <a:r>
              <a:rPr lang="en-US" dirty="0"/>
              <a:t>     page = </a:t>
            </a:r>
            <a:r>
              <a:rPr lang="en-US" dirty="0" err="1"/>
              <a:t>request.read</a:t>
            </a:r>
            <a:r>
              <a:rPr lang="en-US" dirty="0"/>
              <a:t>().decode('utf-8')</a:t>
            </a:r>
          </a:p>
          <a:p>
            <a:r>
              <a:rPr lang="en-US" dirty="0"/>
              <a:t>     </a:t>
            </a:r>
            <a:r>
              <a:rPr lang="en-US" dirty="0">
                <a:solidFill>
                  <a:schemeClr val="accent1"/>
                </a:solidFill>
              </a:rPr>
              <a:t>print(</a:t>
            </a:r>
            <a:r>
              <a:rPr lang="en-US" dirty="0"/>
              <a:t>page)</a:t>
            </a:r>
          </a:p>
          <a:p>
            <a:endParaRPr lang="en-US" dirty="0"/>
          </a:p>
          <a:p>
            <a:r>
              <a:rPr lang="en-US" dirty="0">
                <a:solidFill>
                  <a:srgbClr val="92D050"/>
                </a:solidFill>
              </a:rPr>
              <a:t>except</a:t>
            </a:r>
            <a:r>
              <a:rPr lang="en-US" dirty="0"/>
              <a:t> </a:t>
            </a:r>
            <a:r>
              <a:rPr lang="en-US" dirty="0" err="1"/>
              <a:t>urllib.error.URLError</a:t>
            </a:r>
            <a:r>
              <a:rPr lang="en-US" dirty="0"/>
              <a:t>: 		</a:t>
            </a:r>
            <a:r>
              <a:rPr lang="en-US" dirty="0">
                <a:solidFill>
                  <a:srgbClr val="FF0000"/>
                </a:solidFill>
              </a:rPr>
              <a:t># handle page not found error</a:t>
            </a:r>
          </a:p>
          <a:p>
            <a:r>
              <a:rPr lang="en-US" dirty="0"/>
              <a:t>     </a:t>
            </a:r>
            <a:r>
              <a:rPr lang="en-US" dirty="0">
                <a:solidFill>
                  <a:schemeClr val="accent1"/>
                </a:solidFill>
              </a:rPr>
              <a:t>print(</a:t>
            </a:r>
            <a:r>
              <a:rPr lang="en-US" dirty="0">
                <a:solidFill>
                  <a:srgbClr val="92D050"/>
                </a:solidFill>
              </a:rPr>
              <a:t>"Could not connect to Medline!")</a:t>
            </a:r>
          </a:p>
          <a:p>
            <a:endParaRPr lang="en-US" dirty="0"/>
          </a:p>
          <a:p>
            <a:r>
              <a:rPr lang="en-US" dirty="0"/>
              <a:t> 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14002A-C7D0-4A72-B5F4-5C7623AEC3FD}"/>
              </a:ext>
            </a:extLst>
          </p:cNvPr>
          <p:cNvSpPr txBox="1"/>
          <p:nvPr/>
        </p:nvSpPr>
        <p:spPr>
          <a:xfrm>
            <a:off x="7388904" y="6488668"/>
            <a:ext cx="1755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Python 3 version</a:t>
            </a:r>
          </a:p>
        </p:txBody>
      </p:sp>
    </p:spTree>
    <p:extLst>
      <p:ext uri="{BB962C8B-B14F-4D97-AF65-F5344CB8AC3E}">
        <p14:creationId xmlns:p14="http://schemas.microsoft.com/office/powerpoint/2010/main" val="40615124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782" y="8408"/>
            <a:ext cx="90822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If you run that program, you should get back…</a:t>
            </a:r>
          </a:p>
        </p:txBody>
      </p:sp>
      <p:sp>
        <p:nvSpPr>
          <p:cNvPr id="4" name="Rectangle 3"/>
          <p:cNvSpPr/>
          <p:nvPr/>
        </p:nvSpPr>
        <p:spPr>
          <a:xfrm>
            <a:off x="3886200" y="2362200"/>
            <a:ext cx="4572000" cy="830997"/>
          </a:xfrm>
          <a:prstGeom prst="rect">
            <a:avLst/>
          </a:prstGeom>
          <a:ln w="25400">
            <a:solidFill>
              <a:srgbClr val="FF0000"/>
            </a:solidFill>
          </a:ln>
        </p:spPr>
        <p:txBody>
          <a:bodyPr>
            <a:spAutoFit/>
          </a:bodyPr>
          <a:lstStyle/>
          <a:p>
            <a:pPr algn="ctr"/>
            <a:r>
              <a:rPr lang="en-US" sz="2400" b="1" dirty="0"/>
              <a:t>the Medline entry for the human genome sequence paper</a:t>
            </a:r>
          </a:p>
        </p:txBody>
      </p:sp>
      <p:sp>
        <p:nvSpPr>
          <p:cNvPr id="6" name="Rectangle 5"/>
          <p:cNvSpPr/>
          <p:nvPr/>
        </p:nvSpPr>
        <p:spPr>
          <a:xfrm>
            <a:off x="109151" y="762000"/>
            <a:ext cx="89916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&gt;&gt;&gt; </a:t>
            </a:r>
          </a:p>
          <a:p>
            <a:r>
              <a:rPr lang="en-US" sz="1400" dirty="0"/>
              <a:t>&lt;!DOCTYPE html&gt;</a:t>
            </a:r>
          </a:p>
          <a:p>
            <a:endParaRPr lang="en-US" sz="1400" dirty="0"/>
          </a:p>
          <a:p>
            <a:r>
              <a:rPr lang="en-US" sz="1400" dirty="0"/>
              <a:t>…..lots of metadata…..</a:t>
            </a:r>
          </a:p>
          <a:p>
            <a:endParaRPr lang="en-US" sz="1400" dirty="0"/>
          </a:p>
          <a:p>
            <a:r>
              <a:rPr lang="en-US" sz="1400" dirty="0"/>
              <a:t>OWN - NLM</a:t>
            </a:r>
          </a:p>
          <a:p>
            <a:r>
              <a:rPr lang="en-US" sz="1400" dirty="0"/>
              <a:t>STAT- MEDLINE</a:t>
            </a:r>
          </a:p>
          <a:p>
            <a:r>
              <a:rPr lang="en-US" sz="1400" dirty="0"/>
              <a:t>DCOM- 20010322</a:t>
            </a:r>
          </a:p>
          <a:p>
            <a:r>
              <a:rPr lang="en-US" sz="1400" dirty="0"/>
              <a:t>LR  - 20210108</a:t>
            </a:r>
          </a:p>
          <a:p>
            <a:r>
              <a:rPr lang="en-US" sz="1400" dirty="0"/>
              <a:t>IS  - 0028-0836 (Print)</a:t>
            </a:r>
          </a:p>
          <a:p>
            <a:r>
              <a:rPr lang="en-US" sz="1400" dirty="0"/>
              <a:t>IS  - 0028-0836 (Linking)</a:t>
            </a:r>
          </a:p>
          <a:p>
            <a:r>
              <a:rPr lang="en-US" sz="1400" dirty="0"/>
              <a:t>VI  - 409</a:t>
            </a:r>
          </a:p>
          <a:p>
            <a:r>
              <a:rPr lang="en-US" sz="1400" dirty="0"/>
              <a:t>IP  - 6822</a:t>
            </a:r>
          </a:p>
          <a:p>
            <a:r>
              <a:rPr lang="en-US" sz="1400" dirty="0"/>
              <a:t>DP  - 2001 Feb 15</a:t>
            </a:r>
          </a:p>
          <a:p>
            <a:r>
              <a:rPr lang="en-US" sz="1400" dirty="0"/>
              <a:t>TI  - Initial sequencing and analysis of the human genome.</a:t>
            </a:r>
          </a:p>
          <a:p>
            <a:r>
              <a:rPr lang="en-US" sz="1400" dirty="0"/>
              <a:t>PG  - 860-921</a:t>
            </a:r>
          </a:p>
          <a:p>
            <a:r>
              <a:rPr lang="en-US" sz="1400" dirty="0"/>
              <a:t>AB  - The human genome holds an extraordinary trove of information about human </a:t>
            </a:r>
          </a:p>
          <a:p>
            <a:r>
              <a:rPr lang="en-US" sz="1400" dirty="0"/>
              <a:t>      development, physiology, medicine and evolution. Here we report the results of an </a:t>
            </a:r>
          </a:p>
          <a:p>
            <a:r>
              <a:rPr lang="en-US" sz="1400" dirty="0"/>
              <a:t>      international collaboration to produce and make freely available a draft sequence of </a:t>
            </a:r>
          </a:p>
          <a:p>
            <a:r>
              <a:rPr lang="en-US" sz="1400" dirty="0"/>
              <a:t>      the human genome. We also present an initial analysis of the data, describing some </a:t>
            </a:r>
          </a:p>
          <a:p>
            <a:r>
              <a:rPr lang="en-US" sz="1400" dirty="0"/>
              <a:t>      of the insights that can be gleaned from the sequence.</a:t>
            </a:r>
          </a:p>
          <a:p>
            <a:r>
              <a:rPr lang="en-US" sz="1400" dirty="0"/>
              <a:t>FAU - Lander, E S</a:t>
            </a:r>
          </a:p>
          <a:p>
            <a:r>
              <a:rPr lang="en-US" sz="1400" dirty="0"/>
              <a:t>AU  - Lander ES</a:t>
            </a:r>
          </a:p>
          <a:p>
            <a:r>
              <a:rPr lang="en-US" sz="1400" dirty="0"/>
              <a:t>AD  - Whitehead Institute for Biomedical Research, Center for Genome Research, Cambridge, </a:t>
            </a:r>
          </a:p>
          <a:p>
            <a:r>
              <a:rPr lang="en-US" sz="1400" dirty="0"/>
              <a:t>      MA 02142, USA. lander@genome.wi.mit.edu</a:t>
            </a:r>
          </a:p>
          <a:p>
            <a:endParaRPr lang="en-US" sz="1400" dirty="0"/>
          </a:p>
          <a:p>
            <a:r>
              <a:rPr lang="en-US" sz="1400" dirty="0"/>
              <a:t>          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</a:rPr>
              <a:t>[and so on]</a:t>
            </a:r>
          </a:p>
        </p:txBody>
      </p:sp>
    </p:spTree>
    <p:extLst>
      <p:ext uri="{BB962C8B-B14F-4D97-AF65-F5344CB8AC3E}">
        <p14:creationId xmlns:p14="http://schemas.microsoft.com/office/powerpoint/2010/main" val="1326372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782" y="8408"/>
            <a:ext cx="90822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If you run that program, you should get back…</a:t>
            </a:r>
          </a:p>
        </p:txBody>
      </p:sp>
      <p:sp>
        <p:nvSpPr>
          <p:cNvPr id="4" name="Rectangle 3"/>
          <p:cNvSpPr/>
          <p:nvPr/>
        </p:nvSpPr>
        <p:spPr>
          <a:xfrm>
            <a:off x="3886200" y="2362200"/>
            <a:ext cx="4572000" cy="1200329"/>
          </a:xfrm>
          <a:prstGeom prst="rect">
            <a:avLst/>
          </a:prstGeom>
          <a:ln w="25400">
            <a:solidFill>
              <a:srgbClr val="FF0000"/>
            </a:solidFill>
          </a:ln>
        </p:spPr>
        <p:txBody>
          <a:bodyPr>
            <a:spAutoFit/>
          </a:bodyPr>
          <a:lstStyle/>
          <a:p>
            <a:pPr algn="ctr"/>
            <a:r>
              <a:rPr lang="en-US" sz="2400" b="1" dirty="0"/>
              <a:t>We just printed it.  We could have saved it or extracted data from it.</a:t>
            </a:r>
          </a:p>
          <a:p>
            <a:pPr algn="ctr"/>
            <a:r>
              <a:rPr lang="en-US" sz="2400" b="1" dirty="0"/>
              <a:t>For example…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9A811AD-08DF-4815-B05D-4739F966AB03}"/>
              </a:ext>
            </a:extLst>
          </p:cNvPr>
          <p:cNvSpPr/>
          <p:nvPr/>
        </p:nvSpPr>
        <p:spPr>
          <a:xfrm>
            <a:off x="109151" y="762000"/>
            <a:ext cx="89916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&gt;&gt;&gt; </a:t>
            </a:r>
          </a:p>
          <a:p>
            <a:r>
              <a:rPr lang="en-US" sz="1400" dirty="0"/>
              <a:t>&lt;!DOCTYPE html&gt;</a:t>
            </a:r>
          </a:p>
          <a:p>
            <a:endParaRPr lang="en-US" sz="1400" dirty="0"/>
          </a:p>
          <a:p>
            <a:r>
              <a:rPr lang="en-US" sz="1400" dirty="0"/>
              <a:t>…..lots of metadata…..</a:t>
            </a:r>
          </a:p>
          <a:p>
            <a:endParaRPr lang="en-US" sz="1400" dirty="0"/>
          </a:p>
          <a:p>
            <a:r>
              <a:rPr lang="en-US" sz="1400" dirty="0"/>
              <a:t>OWN - NLM</a:t>
            </a:r>
          </a:p>
          <a:p>
            <a:r>
              <a:rPr lang="en-US" sz="1400" dirty="0"/>
              <a:t>STAT- MEDLINE</a:t>
            </a:r>
          </a:p>
          <a:p>
            <a:r>
              <a:rPr lang="en-US" sz="1400" dirty="0"/>
              <a:t>DCOM- 20010322</a:t>
            </a:r>
          </a:p>
          <a:p>
            <a:r>
              <a:rPr lang="en-US" sz="1400" dirty="0"/>
              <a:t>LR  - 20210108</a:t>
            </a:r>
          </a:p>
          <a:p>
            <a:r>
              <a:rPr lang="en-US" sz="1400" dirty="0"/>
              <a:t>IS  - 0028-0836 (Print)</a:t>
            </a:r>
          </a:p>
          <a:p>
            <a:r>
              <a:rPr lang="en-US" sz="1400" dirty="0"/>
              <a:t>IS  - 0028-0836 (Linking)</a:t>
            </a:r>
          </a:p>
          <a:p>
            <a:r>
              <a:rPr lang="en-US" sz="1400" dirty="0"/>
              <a:t>VI  - 409</a:t>
            </a:r>
          </a:p>
          <a:p>
            <a:r>
              <a:rPr lang="en-US" sz="1400" dirty="0"/>
              <a:t>IP  - 6822</a:t>
            </a:r>
          </a:p>
          <a:p>
            <a:r>
              <a:rPr lang="en-US" sz="1400" dirty="0"/>
              <a:t>DP  - 2001 Feb 15</a:t>
            </a:r>
          </a:p>
          <a:p>
            <a:r>
              <a:rPr lang="en-US" sz="1400" dirty="0"/>
              <a:t>TI  - Initial sequencing and analysis of the human genome.</a:t>
            </a:r>
          </a:p>
          <a:p>
            <a:r>
              <a:rPr lang="en-US" sz="1400" dirty="0"/>
              <a:t>PG  - 860-921</a:t>
            </a:r>
          </a:p>
          <a:p>
            <a:r>
              <a:rPr lang="en-US" sz="1400" dirty="0"/>
              <a:t>AB  - The human genome holds an extraordinary trove of information about human </a:t>
            </a:r>
          </a:p>
          <a:p>
            <a:r>
              <a:rPr lang="en-US" sz="1400" dirty="0"/>
              <a:t>      development, physiology, medicine and evolution. Here we report the results of an </a:t>
            </a:r>
          </a:p>
          <a:p>
            <a:r>
              <a:rPr lang="en-US" sz="1400" dirty="0"/>
              <a:t>      international collaboration to produce and make freely available a draft sequence of </a:t>
            </a:r>
          </a:p>
          <a:p>
            <a:r>
              <a:rPr lang="en-US" sz="1400" dirty="0"/>
              <a:t>      the human genome. We also present an initial analysis of the data, describing some </a:t>
            </a:r>
          </a:p>
          <a:p>
            <a:r>
              <a:rPr lang="en-US" sz="1400" dirty="0"/>
              <a:t>      of the insights that can be gleaned from the sequence.</a:t>
            </a:r>
          </a:p>
          <a:p>
            <a:r>
              <a:rPr lang="en-US" sz="1400" dirty="0"/>
              <a:t>FAU - Lander, E S</a:t>
            </a:r>
          </a:p>
          <a:p>
            <a:r>
              <a:rPr lang="en-US" sz="1400" dirty="0"/>
              <a:t>AU  - Lander ES</a:t>
            </a:r>
          </a:p>
          <a:p>
            <a:r>
              <a:rPr lang="en-US" sz="1400" dirty="0"/>
              <a:t>AD  - Whitehead Institute for Biomedical Research, Center for Genome Research, Cambridge, </a:t>
            </a:r>
          </a:p>
          <a:p>
            <a:r>
              <a:rPr lang="en-US" sz="1400" dirty="0"/>
              <a:t>      MA 02142, USA. lander@genome.wi.mit.edu</a:t>
            </a:r>
          </a:p>
          <a:p>
            <a:endParaRPr lang="en-US" sz="1400" dirty="0"/>
          </a:p>
          <a:p>
            <a:r>
              <a:rPr lang="en-US" sz="1400" dirty="0"/>
              <a:t>          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</a:rPr>
              <a:t>[and so on]</a:t>
            </a:r>
          </a:p>
        </p:txBody>
      </p:sp>
    </p:spTree>
    <p:extLst>
      <p:ext uri="{BB962C8B-B14F-4D97-AF65-F5344CB8AC3E}">
        <p14:creationId xmlns:p14="http://schemas.microsoft.com/office/powerpoint/2010/main" val="20198810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400" y="304800"/>
            <a:ext cx="89916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Here’s our Python program again to retrieve a single entry from Medline.  How would we modify this to count the authors?</a:t>
            </a:r>
          </a:p>
          <a:p>
            <a:r>
              <a:rPr lang="en-US" dirty="0"/>
              <a:t> </a:t>
            </a:r>
          </a:p>
          <a:p>
            <a:endParaRPr lang="en-US" dirty="0">
              <a:solidFill>
                <a:srgbClr val="92D050"/>
              </a:solidFill>
            </a:endParaRPr>
          </a:p>
          <a:p>
            <a:r>
              <a:rPr lang="en-US" dirty="0">
                <a:solidFill>
                  <a:srgbClr val="92D050"/>
                </a:solidFill>
              </a:rPr>
              <a:t>import</a:t>
            </a:r>
            <a:r>
              <a:rPr lang="en-US" dirty="0"/>
              <a:t> </a:t>
            </a:r>
            <a:r>
              <a:rPr lang="en-US" dirty="0" err="1"/>
              <a:t>urllib.request</a:t>
            </a:r>
            <a:endParaRPr lang="en-US" dirty="0"/>
          </a:p>
          <a:p>
            <a:r>
              <a:rPr lang="en-US" dirty="0" err="1"/>
              <a:t>pmid</a:t>
            </a:r>
            <a:r>
              <a:rPr lang="en-US" dirty="0"/>
              <a:t> = 11237011</a:t>
            </a:r>
          </a:p>
          <a:p>
            <a:endParaRPr lang="en-US" dirty="0"/>
          </a:p>
          <a:p>
            <a:r>
              <a:rPr lang="en-US" dirty="0"/>
              <a:t># Insert the </a:t>
            </a:r>
            <a:r>
              <a:rPr lang="en-US" dirty="0" err="1"/>
              <a:t>pmid</a:t>
            </a:r>
            <a:r>
              <a:rPr lang="en-US" dirty="0"/>
              <a:t> where the {} are in the following URL:</a:t>
            </a:r>
          </a:p>
          <a:p>
            <a:r>
              <a:rPr lang="en-US" dirty="0" err="1"/>
              <a:t>url</a:t>
            </a:r>
            <a:r>
              <a:rPr lang="en-US" dirty="0"/>
              <a:t> = "</a:t>
            </a:r>
            <a:r>
              <a:rPr lang="en-US" dirty="0">
                <a:solidFill>
                  <a:srgbClr val="92D050"/>
                </a:solidFill>
              </a:rPr>
              <a:t>https://pubmed.ncbi.nlm.nih.gov/?term={0}[</a:t>
            </a:r>
            <a:r>
              <a:rPr lang="en-US" dirty="0" err="1">
                <a:solidFill>
                  <a:srgbClr val="92D050"/>
                </a:solidFill>
              </a:rPr>
              <a:t>uid</a:t>
            </a:r>
            <a:r>
              <a:rPr lang="en-US" dirty="0">
                <a:solidFill>
                  <a:srgbClr val="92D050"/>
                </a:solidFill>
              </a:rPr>
              <a:t>]&amp;format=</a:t>
            </a:r>
            <a:r>
              <a:rPr lang="en-US" dirty="0" err="1">
                <a:solidFill>
                  <a:srgbClr val="92D050"/>
                </a:solidFill>
              </a:rPr>
              <a:t>pubmed</a:t>
            </a:r>
            <a:r>
              <a:rPr lang="en-US" dirty="0"/>
              <a:t>".format(</a:t>
            </a:r>
            <a:r>
              <a:rPr lang="en-US" dirty="0" err="1"/>
              <a:t>pmid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>
                <a:solidFill>
                  <a:srgbClr val="92D050"/>
                </a:solidFill>
              </a:rPr>
              <a:t>try</a:t>
            </a:r>
            <a:r>
              <a:rPr lang="en-US" dirty="0"/>
              <a:t>:			</a:t>
            </a:r>
            <a:r>
              <a:rPr lang="en-US" dirty="0">
                <a:solidFill>
                  <a:srgbClr val="FF0000"/>
                </a:solidFill>
              </a:rPr>
              <a:t># there might be an error!</a:t>
            </a:r>
          </a:p>
          <a:p>
            <a:r>
              <a:rPr lang="en-US" dirty="0"/>
              <a:t>     request = </a:t>
            </a:r>
            <a:r>
              <a:rPr lang="en-US" dirty="0" err="1"/>
              <a:t>urllib.request.urlopen</a:t>
            </a:r>
            <a:r>
              <a:rPr lang="en-US" dirty="0"/>
              <a:t>(</a:t>
            </a:r>
            <a:r>
              <a:rPr lang="en-US" dirty="0" err="1"/>
              <a:t>url</a:t>
            </a:r>
            <a:r>
              <a:rPr lang="en-US" dirty="0"/>
              <a:t>)</a:t>
            </a:r>
          </a:p>
          <a:p>
            <a:r>
              <a:rPr lang="en-US" dirty="0"/>
              <a:t>     page = </a:t>
            </a:r>
            <a:r>
              <a:rPr lang="en-US" dirty="0" err="1"/>
              <a:t>request.read</a:t>
            </a:r>
            <a:r>
              <a:rPr lang="en-US" dirty="0"/>
              <a:t>().decode('utf-8')</a:t>
            </a:r>
          </a:p>
          <a:p>
            <a:r>
              <a:rPr lang="en-US" dirty="0"/>
              <a:t>     </a:t>
            </a:r>
            <a:r>
              <a:rPr lang="en-US" dirty="0">
                <a:solidFill>
                  <a:schemeClr val="accent1"/>
                </a:solidFill>
              </a:rPr>
              <a:t>print(</a:t>
            </a:r>
            <a:r>
              <a:rPr lang="en-US" dirty="0"/>
              <a:t>page)</a:t>
            </a:r>
          </a:p>
          <a:p>
            <a:endParaRPr lang="en-US" dirty="0"/>
          </a:p>
          <a:p>
            <a:r>
              <a:rPr lang="en-US" dirty="0">
                <a:solidFill>
                  <a:srgbClr val="92D050"/>
                </a:solidFill>
              </a:rPr>
              <a:t>except</a:t>
            </a:r>
            <a:r>
              <a:rPr lang="en-US" dirty="0"/>
              <a:t> </a:t>
            </a:r>
            <a:r>
              <a:rPr lang="en-US" dirty="0" err="1"/>
              <a:t>urllib.error.URLError</a:t>
            </a:r>
            <a:r>
              <a:rPr lang="en-US" dirty="0"/>
              <a:t>: 		</a:t>
            </a:r>
            <a:r>
              <a:rPr lang="en-US" dirty="0">
                <a:solidFill>
                  <a:srgbClr val="FF0000"/>
                </a:solidFill>
              </a:rPr>
              <a:t># handle page not found error</a:t>
            </a:r>
          </a:p>
          <a:p>
            <a:r>
              <a:rPr lang="en-US" dirty="0"/>
              <a:t>     </a:t>
            </a:r>
            <a:r>
              <a:rPr lang="en-US" dirty="0">
                <a:solidFill>
                  <a:schemeClr val="accent1"/>
                </a:solidFill>
              </a:rPr>
              <a:t>print(</a:t>
            </a:r>
            <a:r>
              <a:rPr lang="en-US" dirty="0">
                <a:solidFill>
                  <a:srgbClr val="92D050"/>
                </a:solidFill>
              </a:rPr>
              <a:t>"Could not connect to Medline!")</a:t>
            </a:r>
            <a:endParaRPr lang="en-US" dirty="0"/>
          </a:p>
          <a:p>
            <a:endParaRPr lang="en-US" dirty="0"/>
          </a:p>
          <a:p>
            <a:r>
              <a:rPr lang="en-US" dirty="0"/>
              <a:t> 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CEC01AA-F6B2-4F2F-8661-2BCD6922A730}"/>
              </a:ext>
            </a:extLst>
          </p:cNvPr>
          <p:cNvSpPr txBox="1"/>
          <p:nvPr/>
        </p:nvSpPr>
        <p:spPr>
          <a:xfrm>
            <a:off x="7388904" y="6488668"/>
            <a:ext cx="1755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Python 3 version</a:t>
            </a:r>
          </a:p>
        </p:txBody>
      </p:sp>
    </p:spTree>
    <p:extLst>
      <p:ext uri="{BB962C8B-B14F-4D97-AF65-F5344CB8AC3E}">
        <p14:creationId xmlns:p14="http://schemas.microsoft.com/office/powerpoint/2010/main" val="3895874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ranspos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676400"/>
            <a:ext cx="6536202" cy="337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81000" y="6015335"/>
            <a:ext cx="8183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Events like these, happening over and over again, have led to…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24000" y="546526"/>
            <a:ext cx="5791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You and your (DNA) parasites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336CC7-AF8B-EE39-28F9-6646919C5DAA}"/>
              </a:ext>
            </a:extLst>
          </p:cNvPr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 quick aside to wrap up sequence alignments before we get started on databases:</a:t>
            </a:r>
          </a:p>
        </p:txBody>
      </p:sp>
    </p:spTree>
    <p:extLst>
      <p:ext uri="{BB962C8B-B14F-4D97-AF65-F5344CB8AC3E}">
        <p14:creationId xmlns:p14="http://schemas.microsoft.com/office/powerpoint/2010/main" val="14832619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400" y="304800"/>
            <a:ext cx="89916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Here’s our Python program again to retrieve a single entry from Medline.  How would we modify this to count the authors?</a:t>
            </a:r>
          </a:p>
          <a:p>
            <a:r>
              <a:rPr lang="en-US" dirty="0"/>
              <a:t> </a:t>
            </a:r>
          </a:p>
          <a:p>
            <a:endParaRPr lang="en-US" dirty="0">
              <a:solidFill>
                <a:srgbClr val="92D050"/>
              </a:solidFill>
            </a:endParaRPr>
          </a:p>
          <a:p>
            <a:r>
              <a:rPr lang="en-US" dirty="0">
                <a:solidFill>
                  <a:srgbClr val="92D050"/>
                </a:solidFill>
              </a:rPr>
              <a:t>import</a:t>
            </a:r>
            <a:r>
              <a:rPr lang="en-US" dirty="0"/>
              <a:t> </a:t>
            </a:r>
            <a:r>
              <a:rPr lang="en-US" dirty="0" err="1"/>
              <a:t>urllib.request</a:t>
            </a:r>
            <a:endParaRPr lang="en-US" dirty="0"/>
          </a:p>
          <a:p>
            <a:r>
              <a:rPr lang="en-US" dirty="0" err="1"/>
              <a:t>pmid</a:t>
            </a:r>
            <a:r>
              <a:rPr lang="en-US" dirty="0"/>
              <a:t> = 11237011</a:t>
            </a:r>
          </a:p>
          <a:p>
            <a:endParaRPr lang="en-US" dirty="0"/>
          </a:p>
          <a:p>
            <a:r>
              <a:rPr lang="en-US" dirty="0"/>
              <a:t># Insert the </a:t>
            </a:r>
            <a:r>
              <a:rPr lang="en-US" dirty="0" err="1"/>
              <a:t>pmid</a:t>
            </a:r>
            <a:r>
              <a:rPr lang="en-US" dirty="0"/>
              <a:t> where the {} are in the following URL:</a:t>
            </a:r>
          </a:p>
          <a:p>
            <a:r>
              <a:rPr lang="en-US" dirty="0" err="1"/>
              <a:t>url</a:t>
            </a:r>
            <a:r>
              <a:rPr lang="en-US" dirty="0"/>
              <a:t> = "</a:t>
            </a:r>
            <a:r>
              <a:rPr lang="en-US" dirty="0">
                <a:solidFill>
                  <a:srgbClr val="92D050"/>
                </a:solidFill>
              </a:rPr>
              <a:t>https://pubmed.ncbi.nlm.nih.gov/?term={0}[</a:t>
            </a:r>
            <a:r>
              <a:rPr lang="en-US" dirty="0" err="1">
                <a:solidFill>
                  <a:srgbClr val="92D050"/>
                </a:solidFill>
              </a:rPr>
              <a:t>uid</a:t>
            </a:r>
            <a:r>
              <a:rPr lang="en-US" dirty="0">
                <a:solidFill>
                  <a:srgbClr val="92D050"/>
                </a:solidFill>
              </a:rPr>
              <a:t>]&amp;format=</a:t>
            </a:r>
            <a:r>
              <a:rPr lang="en-US" dirty="0" err="1">
                <a:solidFill>
                  <a:srgbClr val="92D050"/>
                </a:solidFill>
              </a:rPr>
              <a:t>pubmed</a:t>
            </a:r>
            <a:r>
              <a:rPr lang="en-US" dirty="0"/>
              <a:t>".format(</a:t>
            </a:r>
            <a:r>
              <a:rPr lang="en-US" dirty="0" err="1"/>
              <a:t>pmid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>
                <a:solidFill>
                  <a:srgbClr val="92D050"/>
                </a:solidFill>
              </a:rPr>
              <a:t>try</a:t>
            </a:r>
            <a:r>
              <a:rPr lang="en-US" dirty="0"/>
              <a:t>:			</a:t>
            </a:r>
            <a:r>
              <a:rPr lang="en-US" dirty="0">
                <a:solidFill>
                  <a:srgbClr val="FF0000"/>
                </a:solidFill>
              </a:rPr>
              <a:t># there might be an error!</a:t>
            </a:r>
          </a:p>
          <a:p>
            <a:r>
              <a:rPr lang="en-US" dirty="0"/>
              <a:t>     request = </a:t>
            </a:r>
            <a:r>
              <a:rPr lang="en-US" dirty="0" err="1"/>
              <a:t>urllib.request.urlopen</a:t>
            </a:r>
            <a:r>
              <a:rPr lang="en-US" dirty="0"/>
              <a:t>(</a:t>
            </a:r>
            <a:r>
              <a:rPr lang="en-US" dirty="0" err="1"/>
              <a:t>url</a:t>
            </a:r>
            <a:r>
              <a:rPr lang="en-US" dirty="0"/>
              <a:t>)</a:t>
            </a:r>
          </a:p>
          <a:p>
            <a:r>
              <a:rPr lang="en-US" dirty="0"/>
              <a:t>     page = </a:t>
            </a:r>
            <a:r>
              <a:rPr lang="en-US" dirty="0" err="1"/>
              <a:t>request.read</a:t>
            </a:r>
            <a:r>
              <a:rPr lang="en-US" dirty="0"/>
              <a:t>().decode('utf-8')</a:t>
            </a:r>
          </a:p>
          <a:p>
            <a:r>
              <a:rPr lang="en-US" dirty="0"/>
              <a:t>     </a:t>
            </a:r>
            <a:r>
              <a:rPr lang="en-US" dirty="0">
                <a:solidFill>
                  <a:schemeClr val="accent1"/>
                </a:solidFill>
              </a:rPr>
              <a:t>print(</a:t>
            </a:r>
            <a:r>
              <a:rPr lang="en-US" dirty="0" err="1"/>
              <a:t>page.count</a:t>
            </a:r>
            <a:r>
              <a:rPr lang="en-US" dirty="0"/>
              <a:t>("AU  - "))</a:t>
            </a:r>
          </a:p>
          <a:p>
            <a:endParaRPr lang="en-US" dirty="0"/>
          </a:p>
          <a:p>
            <a:r>
              <a:rPr lang="en-US" dirty="0">
                <a:solidFill>
                  <a:srgbClr val="92D050"/>
                </a:solidFill>
              </a:rPr>
              <a:t>except</a:t>
            </a:r>
            <a:r>
              <a:rPr lang="en-US" dirty="0"/>
              <a:t> </a:t>
            </a:r>
            <a:r>
              <a:rPr lang="en-US" dirty="0" err="1"/>
              <a:t>urllib.error.URLError</a:t>
            </a:r>
            <a:r>
              <a:rPr lang="en-US" dirty="0"/>
              <a:t>: 		</a:t>
            </a:r>
            <a:r>
              <a:rPr lang="en-US" dirty="0">
                <a:solidFill>
                  <a:srgbClr val="FF0000"/>
                </a:solidFill>
              </a:rPr>
              <a:t># handle page not found error</a:t>
            </a:r>
          </a:p>
          <a:p>
            <a:r>
              <a:rPr lang="en-US" dirty="0"/>
              <a:t>     </a:t>
            </a:r>
            <a:r>
              <a:rPr lang="en-US" dirty="0">
                <a:solidFill>
                  <a:schemeClr val="accent1"/>
                </a:solidFill>
              </a:rPr>
              <a:t>print(</a:t>
            </a:r>
            <a:r>
              <a:rPr lang="en-US" dirty="0">
                <a:solidFill>
                  <a:srgbClr val="92D050"/>
                </a:solidFill>
              </a:rPr>
              <a:t>"Could not connect to Medline!")</a:t>
            </a:r>
            <a:endParaRPr lang="en-US" dirty="0"/>
          </a:p>
          <a:p>
            <a:endParaRPr lang="en-US" dirty="0"/>
          </a:p>
          <a:p>
            <a:r>
              <a:rPr lang="en-US" dirty="0"/>
              <a:t> 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5F7A701-C08D-4CD5-8CCC-1F16435DD83A}"/>
              </a:ext>
            </a:extLst>
          </p:cNvPr>
          <p:cNvSpPr/>
          <p:nvPr/>
        </p:nvSpPr>
        <p:spPr>
          <a:xfrm>
            <a:off x="6172200" y="3276600"/>
            <a:ext cx="2743200" cy="1200329"/>
          </a:xfrm>
          <a:prstGeom prst="rect">
            <a:avLst/>
          </a:prstGeom>
          <a:ln w="254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Medline begins author lines with "AU  - " , so…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ED605F33-D8BE-4B36-9648-35565577B3F2}"/>
              </a:ext>
            </a:extLst>
          </p:cNvPr>
          <p:cNvCxnSpPr/>
          <p:nvPr/>
        </p:nvCxnSpPr>
        <p:spPr>
          <a:xfrm flipH="1">
            <a:off x="3048000" y="4263081"/>
            <a:ext cx="3124200" cy="0"/>
          </a:xfrm>
          <a:prstGeom prst="straightConnector1">
            <a:avLst/>
          </a:pr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612F5F17-46F1-4BB1-942E-286863070EA1}"/>
              </a:ext>
            </a:extLst>
          </p:cNvPr>
          <p:cNvSpPr/>
          <p:nvPr/>
        </p:nvSpPr>
        <p:spPr>
          <a:xfrm>
            <a:off x="492210" y="5867400"/>
            <a:ext cx="7620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ym typeface="Wingdings" pitchFamily="2" charset="2"/>
              </a:rPr>
              <a:t> Run this, &amp; get …</a:t>
            </a:r>
            <a:endParaRPr lang="en-US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62E810A-B7DA-41A7-BAF1-F51FED222024}"/>
              </a:ext>
            </a:extLst>
          </p:cNvPr>
          <p:cNvSpPr/>
          <p:nvPr/>
        </p:nvSpPr>
        <p:spPr>
          <a:xfrm>
            <a:off x="2667000" y="59068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&gt;&gt;&gt; </a:t>
            </a:r>
          </a:p>
          <a:p>
            <a:r>
              <a:rPr lang="en-US" dirty="0"/>
              <a:t>256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9C061C9-E746-4987-91DA-F3C2BC1D6EB3}"/>
              </a:ext>
            </a:extLst>
          </p:cNvPr>
          <p:cNvSpPr txBox="1"/>
          <p:nvPr/>
        </p:nvSpPr>
        <p:spPr>
          <a:xfrm>
            <a:off x="7388904" y="6488668"/>
            <a:ext cx="1755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Python 3 version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CBB7129-37EA-4892-BB32-2AF75436C35C}"/>
              </a:ext>
            </a:extLst>
          </p:cNvPr>
          <p:cNvSpPr/>
          <p:nvPr/>
        </p:nvSpPr>
        <p:spPr>
          <a:xfrm>
            <a:off x="3810000" y="5791200"/>
            <a:ext cx="5029200" cy="830997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So, there were 256 authors on one (of the two) human genome papers</a:t>
            </a:r>
          </a:p>
        </p:txBody>
      </p:sp>
    </p:spTree>
    <p:extLst>
      <p:ext uri="{BB962C8B-B14F-4D97-AF65-F5344CB8AC3E}">
        <p14:creationId xmlns:p14="http://schemas.microsoft.com/office/powerpoint/2010/main" val="1813959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D52C16-7F3A-3C96-025B-222D68CBDC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381D1F-1C34-D5BC-A889-51D8FE2763FD}"/>
              </a:ext>
            </a:extLst>
          </p:cNvPr>
          <p:cNvSpPr/>
          <p:nvPr/>
        </p:nvSpPr>
        <p:spPr>
          <a:xfrm>
            <a:off x="0" y="0"/>
            <a:ext cx="8991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Since this was PubMed, we could have done it in </a:t>
            </a:r>
            <a:r>
              <a:rPr lang="en-US" sz="2400" b="1" dirty="0" err="1"/>
              <a:t>BioPython</a:t>
            </a:r>
            <a:r>
              <a:rPr lang="en-US" sz="2400" b="1" dirty="0"/>
              <a:t> as well:</a:t>
            </a: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8F5DA7B2-FD57-270A-D37D-594DBD2C23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8471" y="4953000"/>
            <a:ext cx="2153129" cy="143541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85280E0-1FA2-A0FD-058A-089690D39E5D}"/>
              </a:ext>
            </a:extLst>
          </p:cNvPr>
          <p:cNvSpPr txBox="1"/>
          <p:nvPr/>
        </p:nvSpPr>
        <p:spPr>
          <a:xfrm>
            <a:off x="159774" y="931247"/>
            <a:ext cx="8086509" cy="51706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92D050"/>
                </a:solidFill>
              </a:rPr>
              <a:t>from</a:t>
            </a:r>
            <a:r>
              <a:rPr lang="en-US" dirty="0"/>
              <a:t> Bio </a:t>
            </a:r>
            <a:r>
              <a:rPr lang="en-US" dirty="0">
                <a:solidFill>
                  <a:srgbClr val="92D050"/>
                </a:solidFill>
              </a:rPr>
              <a:t>import</a:t>
            </a:r>
            <a:r>
              <a:rPr lang="en-US" dirty="0"/>
              <a:t> Entrez</a:t>
            </a:r>
          </a:p>
          <a:p>
            <a:r>
              <a:rPr lang="en-US" dirty="0" err="1"/>
              <a:t>pmid</a:t>
            </a:r>
            <a:r>
              <a:rPr lang="en-US" dirty="0"/>
              <a:t> = "11237011"</a:t>
            </a:r>
          </a:p>
          <a:p>
            <a:r>
              <a:rPr lang="en-US" dirty="0" err="1"/>
              <a:t>Entrez.email</a:t>
            </a:r>
            <a:r>
              <a:rPr lang="en-US" dirty="0"/>
              <a:t> = "your_email@gmail.com"    </a:t>
            </a:r>
            <a:r>
              <a:rPr lang="en-US" dirty="0">
                <a:solidFill>
                  <a:srgbClr val="FF0000"/>
                </a:solidFill>
              </a:rPr>
              <a:t># Always tell NCBI who you are</a:t>
            </a:r>
          </a:p>
          <a:p>
            <a:r>
              <a:rPr lang="en-US" dirty="0"/>
              <a:t>handle = </a:t>
            </a:r>
            <a:r>
              <a:rPr lang="en-US" dirty="0" err="1"/>
              <a:t>Entrez.efetch</a:t>
            </a:r>
            <a:r>
              <a:rPr lang="en-US" dirty="0"/>
              <a:t>(</a:t>
            </a:r>
            <a:r>
              <a:rPr lang="en-US" dirty="0" err="1"/>
              <a:t>db</a:t>
            </a:r>
            <a:r>
              <a:rPr lang="en-US" dirty="0"/>
              <a:t>="</a:t>
            </a:r>
            <a:r>
              <a:rPr lang="en-US" dirty="0" err="1"/>
              <a:t>pubmed</a:t>
            </a:r>
            <a:r>
              <a:rPr lang="en-US" dirty="0"/>
              <a:t>", id=</a:t>
            </a:r>
            <a:r>
              <a:rPr lang="en-US" dirty="0" err="1"/>
              <a:t>pmid</a:t>
            </a:r>
            <a:r>
              <a:rPr lang="en-US" dirty="0"/>
              <a:t>, </a:t>
            </a:r>
            <a:r>
              <a:rPr lang="en-US" dirty="0" err="1"/>
              <a:t>rettype</a:t>
            </a:r>
            <a:r>
              <a:rPr lang="en-US" dirty="0"/>
              <a:t>="</a:t>
            </a:r>
            <a:r>
              <a:rPr lang="en-US" dirty="0" err="1"/>
              <a:t>medline</a:t>
            </a:r>
            <a:r>
              <a:rPr lang="en-US" dirty="0"/>
              <a:t>", </a:t>
            </a:r>
            <a:r>
              <a:rPr lang="en-US" dirty="0" err="1"/>
              <a:t>retmode</a:t>
            </a:r>
            <a:r>
              <a:rPr lang="en-US" dirty="0"/>
              <a:t>="text")</a:t>
            </a:r>
          </a:p>
          <a:p>
            <a:r>
              <a:rPr lang="en-US" dirty="0">
                <a:solidFill>
                  <a:srgbClr val="00B0F0"/>
                </a:solidFill>
              </a:rPr>
              <a:t>print</a:t>
            </a:r>
            <a:r>
              <a:rPr lang="en-US" dirty="0"/>
              <a:t>(</a:t>
            </a:r>
            <a:r>
              <a:rPr lang="en-US" dirty="0" err="1"/>
              <a:t>handle.read</a:t>
            </a:r>
            <a:r>
              <a:rPr lang="en-US" dirty="0"/>
              <a:t>())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sz="1200" dirty="0"/>
              <a:t>PMID- 11237011</a:t>
            </a:r>
          </a:p>
          <a:p>
            <a:r>
              <a:rPr lang="en-US" sz="1200" dirty="0"/>
              <a:t>OWN - NLM</a:t>
            </a:r>
          </a:p>
          <a:p>
            <a:r>
              <a:rPr lang="en-US" sz="1200" dirty="0"/>
              <a:t>STAT- MEDLINE</a:t>
            </a:r>
          </a:p>
          <a:p>
            <a:r>
              <a:rPr lang="en-US" sz="1200" dirty="0"/>
              <a:t>DCOM- 20010322</a:t>
            </a:r>
          </a:p>
          <a:p>
            <a:r>
              <a:rPr lang="en-US" sz="1200" dirty="0"/>
              <a:t>LR  - 20240729</a:t>
            </a:r>
          </a:p>
          <a:p>
            <a:r>
              <a:rPr lang="en-US" sz="1200" dirty="0"/>
              <a:t>IS  - 0028-0836 (Print)</a:t>
            </a:r>
          </a:p>
          <a:p>
            <a:r>
              <a:rPr lang="en-US" sz="1200" dirty="0"/>
              <a:t>IS  - 0028-0836 (Linking)</a:t>
            </a:r>
          </a:p>
          <a:p>
            <a:r>
              <a:rPr lang="en-US" sz="1200" dirty="0"/>
              <a:t>VI  - 409</a:t>
            </a:r>
          </a:p>
          <a:p>
            <a:r>
              <a:rPr lang="en-US" sz="1200" dirty="0"/>
              <a:t>IP  - 6822</a:t>
            </a:r>
          </a:p>
          <a:p>
            <a:r>
              <a:rPr lang="en-US" sz="1200" dirty="0"/>
              <a:t>DP  - 2001 Feb 15</a:t>
            </a:r>
          </a:p>
          <a:p>
            <a:r>
              <a:rPr lang="en-US" sz="1200" dirty="0"/>
              <a:t>TI  - Initial sequencing and analysis of the human genome.</a:t>
            </a:r>
          </a:p>
          <a:p>
            <a:r>
              <a:rPr lang="en-US" sz="1200" dirty="0"/>
              <a:t>PG  - 860-921</a:t>
            </a:r>
          </a:p>
          <a:p>
            <a:r>
              <a:rPr lang="en-US" sz="1200" dirty="0"/>
              <a:t>AB  - The human genome holds an extraordinary trove of information about human </a:t>
            </a:r>
          </a:p>
          <a:p>
            <a:r>
              <a:rPr lang="en-US" sz="1200" dirty="0"/>
              <a:t>      development, physiology, medicine and evolution. Here we report the results of an </a:t>
            </a:r>
          </a:p>
          <a:p>
            <a:r>
              <a:rPr lang="en-US" sz="1200" dirty="0"/>
              <a:t>      international collaboration to produce and make freely available a draft sequence </a:t>
            </a:r>
          </a:p>
          <a:p>
            <a:r>
              <a:rPr lang="en-US" sz="1200" dirty="0"/>
              <a:t>      of the human genome. We also present an initial analysis of the data, describing </a:t>
            </a:r>
          </a:p>
          <a:p>
            <a:r>
              <a:rPr lang="en-US" sz="1200" dirty="0"/>
              <a:t>      some of the insights that can be gleaned from the sequence.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63B900E-6A84-9FC7-2F42-F18CD5DD69C2}"/>
              </a:ext>
            </a:extLst>
          </p:cNvPr>
          <p:cNvGrpSpPr/>
          <p:nvPr/>
        </p:nvGrpSpPr>
        <p:grpSpPr>
          <a:xfrm>
            <a:off x="2148086" y="2209255"/>
            <a:ext cx="5925166" cy="461665"/>
            <a:chOff x="2148086" y="2209255"/>
            <a:chExt cx="5925166" cy="461665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274C3F4-DEBB-C13F-B779-366F6541D260}"/>
                </a:ext>
              </a:extLst>
            </p:cNvPr>
            <p:cNvSpPr/>
            <p:nvPr/>
          </p:nvSpPr>
          <p:spPr>
            <a:xfrm>
              <a:off x="3272652" y="2209255"/>
              <a:ext cx="4800600" cy="461665"/>
            </a:xfrm>
            <a:prstGeom prst="rect">
              <a:avLst/>
            </a:prstGeom>
            <a:ln w="25400">
              <a:solidFill>
                <a:srgbClr val="FF0000"/>
              </a:solidFill>
            </a:ln>
          </p:spPr>
          <p:txBody>
            <a:bodyPr wrap="square">
              <a:spAutoFit/>
            </a:bodyPr>
            <a:lstStyle/>
            <a:p>
              <a:r>
                <a:rPr lang="en-US" sz="2400" dirty="0">
                  <a:solidFill>
                    <a:schemeClr val="accent1"/>
                  </a:solidFill>
                </a:rPr>
                <a:t>print(</a:t>
              </a:r>
              <a:r>
                <a:rPr lang="en-US" sz="2400" dirty="0" err="1"/>
                <a:t>handle.read</a:t>
              </a:r>
              <a:r>
                <a:rPr lang="en-US" sz="2400" dirty="0"/>
                <a:t>().count("AU  - "))</a:t>
              </a: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72950D1E-7EEF-0784-DE3C-219CA09E15B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148086" y="2269046"/>
              <a:ext cx="1128514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07018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609600"/>
            <a:ext cx="83058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Queries to Medline or any other NCBI database, including </a:t>
            </a:r>
            <a:r>
              <a:rPr lang="en-US" sz="2400" dirty="0" err="1"/>
              <a:t>GenBank</a:t>
            </a:r>
            <a:r>
              <a:rPr lang="en-US" sz="2400" dirty="0"/>
              <a:t>, are described at:  </a:t>
            </a:r>
            <a:r>
              <a:rPr lang="en-US" sz="2400" dirty="0">
                <a:hlinkClick r:id="rId2"/>
              </a:rPr>
              <a:t>http://www.ncbi.nlm.nih.gov/books/NBK3862/</a:t>
            </a:r>
            <a:endParaRPr lang="en-US" sz="2400" dirty="0"/>
          </a:p>
          <a:p>
            <a:r>
              <a:rPr lang="en-US" sz="2400" dirty="0"/>
              <a:t>	(&amp; for that matter, </a:t>
            </a:r>
            <a:r>
              <a:rPr lang="en-US" sz="2400" u="sng" dirty="0"/>
              <a:t>all</a:t>
            </a:r>
            <a:r>
              <a:rPr lang="en-US" sz="2400" dirty="0"/>
              <a:t> of </a:t>
            </a:r>
            <a:r>
              <a:rPr lang="en-US" sz="2400" dirty="0" err="1"/>
              <a:t>medline</a:t>
            </a:r>
            <a:r>
              <a:rPr lang="en-US" sz="2400" dirty="0"/>
              <a:t> is downloadable)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You can often figure out the form of the URL just by looking something up in a database, then noting the address of the web page with the data.</a:t>
            </a:r>
          </a:p>
          <a:p>
            <a:r>
              <a:rPr lang="en-US" sz="2400" dirty="0"/>
              <a:t> 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This very simple approach could easily be the basis for: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/>
              <a:t> a home-made web browser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/>
              <a:t>a program to consult biological databases in real time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/>
              <a:t>a program to map the internet, etc.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Of course, with this kind of power available to you, the imagination reels...</a:t>
            </a:r>
          </a:p>
        </p:txBody>
      </p:sp>
    </p:spTree>
    <p:extLst>
      <p:ext uri="{BB962C8B-B14F-4D97-AF65-F5344CB8AC3E}">
        <p14:creationId xmlns:p14="http://schemas.microsoft.com/office/powerpoint/2010/main" val="1621803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8166490" y="4419600"/>
            <a:ext cx="762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03028" y="5029200"/>
            <a:ext cx="81647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>
                <a:solidFill>
                  <a:srgbClr val="FF0000"/>
                </a:solidFill>
              </a:rPr>
              <a:t>Bottom line:  Roughly half of your (and my) genome is the fossil wreckage of genomic parasites.</a:t>
            </a:r>
          </a:p>
          <a:p>
            <a:pPr algn="r"/>
            <a:endParaRPr lang="en-US" sz="2400" b="1" dirty="0">
              <a:solidFill>
                <a:srgbClr val="FF0000"/>
              </a:solidFill>
            </a:endParaRPr>
          </a:p>
          <a:p>
            <a:pPr algn="r"/>
            <a:r>
              <a:rPr lang="en-US" sz="2400" b="1" dirty="0">
                <a:solidFill>
                  <a:srgbClr val="FF0000"/>
                </a:solidFill>
              </a:rPr>
              <a:t>We know this (in part) from sequence alignments.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197875" y="4659868"/>
            <a:ext cx="69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~45%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24001" y="152400"/>
            <a:ext cx="5791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You and your (DNA) parasites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29819" y="1737843"/>
            <a:ext cx="768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6-8 kb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544109" y="2129483"/>
            <a:ext cx="1253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100-300 </a:t>
            </a:r>
            <a:r>
              <a:rPr lang="en-US" dirty="0" err="1"/>
              <a:t>bp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912799" y="2602468"/>
            <a:ext cx="885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6-11 kb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55091" y="3124200"/>
            <a:ext cx="942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1.5-3 kb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029819" y="3657600"/>
            <a:ext cx="768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2-3 kb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86400" y="4191000"/>
            <a:ext cx="1311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80-3,000 </a:t>
            </a:r>
            <a:r>
              <a:rPr lang="en-US" dirty="0" err="1"/>
              <a:t>bp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969147" y="1737843"/>
            <a:ext cx="944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850,000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881783" y="2129483"/>
            <a:ext cx="1119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1,500,000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969147" y="2819400"/>
            <a:ext cx="944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450,000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969147" y="3897868"/>
            <a:ext cx="944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300,000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255583" y="1737843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21%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255583" y="2129483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13%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314093" y="281940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8%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314093" y="389786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3%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950981" y="1143000"/>
            <a:ext cx="11930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Fraction of</a:t>
            </a:r>
          </a:p>
          <a:p>
            <a:pPr algn="ctr"/>
            <a:r>
              <a:rPr lang="en-US" dirty="0"/>
              <a:t>genome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036473" y="1295400"/>
            <a:ext cx="809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Copies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973970" y="1295400"/>
            <a:ext cx="82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Length</a:t>
            </a:r>
          </a:p>
        </p:txBody>
      </p:sp>
      <p:sp>
        <p:nvSpPr>
          <p:cNvPr id="4" name="Right Brace 3"/>
          <p:cNvSpPr/>
          <p:nvPr/>
        </p:nvSpPr>
        <p:spPr>
          <a:xfrm>
            <a:off x="6705600" y="2787134"/>
            <a:ext cx="171169" cy="521732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Brace 26"/>
          <p:cNvSpPr/>
          <p:nvPr/>
        </p:nvSpPr>
        <p:spPr>
          <a:xfrm>
            <a:off x="6705600" y="3886200"/>
            <a:ext cx="171169" cy="521732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6200" y="1752600"/>
            <a:ext cx="69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LINEs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6200" y="2144240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SINEs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6200" y="2617225"/>
            <a:ext cx="15708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Retrovirus-like</a:t>
            </a:r>
          </a:p>
          <a:p>
            <a:r>
              <a:rPr lang="en-US" b="1" dirty="0"/>
              <a:t>elements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6200" y="3672357"/>
            <a:ext cx="12552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DNA</a:t>
            </a:r>
          </a:p>
          <a:p>
            <a:r>
              <a:rPr lang="en-US" b="1" dirty="0"/>
              <a:t>transposon</a:t>
            </a:r>
          </a:p>
          <a:p>
            <a:r>
              <a:rPr lang="en-US" b="1" dirty="0"/>
              <a:t>fossils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489264" y="1739902"/>
            <a:ext cx="11495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Autonomous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494679" y="2589770"/>
            <a:ext cx="11495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Autonomous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494679" y="3669268"/>
            <a:ext cx="11495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Autonomous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494679" y="2132570"/>
            <a:ext cx="14941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Non-autonomous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494679" y="3135868"/>
            <a:ext cx="14941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Non-autonomous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494679" y="4202668"/>
            <a:ext cx="14941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Non-autonomous</a:t>
            </a:r>
          </a:p>
        </p:txBody>
      </p:sp>
      <p:cxnSp>
        <p:nvCxnSpPr>
          <p:cNvPr id="2048" name="Straight Connector 2047"/>
          <p:cNvCxnSpPr/>
          <p:nvPr/>
        </p:nvCxnSpPr>
        <p:spPr>
          <a:xfrm>
            <a:off x="2988871" y="1900139"/>
            <a:ext cx="201100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3841427" y="2333657"/>
            <a:ext cx="394388" cy="9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2988871" y="2778097"/>
            <a:ext cx="237351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781241" y="3289705"/>
            <a:ext cx="100550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56" name="Group 2055"/>
          <p:cNvGrpSpPr/>
          <p:nvPr/>
        </p:nvGrpSpPr>
        <p:grpSpPr>
          <a:xfrm>
            <a:off x="3434705" y="3762851"/>
            <a:ext cx="1599077" cy="178511"/>
            <a:chOff x="3540226" y="3762851"/>
            <a:chExt cx="1599077" cy="178511"/>
          </a:xfrm>
        </p:grpSpPr>
        <p:cxnSp>
          <p:nvCxnSpPr>
            <p:cNvPr id="46" name="Straight Connector 45"/>
            <p:cNvCxnSpPr/>
            <p:nvPr/>
          </p:nvCxnSpPr>
          <p:spPr>
            <a:xfrm>
              <a:off x="3603078" y="3852106"/>
              <a:ext cx="150232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54" name="Isosceles Triangle 2053"/>
            <p:cNvSpPr/>
            <p:nvPr/>
          </p:nvSpPr>
          <p:spPr>
            <a:xfrm rot="5400000">
              <a:off x="3527915" y="3775162"/>
              <a:ext cx="178511" cy="153889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Isosceles Triangle 49"/>
            <p:cNvSpPr/>
            <p:nvPr/>
          </p:nvSpPr>
          <p:spPr>
            <a:xfrm rot="16200000" flipH="1">
              <a:off x="4973103" y="3775162"/>
              <a:ext cx="178511" cy="153889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60" name="Group 2059"/>
          <p:cNvGrpSpPr/>
          <p:nvPr/>
        </p:nvGrpSpPr>
        <p:grpSpPr>
          <a:xfrm>
            <a:off x="3434705" y="4267200"/>
            <a:ext cx="1599077" cy="243043"/>
            <a:chOff x="3540226" y="4267200"/>
            <a:chExt cx="1599077" cy="243043"/>
          </a:xfrm>
        </p:grpSpPr>
        <p:grpSp>
          <p:nvGrpSpPr>
            <p:cNvPr id="2055" name="Group 2054"/>
            <p:cNvGrpSpPr/>
            <p:nvPr/>
          </p:nvGrpSpPr>
          <p:grpSpPr>
            <a:xfrm>
              <a:off x="3540226" y="4299466"/>
              <a:ext cx="1599077" cy="178511"/>
              <a:chOff x="3505200" y="4317289"/>
              <a:chExt cx="1599077" cy="178511"/>
            </a:xfrm>
          </p:grpSpPr>
          <p:cxnSp>
            <p:nvCxnSpPr>
              <p:cNvPr id="51" name="Straight Connector 50"/>
              <p:cNvCxnSpPr/>
              <p:nvPr/>
            </p:nvCxnSpPr>
            <p:spPr>
              <a:xfrm>
                <a:off x="3568052" y="4406544"/>
                <a:ext cx="150232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Isosceles Triangle 51"/>
              <p:cNvSpPr/>
              <p:nvPr/>
            </p:nvSpPr>
            <p:spPr>
              <a:xfrm rot="5400000">
                <a:off x="3492889" y="4329600"/>
                <a:ext cx="178511" cy="153889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Isosceles Triangle 52"/>
              <p:cNvSpPr/>
              <p:nvPr/>
            </p:nvSpPr>
            <p:spPr>
              <a:xfrm rot="16200000" flipH="1">
                <a:off x="4938077" y="4329600"/>
                <a:ext cx="178511" cy="153889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059" name="Rectangle 2058"/>
            <p:cNvSpPr/>
            <p:nvPr/>
          </p:nvSpPr>
          <p:spPr>
            <a:xfrm>
              <a:off x="3886200" y="4356556"/>
              <a:ext cx="1051785" cy="6304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58" name="Group 2057"/>
            <p:cNvGrpSpPr/>
            <p:nvPr/>
          </p:nvGrpSpPr>
          <p:grpSpPr>
            <a:xfrm>
              <a:off x="4800600" y="4267200"/>
              <a:ext cx="137385" cy="243043"/>
              <a:chOff x="4800600" y="4633757"/>
              <a:chExt cx="137385" cy="243043"/>
            </a:xfrm>
          </p:grpSpPr>
          <p:sp>
            <p:nvSpPr>
              <p:cNvPr id="2057" name="Arc 2056"/>
              <p:cNvSpPr/>
              <p:nvPr/>
            </p:nvSpPr>
            <p:spPr>
              <a:xfrm flipV="1">
                <a:off x="4800600" y="4633757"/>
                <a:ext cx="137385" cy="243043"/>
              </a:xfrm>
              <a:prstGeom prst="arc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Arc 56"/>
              <p:cNvSpPr/>
              <p:nvPr/>
            </p:nvSpPr>
            <p:spPr>
              <a:xfrm>
                <a:off x="4800600" y="4633757"/>
                <a:ext cx="137385" cy="243043"/>
              </a:xfrm>
              <a:prstGeom prst="arc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 flipH="1">
              <a:off x="3886200" y="4267200"/>
              <a:ext cx="137385" cy="243043"/>
              <a:chOff x="4800600" y="4633757"/>
              <a:chExt cx="137385" cy="243043"/>
            </a:xfrm>
          </p:grpSpPr>
          <p:sp>
            <p:nvSpPr>
              <p:cNvPr id="60" name="Arc 59"/>
              <p:cNvSpPr/>
              <p:nvPr/>
            </p:nvSpPr>
            <p:spPr>
              <a:xfrm flipV="1">
                <a:off x="4800600" y="4633757"/>
                <a:ext cx="137385" cy="243043"/>
              </a:xfrm>
              <a:prstGeom prst="arc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Arc 60"/>
              <p:cNvSpPr/>
              <p:nvPr/>
            </p:nvSpPr>
            <p:spPr>
              <a:xfrm>
                <a:off x="4800600" y="4633757"/>
                <a:ext cx="137385" cy="243043"/>
              </a:xfrm>
              <a:prstGeom prst="arc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062" name="Group 2061"/>
          <p:cNvGrpSpPr/>
          <p:nvPr/>
        </p:nvGrpSpPr>
        <p:grpSpPr>
          <a:xfrm>
            <a:off x="3475879" y="3194566"/>
            <a:ext cx="428888" cy="190278"/>
            <a:chOff x="3581400" y="3188732"/>
            <a:chExt cx="428888" cy="190278"/>
          </a:xfrm>
        </p:grpSpPr>
        <p:sp>
          <p:nvSpPr>
            <p:cNvPr id="66" name="Isosceles Triangle 65"/>
            <p:cNvSpPr/>
            <p:nvPr/>
          </p:nvSpPr>
          <p:spPr>
            <a:xfrm rot="5400000">
              <a:off x="3844088" y="3206927"/>
              <a:ext cx="178511" cy="153889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1" name="Rectangle 2060"/>
            <p:cNvSpPr/>
            <p:nvPr/>
          </p:nvSpPr>
          <p:spPr>
            <a:xfrm>
              <a:off x="3581400" y="3188732"/>
              <a:ext cx="253321" cy="19027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4570991" y="3194566"/>
            <a:ext cx="428888" cy="190278"/>
            <a:chOff x="3581400" y="3188732"/>
            <a:chExt cx="428888" cy="190278"/>
          </a:xfrm>
        </p:grpSpPr>
        <p:sp>
          <p:nvSpPr>
            <p:cNvPr id="72" name="Isosceles Triangle 71"/>
            <p:cNvSpPr/>
            <p:nvPr/>
          </p:nvSpPr>
          <p:spPr>
            <a:xfrm rot="5400000">
              <a:off x="3844088" y="3206927"/>
              <a:ext cx="178511" cy="153889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581400" y="3188732"/>
              <a:ext cx="253321" cy="19027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2729849" y="2682958"/>
            <a:ext cx="428888" cy="190278"/>
            <a:chOff x="3581400" y="3188732"/>
            <a:chExt cx="428888" cy="190278"/>
          </a:xfrm>
        </p:grpSpPr>
        <p:sp>
          <p:nvSpPr>
            <p:cNvPr id="75" name="Isosceles Triangle 74"/>
            <p:cNvSpPr/>
            <p:nvPr/>
          </p:nvSpPr>
          <p:spPr>
            <a:xfrm rot="5400000">
              <a:off x="3844088" y="3206927"/>
              <a:ext cx="178511" cy="153889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3581400" y="3188732"/>
              <a:ext cx="253321" cy="19027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5317751" y="2682958"/>
            <a:ext cx="428888" cy="190278"/>
            <a:chOff x="3581400" y="3188732"/>
            <a:chExt cx="428888" cy="190278"/>
          </a:xfrm>
        </p:grpSpPr>
        <p:sp>
          <p:nvSpPr>
            <p:cNvPr id="78" name="Isosceles Triangle 77"/>
            <p:cNvSpPr/>
            <p:nvPr/>
          </p:nvSpPr>
          <p:spPr>
            <a:xfrm rot="5400000">
              <a:off x="3844088" y="3206927"/>
              <a:ext cx="178511" cy="153889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3581400" y="3188732"/>
              <a:ext cx="253321" cy="19027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63" name="TextBox 2062"/>
          <p:cNvSpPr txBox="1"/>
          <p:nvPr/>
        </p:nvSpPr>
        <p:spPr>
          <a:xfrm>
            <a:off x="3953020" y="3005356"/>
            <a:ext cx="5477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(gag)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3514305" y="2511623"/>
            <a:ext cx="15617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gag      pol      (</a:t>
            </a:r>
            <a:r>
              <a:rPr lang="en-US" sz="1400" dirty="0" err="1"/>
              <a:t>env</a:t>
            </a:r>
            <a:r>
              <a:rPr lang="en-US" sz="1400" dirty="0"/>
              <a:t>) </a:t>
            </a:r>
          </a:p>
        </p:txBody>
      </p:sp>
      <p:sp>
        <p:nvSpPr>
          <p:cNvPr id="2064" name="TextBox 2063"/>
          <p:cNvSpPr txBox="1"/>
          <p:nvPr/>
        </p:nvSpPr>
        <p:spPr>
          <a:xfrm>
            <a:off x="3708616" y="3578423"/>
            <a:ext cx="10626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transposase</a:t>
            </a:r>
            <a:endParaRPr lang="en-US" sz="1400" dirty="0"/>
          </a:p>
        </p:txBody>
      </p:sp>
      <p:sp>
        <p:nvSpPr>
          <p:cNvPr id="2065" name="TextBox 2064"/>
          <p:cNvSpPr txBox="1"/>
          <p:nvPr/>
        </p:nvSpPr>
        <p:spPr>
          <a:xfrm>
            <a:off x="3438084" y="1635442"/>
            <a:ext cx="14855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ORF1   ORF2 (pol)</a:t>
            </a:r>
          </a:p>
        </p:txBody>
      </p:sp>
      <p:sp>
        <p:nvSpPr>
          <p:cNvPr id="2066" name="Rectangle 2065"/>
          <p:cNvSpPr/>
          <p:nvPr/>
        </p:nvSpPr>
        <p:spPr>
          <a:xfrm>
            <a:off x="3017190" y="1807806"/>
            <a:ext cx="153889" cy="18466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7" name="TextBox 2066"/>
          <p:cNvSpPr txBox="1"/>
          <p:nvPr/>
        </p:nvSpPr>
        <p:spPr>
          <a:xfrm>
            <a:off x="4923679" y="1715473"/>
            <a:ext cx="611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AAA</a:t>
            </a:r>
          </a:p>
        </p:txBody>
      </p:sp>
      <p:sp>
        <p:nvSpPr>
          <p:cNvPr id="88" name="Rectangle 87"/>
          <p:cNvSpPr/>
          <p:nvPr/>
        </p:nvSpPr>
        <p:spPr>
          <a:xfrm>
            <a:off x="3780679" y="2241324"/>
            <a:ext cx="153889" cy="18466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007790" y="2241324"/>
            <a:ext cx="153889" cy="18466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8" name="TextBox 2067"/>
          <p:cNvSpPr txBox="1"/>
          <p:nvPr/>
        </p:nvSpPr>
        <p:spPr>
          <a:xfrm>
            <a:off x="3738035" y="2003390"/>
            <a:ext cx="5068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A   B</a:t>
            </a:r>
          </a:p>
        </p:txBody>
      </p:sp>
      <p:sp>
        <p:nvSpPr>
          <p:cNvPr id="2071" name="TextBox 2070"/>
          <p:cNvSpPr txBox="1"/>
          <p:nvPr/>
        </p:nvSpPr>
        <p:spPr>
          <a:xfrm>
            <a:off x="106710" y="1112831"/>
            <a:ext cx="4955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Major types of repeats in the human genome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159615" y="2145268"/>
            <a:ext cx="611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AAA</a:t>
            </a:r>
          </a:p>
        </p:txBody>
      </p:sp>
    </p:spTree>
    <p:extLst>
      <p:ext uri="{BB962C8B-B14F-4D97-AF65-F5344CB8AC3E}">
        <p14:creationId xmlns:p14="http://schemas.microsoft.com/office/powerpoint/2010/main" val="1591116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556707"/>
            <a:ext cx="8305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So far, we’ve talked about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b="1" dirty="0"/>
              <a:t>DNA, RNA (or rather, not RNA), and protein sequences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b="1" dirty="0"/>
              <a:t>How to compare sequences to decide if they are related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b="1" dirty="0"/>
              <a:t>Having databases full of sequences and comparing them rapidly (BLAST)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400" b="1" dirty="0"/>
          </a:p>
          <a:p>
            <a:r>
              <a:rPr lang="en-US" sz="2400" b="1" dirty="0"/>
              <a:t>In fact, </a:t>
            </a:r>
            <a:r>
              <a:rPr lang="en-US" sz="2400" b="1" u="sng" dirty="0"/>
              <a:t>many</a:t>
            </a:r>
            <a:r>
              <a:rPr lang="en-US" sz="2400" b="1" dirty="0"/>
              <a:t> such databases exist, so today we’ll start with a brief tour of </a:t>
            </a:r>
            <a:r>
              <a:rPr lang="en-US" sz="2400" b="1" u="sng" dirty="0"/>
              <a:t>some</a:t>
            </a:r>
            <a:r>
              <a:rPr lang="en-US" sz="2400" b="1" dirty="0"/>
              <a:t> of the biological data on the web.</a:t>
            </a:r>
          </a:p>
        </p:txBody>
      </p:sp>
    </p:spTree>
    <p:extLst>
      <p:ext uri="{BB962C8B-B14F-4D97-AF65-F5344CB8AC3E}">
        <p14:creationId xmlns:p14="http://schemas.microsoft.com/office/powerpoint/2010/main" val="4061512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2"/>
          <p:cNvSpPr txBox="1">
            <a:spLocks noChangeArrowheads="1"/>
          </p:cNvSpPr>
          <p:nvPr/>
        </p:nvSpPr>
        <p:spPr bwMode="auto">
          <a:xfrm>
            <a:off x="0" y="381000"/>
            <a:ext cx="2057400" cy="34163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Just some of the resources available for bioinformatics </a:t>
            </a:r>
          </a:p>
          <a:p>
            <a:pPr>
              <a:defRPr/>
            </a:pPr>
            <a:endParaRPr lang="en-US" sz="24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Think of these as the raw data for new discoveries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3277182"/>
              </p:ext>
            </p:extLst>
          </p:nvPr>
        </p:nvGraphicFramePr>
        <p:xfrm>
          <a:off x="2057400" y="76200"/>
          <a:ext cx="6946783" cy="67824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22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11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33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11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Database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Records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Address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7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BioGRID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&gt;2 M protein interactions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https://thebiogrid.org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EcoCyc</a:t>
                      </a:r>
                      <a:r>
                        <a:rPr lang="en-US" sz="1200" b="1" dirty="0">
                          <a:effectLst/>
                        </a:rPr>
                        <a:t>/</a:t>
                      </a:r>
                      <a:r>
                        <a:rPr lang="en-US" sz="1200" b="1" dirty="0" err="1">
                          <a:effectLst/>
                        </a:rPr>
                        <a:t>MetaCyc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&gt;3,200 pathways from &gt;3,400 organisms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http://www.ecocyc.org, http://www.metacyc.org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26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Ensembl</a:t>
                      </a:r>
                      <a:r>
                        <a:rPr lang="en-US" sz="1200" b="1" dirty="0">
                          <a:effectLst/>
                        </a:rPr>
                        <a:t>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</a:rPr>
                        <a:t>(+ </a:t>
                      </a:r>
                      <a:r>
                        <a:rPr lang="en-US" sz="1200" b="1" dirty="0" err="1">
                          <a:solidFill>
                            <a:srgbClr val="FF0000"/>
                          </a:solidFill>
                          <a:effectLst/>
                        </a:rPr>
                        <a:t>BioMart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</a:rPr>
                        <a:t> for easy sequence queries)</a:t>
                      </a:r>
                      <a:endParaRPr lang="en-US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Major repository of DNA sequences, genomes, genes, proteins, and transcripts</a:t>
                      </a:r>
                      <a:endParaRPr lang="en-US" sz="900" b="1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http://useast.ensembl.org/index.html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481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Entrez</a:t>
                      </a:r>
                      <a:r>
                        <a:rPr lang="en-US" sz="1200" b="1" dirty="0">
                          <a:effectLst/>
                        </a:rPr>
                        <a:t> Genome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Millions of genome sequences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http://www.ncbi.nlm.nih.gov/genome?db=genome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48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effectLst/>
                        </a:rPr>
                        <a:t>Expression Atlas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159K mRNA expression </a:t>
                      </a:r>
                      <a:r>
                        <a:rPr lang="en-US" sz="900" b="1" dirty="0" err="1">
                          <a:effectLst/>
                        </a:rPr>
                        <a:t>expts</a:t>
                      </a:r>
                      <a:r>
                        <a:rPr lang="en-US" sz="900" b="1" dirty="0">
                          <a:effectLst/>
                        </a:rPr>
                        <a:t> in 66 species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effectLst/>
                        </a:rPr>
                        <a:t>https://www.ebi.ac.uk/gxa/home/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4286505038"/>
                  </a:ext>
                </a:extLst>
              </a:tr>
              <a:tr h="3707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Genbank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&gt;5 </a:t>
                      </a:r>
                      <a:r>
                        <a:rPr lang="en-US" sz="900" b="1" dirty="0" err="1">
                          <a:effectLst/>
                        </a:rPr>
                        <a:t>triillion</a:t>
                      </a:r>
                      <a:r>
                        <a:rPr lang="en-US" sz="900" b="1" dirty="0">
                          <a:effectLst/>
                        </a:rPr>
                        <a:t> bases sequenced; &gt; 33 trillion bases as whole genome shotgun data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https://www.ncbi.nlm.nih.gov/genbank/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Gene Expression Omnibus (GEO)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&gt;7 M mRNA or protein expression </a:t>
                      </a:r>
                      <a:r>
                        <a:rPr lang="en-US" sz="900" b="1" dirty="0" err="1">
                          <a:effectLst/>
                        </a:rPr>
                        <a:t>expts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http://www.ncbi.nlm.nih.gov/geo/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7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Genomes Online Database (GOLD)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&gt;500K genome sequences, many in progress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https://gold.jgi.doe.gov/index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96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Human Protein Atlas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millions of high-res images of ~17K human proteins across tissues, cancers, &amp; cell lines</a:t>
                      </a:r>
                      <a:endParaRPr lang="en-US" sz="900" b="1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http://www.proteinatlas.org/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183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KEGG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Most known pathways, in &gt;500 graphical diagrams and &gt;10K organisms (</a:t>
                      </a:r>
                      <a:r>
                        <a:rPr lang="en-US" sz="900" b="1" i="1" dirty="0">
                          <a:effectLst/>
                        </a:rPr>
                        <a:t>via</a:t>
                      </a:r>
                      <a:r>
                        <a:rPr lang="en-US" sz="900" b="1" dirty="0">
                          <a:effectLst/>
                        </a:rPr>
                        <a:t> homology)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http://www.genome.ad.jp/kegg/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87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Medline / PubMed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&gt;37 million references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https://www.ncbi.nlm.nih.gov/PubMed/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7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Mouse Genome Informatics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~20,000 mouse genes, diverse associated data &amp; annotations</a:t>
                      </a:r>
                      <a:endParaRPr lang="en-US" sz="900" b="1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http://www.informatics.jax.org/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253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Online </a:t>
                      </a:r>
                      <a:r>
                        <a:rPr lang="en-US" sz="1200" b="1" dirty="0" err="1">
                          <a:effectLst/>
                        </a:rPr>
                        <a:t>Mendelian</a:t>
                      </a:r>
                      <a:r>
                        <a:rPr lang="en-US" sz="1200" b="1" dirty="0">
                          <a:effectLst/>
                        </a:rPr>
                        <a:t> Inheritance in Man (OMIM)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Compendium of human genes and genetic phenotypes, data for &gt;16,000 human genes</a:t>
                      </a:r>
                      <a:endParaRPr lang="en-US" sz="900" b="1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https://www.ncbi.nlm.nih.gov/omim/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7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Pride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Hundreds of millions of peptide mass spectra from 10’s of thousands of experiments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https://www.ebi.ac.uk/pride/archive/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7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Reactome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&gt;2K pathways involving &gt;11K human proteins, also other organisms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https://www.reactome.org/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07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SGD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~6,000 yeast genes, diverse associated data &amp; annotations</a:t>
                      </a:r>
                      <a:endParaRPr lang="en-US" sz="900" b="1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https://www.yeastgenome.org/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707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UniProtKB</a:t>
                      </a:r>
                      <a:r>
                        <a:rPr lang="en-US" sz="1200" b="1" dirty="0">
                          <a:effectLst/>
                        </a:rPr>
                        <a:t>/SWISS-PROT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&gt;570K hand-curated sequence entries from &gt;14K organisms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https://www.uniprot.org/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414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05AA3C-D94F-31DE-9355-A423F4CC8D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2">
            <a:extLst>
              <a:ext uri="{FF2B5EF4-FFF2-40B4-BE49-F238E27FC236}">
                <a16:creationId xmlns:a16="http://schemas.microsoft.com/office/drawing/2014/main" id="{07F52817-5335-142B-8DB0-55A8FBAF95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2057400" cy="34163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Just some of the resources available for bioinformatics </a:t>
            </a:r>
          </a:p>
          <a:p>
            <a:pPr>
              <a:defRPr/>
            </a:pPr>
            <a:endParaRPr lang="en-US" sz="24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Think of these as the raw data for new discoveries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B94D800-0281-CC20-9982-7CF8A51EE187}"/>
              </a:ext>
            </a:extLst>
          </p:cNvPr>
          <p:cNvGraphicFramePr>
            <a:graphicFrameLocks noGrp="1"/>
          </p:cNvGraphicFramePr>
          <p:nvPr/>
        </p:nvGraphicFramePr>
        <p:xfrm>
          <a:off x="2057400" y="76200"/>
          <a:ext cx="6946783" cy="67824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22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11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33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11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Database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Records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Address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7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BioGRID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&gt;2 M protein interactions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https://thebiogrid.org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EcoCyc</a:t>
                      </a:r>
                      <a:r>
                        <a:rPr lang="en-US" sz="1200" b="1" dirty="0">
                          <a:effectLst/>
                        </a:rPr>
                        <a:t>/</a:t>
                      </a:r>
                      <a:r>
                        <a:rPr lang="en-US" sz="1200" b="1" dirty="0" err="1">
                          <a:effectLst/>
                        </a:rPr>
                        <a:t>MetaCyc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&gt;3,200 pathways from &gt;3,400 organisms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http://www.ecocyc.org, http://www.metacyc.org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26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Ensembl</a:t>
                      </a:r>
                      <a:r>
                        <a:rPr lang="en-US" sz="1200" b="1" dirty="0">
                          <a:effectLst/>
                        </a:rPr>
                        <a:t>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</a:rPr>
                        <a:t>(+ </a:t>
                      </a:r>
                      <a:r>
                        <a:rPr lang="en-US" sz="1200" b="1" dirty="0" err="1">
                          <a:solidFill>
                            <a:srgbClr val="FF0000"/>
                          </a:solidFill>
                          <a:effectLst/>
                        </a:rPr>
                        <a:t>BioMart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</a:rPr>
                        <a:t> for easy sequence queries)</a:t>
                      </a:r>
                      <a:endParaRPr lang="en-US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Major repository of DNA sequences, genomes, genes, proteins, and transcripts</a:t>
                      </a:r>
                      <a:endParaRPr lang="en-US" sz="900" b="1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http://useast.ensembl.org/index.html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481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Entrez</a:t>
                      </a:r>
                      <a:r>
                        <a:rPr lang="en-US" sz="1200" b="1" dirty="0">
                          <a:effectLst/>
                        </a:rPr>
                        <a:t> Genome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Millions of genome sequences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http://www.ncbi.nlm.nih.gov/genome?db=genome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48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effectLst/>
                        </a:rPr>
                        <a:t>Expression Atlas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159K mRNA expression </a:t>
                      </a:r>
                      <a:r>
                        <a:rPr lang="en-US" sz="900" b="1" dirty="0" err="1">
                          <a:effectLst/>
                        </a:rPr>
                        <a:t>expts</a:t>
                      </a:r>
                      <a:r>
                        <a:rPr lang="en-US" sz="900" b="1" dirty="0">
                          <a:effectLst/>
                        </a:rPr>
                        <a:t> in 66 species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effectLst/>
                        </a:rPr>
                        <a:t>https://www.ebi.ac.uk/gxa/home/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4286505038"/>
                  </a:ext>
                </a:extLst>
              </a:tr>
              <a:tr h="3707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Genbank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&gt;5 </a:t>
                      </a:r>
                      <a:r>
                        <a:rPr lang="en-US" sz="900" b="1" dirty="0" err="1">
                          <a:effectLst/>
                        </a:rPr>
                        <a:t>triillion</a:t>
                      </a:r>
                      <a:r>
                        <a:rPr lang="en-US" sz="900" b="1" dirty="0">
                          <a:effectLst/>
                        </a:rPr>
                        <a:t> bases sequenced; &gt; 33 trillion bases as whole genome shotgun data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https://www.ncbi.nlm.nih.gov/genbank/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Gene Expression Omnibus (GEO)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&gt;7 M mRNA or protein expression </a:t>
                      </a:r>
                      <a:r>
                        <a:rPr lang="en-US" sz="900" b="1" dirty="0" err="1">
                          <a:effectLst/>
                        </a:rPr>
                        <a:t>expts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http://www.ncbi.nlm.nih.gov/geo/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7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Genomes Online Database (GOLD)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&gt;500K genome sequences, many in progress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https://gold.jgi.doe.gov/index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96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Human Protein Atlas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millions of high-res images of ~17K human proteins across tissues, cancers, &amp; cell lines</a:t>
                      </a:r>
                      <a:endParaRPr lang="en-US" sz="900" b="1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http://www.proteinatlas.org/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183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KEGG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Most known pathways, in &gt;500 graphical diagrams and &gt;10K organisms (</a:t>
                      </a:r>
                      <a:r>
                        <a:rPr lang="en-US" sz="900" b="1" i="1" dirty="0">
                          <a:effectLst/>
                        </a:rPr>
                        <a:t>via</a:t>
                      </a:r>
                      <a:r>
                        <a:rPr lang="en-US" sz="900" b="1" dirty="0">
                          <a:effectLst/>
                        </a:rPr>
                        <a:t> homology)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http://www.genome.ad.jp/kegg/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87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Medline / PubMed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&gt;37 million references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https://www.ncbi.nlm.nih.gov/PubMed/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7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Mouse Genome Informatics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~20,000 mouse genes, diverse associated data &amp; annotations</a:t>
                      </a:r>
                      <a:endParaRPr lang="en-US" sz="900" b="1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http://www.informatics.jax.org/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253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Online </a:t>
                      </a:r>
                      <a:r>
                        <a:rPr lang="en-US" sz="1200" b="1" dirty="0" err="1">
                          <a:effectLst/>
                        </a:rPr>
                        <a:t>Mendelian</a:t>
                      </a:r>
                      <a:r>
                        <a:rPr lang="en-US" sz="1200" b="1" dirty="0">
                          <a:effectLst/>
                        </a:rPr>
                        <a:t> Inheritance in Man (OMIM)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Compendium of human genes and genetic phenotypes, data for &gt;16,000 human genes</a:t>
                      </a:r>
                      <a:endParaRPr lang="en-US" sz="900" b="1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https://www.ncbi.nlm.nih.gov/omim/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7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Pride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Hundreds of millions of peptide mass spectra from 10’s of thousands of experiments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https://www.ebi.ac.uk/pride/archive/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7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Reactome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&gt;2K pathways involving &gt;11K human proteins, also other organisms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https://www.reactome.org/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07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SGD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~6,000 yeast genes, diverse associated data &amp; annotations</a:t>
                      </a:r>
                      <a:endParaRPr lang="en-US" sz="900" b="1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https://www.yeastgenome.org/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707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UniProtKB</a:t>
                      </a:r>
                      <a:r>
                        <a:rPr lang="en-US" sz="1200" b="1" dirty="0">
                          <a:effectLst/>
                        </a:rPr>
                        <a:t>/SWISS-PROT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&gt;570K hand-curated sequence entries from &gt;14K organisms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https://www.uniprot.org/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pSp>
        <p:nvGrpSpPr>
          <p:cNvPr id="4" name="Group 3">
            <a:extLst>
              <a:ext uri="{FF2B5EF4-FFF2-40B4-BE49-F238E27FC236}">
                <a16:creationId xmlns:a16="http://schemas.microsoft.com/office/drawing/2014/main" id="{62839665-0B42-C828-A98E-1AC79EC6FD59}"/>
              </a:ext>
            </a:extLst>
          </p:cNvPr>
          <p:cNvGrpSpPr/>
          <p:nvPr/>
        </p:nvGrpSpPr>
        <p:grpSpPr>
          <a:xfrm>
            <a:off x="4876800" y="127337"/>
            <a:ext cx="3907172" cy="1015663"/>
            <a:chOff x="4876800" y="58448"/>
            <a:chExt cx="3907172" cy="1015663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F74DFDCB-BA5A-D849-A72B-9248742212BA}"/>
                </a:ext>
              </a:extLst>
            </p:cNvPr>
            <p:cNvSpPr txBox="1"/>
            <p:nvPr/>
          </p:nvSpPr>
          <p:spPr>
            <a:xfrm>
              <a:off x="5316872" y="58448"/>
              <a:ext cx="3467100" cy="1015663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/>
                <a:t>Biogrid</a:t>
              </a:r>
              <a:r>
                <a:rPr lang="en-US" sz="2000" dirty="0"/>
                <a:t> has &gt;2 M protein-protein interactions (https://thebiogrid.org/)</a:t>
              </a:r>
            </a:p>
          </p:txBody>
        </p: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7CE8EF5A-B1DF-9C0D-E68B-43E840A76B4E}"/>
                </a:ext>
              </a:extLst>
            </p:cNvPr>
            <p:cNvCxnSpPr>
              <a:cxnSpLocks/>
              <a:stCxn id="5" idx="1"/>
            </p:cNvCxnSpPr>
            <p:nvPr/>
          </p:nvCxnSpPr>
          <p:spPr>
            <a:xfrm flipH="1" flipV="1">
              <a:off x="4876800" y="464511"/>
              <a:ext cx="440072" cy="10176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E30B0721-47C4-9254-F818-814C3CF7E07B}"/>
              </a:ext>
            </a:extLst>
          </p:cNvPr>
          <p:cNvGrpSpPr/>
          <p:nvPr/>
        </p:nvGrpSpPr>
        <p:grpSpPr>
          <a:xfrm>
            <a:off x="5410200" y="1569184"/>
            <a:ext cx="3588866" cy="1631216"/>
            <a:chOff x="5450359" y="1295400"/>
            <a:chExt cx="3588866" cy="1631216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38A436E-6430-B7BE-6052-37344F180914}"/>
                </a:ext>
              </a:extLst>
            </p:cNvPr>
            <p:cNvSpPr txBox="1"/>
            <p:nvPr/>
          </p:nvSpPr>
          <p:spPr>
            <a:xfrm>
              <a:off x="6448425" y="1295400"/>
              <a:ext cx="2590800" cy="163121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GEO has millions of experiments, each measuring 1000’s of mRNA or protein abundances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E7F40F16-75C1-D584-FC00-94B4AB97F6C1}"/>
                </a:ext>
              </a:extLst>
            </p:cNvPr>
            <p:cNvCxnSpPr/>
            <p:nvPr/>
          </p:nvCxnSpPr>
          <p:spPr>
            <a:xfrm flipH="1">
              <a:off x="5450359" y="1957119"/>
              <a:ext cx="998066" cy="251126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9CFE6068-0659-C7B5-B630-2B217B7A0890}"/>
              </a:ext>
            </a:extLst>
          </p:cNvPr>
          <p:cNvGrpSpPr/>
          <p:nvPr/>
        </p:nvGrpSpPr>
        <p:grpSpPr>
          <a:xfrm>
            <a:off x="3505200" y="5105400"/>
            <a:ext cx="5341466" cy="1631216"/>
            <a:chOff x="5164472" y="4542666"/>
            <a:chExt cx="5341466" cy="1631216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CE90DFF-199D-F4D2-B839-F10D554E50F1}"/>
                </a:ext>
              </a:extLst>
            </p:cNvPr>
            <p:cNvSpPr txBox="1"/>
            <p:nvPr/>
          </p:nvSpPr>
          <p:spPr>
            <a:xfrm>
              <a:off x="6076950" y="4542666"/>
              <a:ext cx="4428988" cy="163121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/>
                <a:t>Uniprot</a:t>
              </a:r>
              <a:r>
                <a:rPr lang="en-US" sz="2000" dirty="0"/>
                <a:t> = a frequent</a:t>
              </a:r>
            </a:p>
            <a:p>
              <a:pPr algn="ctr"/>
              <a:r>
                <a:rPr lang="en-US" sz="2000" dirty="0"/>
                <a:t>first step to learn about genes, proteins, and 3D structures.  </a:t>
              </a:r>
              <a:r>
                <a:rPr lang="en-US" sz="2000" b="1" dirty="0">
                  <a:solidFill>
                    <a:srgbClr val="FF0000"/>
                  </a:solidFill>
                </a:rPr>
                <a:t>Also</a:t>
              </a:r>
              <a:r>
                <a:rPr lang="en-US" sz="2000" b="1" u="sng" dirty="0">
                  <a:solidFill>
                    <a:srgbClr val="FF0000"/>
                  </a:solidFill>
                </a:rPr>
                <a:t> amazingly useful</a:t>
              </a:r>
              <a:r>
                <a:rPr lang="en-US" sz="2000" b="1" dirty="0">
                  <a:solidFill>
                    <a:srgbClr val="FF0000"/>
                  </a:solidFill>
                </a:rPr>
                <a:t> for interconverting IDs and linking to other resources</a:t>
              </a:r>
              <a:endParaRPr lang="en-US" sz="2000" dirty="0"/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C8F56EEF-6CCF-F7FE-4156-1FEE1E815ED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164472" y="5499928"/>
              <a:ext cx="912478" cy="490538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36C1159-62D9-1F4C-F016-9711259B037F}"/>
              </a:ext>
            </a:extLst>
          </p:cNvPr>
          <p:cNvGrpSpPr/>
          <p:nvPr/>
        </p:nvGrpSpPr>
        <p:grpSpPr>
          <a:xfrm>
            <a:off x="5638800" y="3705761"/>
            <a:ext cx="3371850" cy="1323439"/>
            <a:chOff x="5638800" y="3300680"/>
            <a:chExt cx="3371850" cy="1323439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0FF1062-3A14-1ABD-95A0-9DD7DF5C1263}"/>
                </a:ext>
              </a:extLst>
            </p:cNvPr>
            <p:cNvSpPr txBox="1"/>
            <p:nvPr/>
          </p:nvSpPr>
          <p:spPr>
            <a:xfrm>
              <a:off x="6610350" y="3300680"/>
              <a:ext cx="2400300" cy="1323439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OMIM = the most important resource for human genetic disease</a:t>
              </a: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DFC6AA2A-620B-0AA7-E384-663F37BF694B}"/>
                </a:ext>
              </a:extLst>
            </p:cNvPr>
            <p:cNvCxnSpPr/>
            <p:nvPr/>
          </p:nvCxnSpPr>
          <p:spPr>
            <a:xfrm flipH="1">
              <a:off x="5638800" y="4267200"/>
              <a:ext cx="971550" cy="34985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056D6E4-B6C9-1276-DFA5-A82160C7054D}"/>
              </a:ext>
            </a:extLst>
          </p:cNvPr>
          <p:cNvGrpSpPr/>
          <p:nvPr/>
        </p:nvGrpSpPr>
        <p:grpSpPr>
          <a:xfrm>
            <a:off x="3276600" y="3172361"/>
            <a:ext cx="3009900" cy="1323439"/>
            <a:chOff x="4406342" y="2783175"/>
            <a:chExt cx="3009900" cy="1323439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D3D89BE9-0A17-C41F-88B3-2D22250201B3}"/>
                </a:ext>
              </a:extLst>
            </p:cNvPr>
            <p:cNvSpPr txBox="1"/>
            <p:nvPr/>
          </p:nvSpPr>
          <p:spPr>
            <a:xfrm>
              <a:off x="5015942" y="2783175"/>
              <a:ext cx="2400300" cy="1323439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Medline has &gt;37 million research articles, many with complete text online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02EC4507-971E-AC64-4658-F4D772A4401A}"/>
                </a:ext>
              </a:extLst>
            </p:cNvPr>
            <p:cNvCxnSpPr>
              <a:stCxn id="17" idx="1"/>
            </p:cNvCxnSpPr>
            <p:nvPr/>
          </p:nvCxnSpPr>
          <p:spPr>
            <a:xfrm flipH="1">
              <a:off x="4406342" y="3444895"/>
              <a:ext cx="609600" cy="316873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65203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0351" y="2322823"/>
            <a:ext cx="7767767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/>
              <a:t>Live demo </a:t>
            </a:r>
            <a:r>
              <a:rPr lang="en-US" sz="3200" dirty="0" err="1"/>
              <a:t>Ensembl</a:t>
            </a:r>
            <a:r>
              <a:rPr lang="en-US" sz="3200" dirty="0"/>
              <a:t>-&gt;</a:t>
            </a:r>
            <a:r>
              <a:rPr lang="en-US" sz="3200" dirty="0" err="1"/>
              <a:t>BioMart</a:t>
            </a:r>
            <a:r>
              <a:rPr lang="en-US" sz="3200" dirty="0"/>
              <a:t>-&gt;filter for</a:t>
            </a:r>
          </a:p>
          <a:p>
            <a:pPr algn="ctr"/>
            <a:r>
              <a:rPr lang="en-US" sz="3200" dirty="0"/>
              <a:t>[JOUBERT SYNDROME 5]-&gt; CEP290, OMIM,</a:t>
            </a:r>
          </a:p>
          <a:p>
            <a:pPr algn="ctr"/>
            <a:r>
              <a:rPr lang="en-US" sz="3200" dirty="0" err="1"/>
              <a:t>Reactome</a:t>
            </a:r>
            <a:r>
              <a:rPr lang="en-US" sz="3200" dirty="0"/>
              <a:t>, Human Protein Atlas &amp; </a:t>
            </a:r>
            <a:r>
              <a:rPr lang="en-US" sz="3200" dirty="0" err="1"/>
              <a:t>OpenCell</a:t>
            </a:r>
            <a:r>
              <a:rPr lang="en-US" sz="3200" dirty="0"/>
              <a:t>,</a:t>
            </a:r>
          </a:p>
          <a:p>
            <a:pPr algn="ctr"/>
            <a:r>
              <a:rPr lang="en-US" sz="3200" dirty="0"/>
              <a:t>AlphaFold database (CEP290 is awful!)</a:t>
            </a:r>
          </a:p>
        </p:txBody>
      </p:sp>
    </p:spTree>
    <p:extLst>
      <p:ext uri="{BB962C8B-B14F-4D97-AF65-F5344CB8AC3E}">
        <p14:creationId xmlns:p14="http://schemas.microsoft.com/office/powerpoint/2010/main" val="1626786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774357"/>
            <a:ext cx="7848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It’s nice to know that all of this exists, but ideally, you’d like to be able to so something constructive with the data.  </a:t>
            </a:r>
          </a:p>
          <a:p>
            <a:endParaRPr lang="en-US" sz="2400" b="1" dirty="0"/>
          </a:p>
          <a:p>
            <a:r>
              <a:rPr lang="en-US" sz="2400" b="1" dirty="0"/>
              <a:t>That means getting the data inside your own programs.  </a:t>
            </a:r>
          </a:p>
          <a:p>
            <a:endParaRPr lang="en-US" sz="2400" b="1" dirty="0"/>
          </a:p>
          <a:p>
            <a:r>
              <a:rPr lang="en-US" sz="2400" b="1" dirty="0"/>
              <a:t>All of these databases let you download data in big batches, but this isn’t always the case, so….</a:t>
            </a:r>
          </a:p>
        </p:txBody>
      </p:sp>
    </p:spTree>
    <p:extLst>
      <p:ext uri="{BB962C8B-B14F-4D97-AF65-F5344CB8AC3E}">
        <p14:creationId xmlns:p14="http://schemas.microsoft.com/office/powerpoint/2010/main" val="1899742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5F9B4D3-2FFA-87CE-BCED-1899F4062697}"/>
              </a:ext>
            </a:extLst>
          </p:cNvPr>
          <p:cNvSpPr/>
          <p:nvPr/>
        </p:nvSpPr>
        <p:spPr>
          <a:xfrm>
            <a:off x="0" y="0"/>
            <a:ext cx="8991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Let’s empower your Python scripts to grab data from the web. 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803819A-794A-3AF5-0490-6A1899ECE576}"/>
              </a:ext>
            </a:extLst>
          </p:cNvPr>
          <p:cNvSpPr txBox="1"/>
          <p:nvPr/>
        </p:nvSpPr>
        <p:spPr>
          <a:xfrm>
            <a:off x="0" y="580072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For a number of specific biological databases, you can use </a:t>
            </a:r>
            <a:r>
              <a:rPr lang="en-US" b="1" dirty="0" err="1"/>
              <a:t>BioPython</a:t>
            </a:r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BioPython</a:t>
            </a:r>
            <a:r>
              <a:rPr lang="en-US" dirty="0"/>
              <a:t> lets you access sequence &amp; structure databases, read </a:t>
            </a:r>
            <a:r>
              <a:rPr lang="en-US" dirty="0" err="1"/>
              <a:t>fasta</a:t>
            </a:r>
            <a:r>
              <a:rPr lang="en-US" dirty="0"/>
              <a:t>/genome files,</a:t>
            </a:r>
          </a:p>
          <a:p>
            <a:pPr lvl="1"/>
            <a:r>
              <a:rPr lang="en-US" dirty="0"/>
              <a:t>do simple sequence analyses, BLAST, </a:t>
            </a:r>
            <a:r>
              <a:rPr lang="en-US" dirty="0" err="1"/>
              <a:t>etc</a:t>
            </a:r>
            <a:r>
              <a:rPr lang="en-US" dirty="0"/>
              <a:t>, right from your Python code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you need to install it, just open an Anaconda prompt (on a PC) or launch a console window from Anaconda Navigator &amp; type “pip install </a:t>
            </a:r>
            <a:r>
              <a:rPr lang="en-US" dirty="0" err="1"/>
              <a:t>biopython</a:t>
            </a:r>
            <a:r>
              <a:rPr lang="en-US" dirty="0"/>
              <a:t>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290FDF-04D4-9006-F65B-60DD668615ED}"/>
              </a:ext>
            </a:extLst>
          </p:cNvPr>
          <p:cNvSpPr txBox="1"/>
          <p:nvPr/>
        </p:nvSpPr>
        <p:spPr>
          <a:xfrm>
            <a:off x="-30178" y="6488668"/>
            <a:ext cx="9174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There’s a complete pdf tutorial @ http://biopython.org/DIST/docs/tutorial/Tutorial.pdf</a:t>
            </a: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F2812435-D5A3-C54C-7D12-FCC20F7CE6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8471" y="4953000"/>
            <a:ext cx="2153129" cy="143541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91FB2C3-8B8D-4A68-69FF-892EE7B02E90}"/>
              </a:ext>
            </a:extLst>
          </p:cNvPr>
          <p:cNvSpPr txBox="1"/>
          <p:nvPr/>
        </p:nvSpPr>
        <p:spPr>
          <a:xfrm>
            <a:off x="177297" y="2642950"/>
            <a:ext cx="8431154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92D050"/>
                </a:solidFill>
              </a:rPr>
              <a:t>from</a:t>
            </a:r>
            <a:r>
              <a:rPr lang="en-US" dirty="0"/>
              <a:t> Bio </a:t>
            </a:r>
            <a:r>
              <a:rPr lang="en-US" dirty="0">
                <a:solidFill>
                  <a:srgbClr val="92D050"/>
                </a:solidFill>
              </a:rPr>
              <a:t>import</a:t>
            </a:r>
            <a:r>
              <a:rPr lang="en-US" dirty="0"/>
              <a:t> Entrez</a:t>
            </a:r>
          </a:p>
          <a:p>
            <a:r>
              <a:rPr lang="en-US" dirty="0" err="1"/>
              <a:t>Entrez.email</a:t>
            </a:r>
            <a:r>
              <a:rPr lang="en-US" dirty="0"/>
              <a:t> = "your_email@gmail.com"    </a:t>
            </a:r>
            <a:r>
              <a:rPr lang="en-US" dirty="0">
                <a:solidFill>
                  <a:srgbClr val="FF0000"/>
                </a:solidFill>
              </a:rPr>
              <a:t># Always tell NCBI who you are</a:t>
            </a:r>
          </a:p>
          <a:p>
            <a:r>
              <a:rPr lang="en-US" dirty="0"/>
              <a:t>handle = </a:t>
            </a:r>
            <a:r>
              <a:rPr lang="en-US" dirty="0" err="1"/>
              <a:t>Entrez.efetch</a:t>
            </a:r>
            <a:r>
              <a:rPr lang="en-US" dirty="0"/>
              <a:t>(</a:t>
            </a:r>
            <a:r>
              <a:rPr lang="en-US" dirty="0" err="1"/>
              <a:t>db</a:t>
            </a:r>
            <a:r>
              <a:rPr lang="en-US" dirty="0"/>
              <a:t>="nucleotide", id="EU490707", </a:t>
            </a:r>
            <a:r>
              <a:rPr lang="en-US" dirty="0" err="1"/>
              <a:t>rettype</a:t>
            </a:r>
            <a:r>
              <a:rPr lang="en-US" dirty="0"/>
              <a:t>="</a:t>
            </a:r>
            <a:r>
              <a:rPr lang="en-US" dirty="0" err="1"/>
              <a:t>gb</a:t>
            </a:r>
            <a:r>
              <a:rPr lang="en-US" dirty="0"/>
              <a:t>", </a:t>
            </a:r>
            <a:r>
              <a:rPr lang="en-US" dirty="0" err="1"/>
              <a:t>retmode</a:t>
            </a:r>
            <a:r>
              <a:rPr lang="en-US" dirty="0"/>
              <a:t>="text")</a:t>
            </a:r>
          </a:p>
          <a:p>
            <a:r>
              <a:rPr lang="en-US" dirty="0">
                <a:solidFill>
                  <a:srgbClr val="00B0F0"/>
                </a:solidFill>
              </a:rPr>
              <a:t>print</a:t>
            </a:r>
            <a:r>
              <a:rPr lang="en-US" dirty="0"/>
              <a:t>(</a:t>
            </a:r>
            <a:r>
              <a:rPr lang="en-US" dirty="0" err="1"/>
              <a:t>handle.read</a:t>
            </a:r>
            <a:r>
              <a:rPr lang="en-US" dirty="0"/>
              <a:t>())</a:t>
            </a:r>
          </a:p>
          <a:p>
            <a:endParaRPr lang="en-US" dirty="0"/>
          </a:p>
          <a:p>
            <a:r>
              <a:rPr lang="en-US" sz="1200" dirty="0"/>
              <a:t>LOCUS       EU490707                1302 bp    DNA     linear   PLN 26-JUL-2016</a:t>
            </a:r>
          </a:p>
          <a:p>
            <a:r>
              <a:rPr lang="en-US" sz="1200" dirty="0"/>
              <a:t>DEFINITION  </a:t>
            </a:r>
            <a:r>
              <a:rPr lang="en-US" sz="1200" dirty="0" err="1"/>
              <a:t>Selenipedium</a:t>
            </a:r>
            <a:r>
              <a:rPr lang="en-US" sz="1200" dirty="0"/>
              <a:t> </a:t>
            </a:r>
            <a:r>
              <a:rPr lang="en-US" sz="1200" dirty="0" err="1"/>
              <a:t>aequinoctiale</a:t>
            </a:r>
            <a:r>
              <a:rPr lang="en-US" sz="1200" dirty="0"/>
              <a:t> maturase K (</a:t>
            </a:r>
            <a:r>
              <a:rPr lang="en-US" sz="1200" dirty="0" err="1"/>
              <a:t>matK</a:t>
            </a:r>
            <a:r>
              <a:rPr lang="en-US" sz="1200" dirty="0"/>
              <a:t>) gene, partial </a:t>
            </a:r>
            <a:r>
              <a:rPr lang="en-US" sz="1200" dirty="0" err="1"/>
              <a:t>cds</a:t>
            </a:r>
            <a:r>
              <a:rPr lang="en-US" sz="1200" dirty="0"/>
              <a:t>;</a:t>
            </a:r>
          </a:p>
          <a:p>
            <a:r>
              <a:rPr lang="en-US" sz="1200" dirty="0"/>
              <a:t>            chloroplast.</a:t>
            </a:r>
          </a:p>
          <a:p>
            <a:r>
              <a:rPr lang="en-US" sz="1200" dirty="0"/>
              <a:t>ACCESSION   EU490707</a:t>
            </a:r>
          </a:p>
          <a:p>
            <a:r>
              <a:rPr lang="en-US" sz="1200" dirty="0"/>
              <a:t>VERSION     EU490707.1</a:t>
            </a:r>
          </a:p>
          <a:p>
            <a:r>
              <a:rPr lang="en-US" sz="1200" dirty="0"/>
              <a:t>KEYWORDS    .</a:t>
            </a:r>
          </a:p>
          <a:p>
            <a:r>
              <a:rPr lang="en-US" sz="1200" dirty="0"/>
              <a:t>SOURCE      chloroplast </a:t>
            </a:r>
            <a:r>
              <a:rPr lang="en-US" sz="1200" dirty="0" err="1"/>
              <a:t>Selenipedium</a:t>
            </a:r>
            <a:r>
              <a:rPr lang="en-US" sz="1200" dirty="0"/>
              <a:t> </a:t>
            </a:r>
            <a:r>
              <a:rPr lang="en-US" sz="1200" dirty="0" err="1"/>
              <a:t>aequinoctiale</a:t>
            </a:r>
            <a:endParaRPr lang="en-US" sz="1200" dirty="0"/>
          </a:p>
          <a:p>
            <a:r>
              <a:rPr lang="en-US" sz="1200" dirty="0"/>
              <a:t>  ORGANISM  </a:t>
            </a:r>
            <a:r>
              <a:rPr lang="en-US" sz="1200" dirty="0" err="1"/>
              <a:t>Selenipedium</a:t>
            </a:r>
            <a:r>
              <a:rPr lang="en-US" sz="1200" dirty="0"/>
              <a:t> </a:t>
            </a:r>
            <a:r>
              <a:rPr lang="en-US" sz="1200" dirty="0" err="1"/>
              <a:t>aequinoctiale</a:t>
            </a:r>
            <a:endParaRPr lang="en-US" sz="1200" dirty="0"/>
          </a:p>
          <a:p>
            <a:r>
              <a:rPr lang="en-US" sz="1200" dirty="0"/>
              <a:t>…..</a:t>
            </a:r>
          </a:p>
          <a:p>
            <a:r>
              <a:rPr lang="en-US" sz="1200" dirty="0"/>
              <a:t>ORIGIN      </a:t>
            </a:r>
          </a:p>
          <a:p>
            <a:r>
              <a:rPr lang="en-US" sz="1200" dirty="0"/>
              <a:t>        1 </a:t>
            </a:r>
            <a:r>
              <a:rPr lang="en-US" sz="1200" dirty="0" err="1"/>
              <a:t>attttttacg</a:t>
            </a:r>
            <a:r>
              <a:rPr lang="en-US" sz="1200" dirty="0"/>
              <a:t> </a:t>
            </a:r>
            <a:r>
              <a:rPr lang="en-US" sz="1200" dirty="0" err="1"/>
              <a:t>aacctgtgga</a:t>
            </a:r>
            <a:r>
              <a:rPr lang="en-US" sz="1200" dirty="0"/>
              <a:t> </a:t>
            </a:r>
            <a:r>
              <a:rPr lang="en-US" sz="1200" dirty="0" err="1"/>
              <a:t>aatttttggt</a:t>
            </a:r>
            <a:r>
              <a:rPr lang="en-US" sz="1200" dirty="0"/>
              <a:t> </a:t>
            </a:r>
            <a:r>
              <a:rPr lang="en-US" sz="1200" dirty="0" err="1"/>
              <a:t>tatgacaata</a:t>
            </a:r>
            <a:r>
              <a:rPr lang="en-US" sz="1200" dirty="0"/>
              <a:t> </a:t>
            </a:r>
            <a:r>
              <a:rPr lang="en-US" sz="1200" dirty="0" err="1"/>
              <a:t>aatctagttt</a:t>
            </a:r>
            <a:r>
              <a:rPr lang="en-US" sz="1200" dirty="0"/>
              <a:t> </a:t>
            </a:r>
            <a:r>
              <a:rPr lang="en-US" sz="1200" dirty="0" err="1"/>
              <a:t>agtacttgtg</a:t>
            </a:r>
            <a:endParaRPr lang="en-US" sz="1200" dirty="0"/>
          </a:p>
          <a:p>
            <a:r>
              <a:rPr lang="en-US" sz="1200" dirty="0"/>
              <a:t>       61 </a:t>
            </a:r>
            <a:r>
              <a:rPr lang="en-US" sz="1200" dirty="0" err="1"/>
              <a:t>aaacgtttaa</a:t>
            </a:r>
            <a:r>
              <a:rPr lang="en-US" sz="1200" dirty="0"/>
              <a:t> </a:t>
            </a:r>
            <a:r>
              <a:rPr lang="en-US" sz="1200" dirty="0" err="1"/>
              <a:t>ttactcgaat</a:t>
            </a:r>
            <a:r>
              <a:rPr lang="en-US" sz="1200" dirty="0"/>
              <a:t> </a:t>
            </a:r>
            <a:r>
              <a:rPr lang="en-US" sz="1200" dirty="0" err="1"/>
              <a:t>gtatcaacag</a:t>
            </a:r>
            <a:r>
              <a:rPr lang="en-US" sz="1200" dirty="0"/>
              <a:t> </a:t>
            </a:r>
            <a:r>
              <a:rPr lang="en-US" sz="1200" dirty="0" err="1"/>
              <a:t>aattttttga</a:t>
            </a:r>
            <a:r>
              <a:rPr lang="en-US" sz="1200" dirty="0"/>
              <a:t> </a:t>
            </a:r>
            <a:r>
              <a:rPr lang="en-US" sz="1200" dirty="0" err="1"/>
              <a:t>tttcttcggt</a:t>
            </a:r>
            <a:r>
              <a:rPr lang="en-US" sz="1200" dirty="0"/>
              <a:t> </a:t>
            </a:r>
            <a:r>
              <a:rPr lang="en-US" sz="1200" dirty="0" err="1"/>
              <a:t>taatgattct</a:t>
            </a:r>
            <a:r>
              <a:rPr lang="en-US" sz="1200" dirty="0"/>
              <a:t>  ….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9D8D735-FF85-EC4B-F24D-E819C88F5FCE}"/>
              </a:ext>
            </a:extLst>
          </p:cNvPr>
          <p:cNvSpPr txBox="1"/>
          <p:nvPr/>
        </p:nvSpPr>
        <p:spPr>
          <a:xfrm>
            <a:off x="0" y="2133600"/>
            <a:ext cx="527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e.g.</a:t>
            </a:r>
          </a:p>
        </p:txBody>
      </p:sp>
    </p:spTree>
    <p:extLst>
      <p:ext uri="{BB962C8B-B14F-4D97-AF65-F5344CB8AC3E}">
        <p14:creationId xmlns:p14="http://schemas.microsoft.com/office/powerpoint/2010/main" val="3336568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1719</TotalTime>
  <Words>3258</Words>
  <Application>Microsoft Office PowerPoint</Application>
  <PresentationFormat>On-screen Show (4:3)</PresentationFormat>
  <Paragraphs>436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Edward Marcotte</dc:creator>
  <cp:lastModifiedBy>Marcotte</cp:lastModifiedBy>
  <cp:revision>82</cp:revision>
  <cp:lastPrinted>2025-02-06T01:19:36Z</cp:lastPrinted>
  <dcterms:created xsi:type="dcterms:W3CDTF">2014-01-13T19:44:00Z</dcterms:created>
  <dcterms:modified xsi:type="dcterms:W3CDTF">2025-02-06T01:31:27Z</dcterms:modified>
</cp:coreProperties>
</file>