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7"/>
  </p:notesMasterIdLst>
  <p:handoutMasterIdLst>
    <p:handoutMasterId r:id="rId68"/>
  </p:handoutMasterIdLst>
  <p:sldIdLst>
    <p:sldId id="303" r:id="rId2"/>
    <p:sldId id="345" r:id="rId3"/>
    <p:sldId id="348" r:id="rId4"/>
    <p:sldId id="358" r:id="rId5"/>
    <p:sldId id="347" r:id="rId6"/>
    <p:sldId id="304" r:id="rId7"/>
    <p:sldId id="306" r:id="rId8"/>
    <p:sldId id="356" r:id="rId9"/>
    <p:sldId id="360" r:id="rId10"/>
    <p:sldId id="305" r:id="rId11"/>
    <p:sldId id="308" r:id="rId12"/>
    <p:sldId id="307" r:id="rId13"/>
    <p:sldId id="309" r:id="rId14"/>
    <p:sldId id="310" r:id="rId15"/>
    <p:sldId id="311" r:id="rId16"/>
    <p:sldId id="312" r:id="rId17"/>
    <p:sldId id="313" r:id="rId18"/>
    <p:sldId id="314" r:id="rId19"/>
    <p:sldId id="315" r:id="rId20"/>
    <p:sldId id="302" r:id="rId21"/>
    <p:sldId id="258" r:id="rId22"/>
    <p:sldId id="259" r:id="rId23"/>
    <p:sldId id="261" r:id="rId24"/>
    <p:sldId id="262" r:id="rId25"/>
    <p:sldId id="263" r:id="rId26"/>
    <p:sldId id="264" r:id="rId27"/>
    <p:sldId id="361" r:id="rId28"/>
    <p:sldId id="268" r:id="rId29"/>
    <p:sldId id="269" r:id="rId30"/>
    <p:sldId id="270" r:id="rId31"/>
    <p:sldId id="299" r:id="rId32"/>
    <p:sldId id="291" r:id="rId33"/>
    <p:sldId id="292" r:id="rId34"/>
    <p:sldId id="294" r:id="rId35"/>
    <p:sldId id="295" r:id="rId36"/>
    <p:sldId id="296" r:id="rId37"/>
    <p:sldId id="298" r:id="rId38"/>
    <p:sldId id="317" r:id="rId39"/>
    <p:sldId id="318" r:id="rId40"/>
    <p:sldId id="344" r:id="rId41"/>
    <p:sldId id="342" r:id="rId42"/>
    <p:sldId id="357" r:id="rId43"/>
    <p:sldId id="319" r:id="rId44"/>
    <p:sldId id="284" r:id="rId45"/>
    <p:sldId id="285" r:id="rId46"/>
    <p:sldId id="320" r:id="rId47"/>
    <p:sldId id="321" r:id="rId48"/>
    <p:sldId id="324" r:id="rId49"/>
    <p:sldId id="325" r:id="rId50"/>
    <p:sldId id="326" r:id="rId51"/>
    <p:sldId id="327" r:id="rId52"/>
    <p:sldId id="328" r:id="rId53"/>
    <p:sldId id="323" r:id="rId54"/>
    <p:sldId id="329" r:id="rId55"/>
    <p:sldId id="331" r:id="rId56"/>
    <p:sldId id="340" r:id="rId57"/>
    <p:sldId id="332" r:id="rId58"/>
    <p:sldId id="335" r:id="rId59"/>
    <p:sldId id="334" r:id="rId60"/>
    <p:sldId id="336" r:id="rId61"/>
    <p:sldId id="353" r:id="rId62"/>
    <p:sldId id="354" r:id="rId63"/>
    <p:sldId id="355" r:id="rId64"/>
    <p:sldId id="362" r:id="rId65"/>
    <p:sldId id="341" r:id="rId66"/>
  </p:sldIdLst>
  <p:sldSz cx="10080625" cy="7559675"/>
  <p:notesSz cx="7315200" cy="9601200"/>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5pPr>
    <a:lvl6pPr marL="2286000" algn="l" defTabSz="914400" rtl="0" eaLnBrk="1" latinLnBrk="0" hangingPunct="1">
      <a:defRPr kern="1200">
        <a:solidFill>
          <a:schemeClr val="tx1"/>
        </a:solidFill>
        <a:latin typeface="Arial" panose="020B0604020202020204" pitchFamily="34" charset="0"/>
        <a:ea typeface="+mn-ea"/>
        <a:cs typeface="DejaVu Sans" charset="0"/>
      </a:defRPr>
    </a:lvl6pPr>
    <a:lvl7pPr marL="2743200" algn="l" defTabSz="914400" rtl="0" eaLnBrk="1" latinLnBrk="0" hangingPunct="1">
      <a:defRPr kern="1200">
        <a:solidFill>
          <a:schemeClr val="tx1"/>
        </a:solidFill>
        <a:latin typeface="Arial" panose="020B0604020202020204" pitchFamily="34" charset="0"/>
        <a:ea typeface="+mn-ea"/>
        <a:cs typeface="DejaVu Sans" charset="0"/>
      </a:defRPr>
    </a:lvl7pPr>
    <a:lvl8pPr marL="3200400" algn="l" defTabSz="914400" rtl="0" eaLnBrk="1" latinLnBrk="0" hangingPunct="1">
      <a:defRPr kern="1200">
        <a:solidFill>
          <a:schemeClr val="tx1"/>
        </a:solidFill>
        <a:latin typeface="Arial" panose="020B0604020202020204" pitchFamily="34" charset="0"/>
        <a:ea typeface="+mn-ea"/>
        <a:cs typeface="DejaVu Sans" charset="0"/>
      </a:defRPr>
    </a:lvl8pPr>
    <a:lvl9pPr marL="3657600" algn="l" defTabSz="914400" rtl="0" eaLnBrk="1" latinLnBrk="0" hangingPunct="1">
      <a:defRPr kern="1200">
        <a:solidFill>
          <a:schemeClr val="tx1"/>
        </a:solidFill>
        <a:latin typeface="Arial" panose="020B0604020202020204" pitchFamily="34" charset="0"/>
        <a:ea typeface="+mn-ea"/>
        <a:cs typeface="DejaVu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49">
          <p15:clr>
            <a:srgbClr val="A4A3A4"/>
          </p15:clr>
        </p15:guide>
        <p15:guide id="2" pos="20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15" autoAdjust="0"/>
  </p:normalViewPr>
  <p:slideViewPr>
    <p:cSldViewPr>
      <p:cViewPr varScale="1">
        <p:scale>
          <a:sx n="97" d="100"/>
          <a:sy n="97" d="100"/>
        </p:scale>
        <p:origin x="172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 d="1"/>
        <a:sy n="1" d="1"/>
      </p:scale>
      <p:origin x="0" y="-9036"/>
    </p:cViewPr>
  </p:sorterViewPr>
  <p:notesViewPr>
    <p:cSldViewPr>
      <p:cViewPr varScale="1">
        <p:scale>
          <a:sx n="59" d="100"/>
          <a:sy n="59" d="100"/>
        </p:scale>
        <p:origin x="-1752" y="-72"/>
      </p:cViewPr>
      <p:guideLst>
        <p:guide orient="horz" pos="2749"/>
        <p:guide pos="203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425F5A-E7B5-4124-8A06-F47445529194}"/>
              </a:ext>
            </a:extLst>
          </p:cNvPr>
          <p:cNvSpPr>
            <a:spLocks noGrp="1"/>
          </p:cNvSpPr>
          <p:nvPr>
            <p:ph type="hdr" sz="quarter"/>
          </p:nvPr>
        </p:nvSpPr>
        <p:spPr>
          <a:xfrm>
            <a:off x="0" y="0"/>
            <a:ext cx="3170238" cy="479425"/>
          </a:xfrm>
          <a:prstGeom prst="rect">
            <a:avLst/>
          </a:prstGeom>
        </p:spPr>
        <p:txBody>
          <a:bodyPr vert="horz" lIns="95079" tIns="47540" rIns="95079" bIns="47540" rtlCol="0"/>
          <a:lstStyle>
            <a:lvl1pPr algn="l" eaLnBrk="1">
              <a:lnSpc>
                <a:spcPct val="93000"/>
              </a:lnSpc>
              <a:buClr>
                <a:srgbClr val="000000"/>
              </a:buClr>
              <a:buSzPct val="100000"/>
              <a:buFont typeface="Times New Roman" pitchFamily="16" charset="0"/>
              <a:buNone/>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37AEDDB2-579B-4812-A9A1-B6D69303D015}"/>
              </a:ext>
            </a:extLst>
          </p:cNvPr>
          <p:cNvSpPr>
            <a:spLocks noGrp="1"/>
          </p:cNvSpPr>
          <p:nvPr>
            <p:ph type="dt" sz="quarter" idx="1"/>
          </p:nvPr>
        </p:nvSpPr>
        <p:spPr>
          <a:xfrm>
            <a:off x="4143375" y="0"/>
            <a:ext cx="3170238" cy="479425"/>
          </a:xfrm>
          <a:prstGeom prst="rect">
            <a:avLst/>
          </a:prstGeom>
        </p:spPr>
        <p:txBody>
          <a:bodyPr vert="horz" lIns="95079" tIns="47540" rIns="95079" bIns="47540" rtlCol="0"/>
          <a:lstStyle>
            <a:lvl1pPr algn="r" eaLnBrk="1">
              <a:lnSpc>
                <a:spcPct val="93000"/>
              </a:lnSpc>
              <a:buClr>
                <a:srgbClr val="000000"/>
              </a:buClr>
              <a:buSzPct val="100000"/>
              <a:buFont typeface="Times New Roman" pitchFamily="16" charset="0"/>
              <a:buNone/>
              <a:defRPr sz="1200">
                <a:latin typeface="Arial" charset="0"/>
                <a:ea typeface="+mn-ea"/>
                <a:cs typeface="+mn-cs"/>
              </a:defRPr>
            </a:lvl1pPr>
          </a:lstStyle>
          <a:p>
            <a:pPr>
              <a:defRPr/>
            </a:pPr>
            <a:endParaRPr lang="en-US"/>
          </a:p>
        </p:txBody>
      </p:sp>
      <p:sp>
        <p:nvSpPr>
          <p:cNvPr id="4" name="Footer Placeholder 3">
            <a:extLst>
              <a:ext uri="{FF2B5EF4-FFF2-40B4-BE49-F238E27FC236}">
                <a16:creationId xmlns:a16="http://schemas.microsoft.com/office/drawing/2014/main" id="{5B9DEEC3-FD81-4FDE-8894-A8E91C926799}"/>
              </a:ext>
            </a:extLst>
          </p:cNvPr>
          <p:cNvSpPr>
            <a:spLocks noGrp="1"/>
          </p:cNvSpPr>
          <p:nvPr>
            <p:ph type="ftr" sz="quarter" idx="2"/>
          </p:nvPr>
        </p:nvSpPr>
        <p:spPr>
          <a:xfrm>
            <a:off x="0" y="9120188"/>
            <a:ext cx="3170238" cy="479425"/>
          </a:xfrm>
          <a:prstGeom prst="rect">
            <a:avLst/>
          </a:prstGeom>
        </p:spPr>
        <p:txBody>
          <a:bodyPr vert="horz" lIns="95079" tIns="47540" rIns="95079" bIns="47540" rtlCol="0" anchor="b"/>
          <a:lstStyle>
            <a:lvl1pPr algn="l" eaLnBrk="1">
              <a:lnSpc>
                <a:spcPct val="93000"/>
              </a:lnSpc>
              <a:buClr>
                <a:srgbClr val="000000"/>
              </a:buClr>
              <a:buSzPct val="100000"/>
              <a:buFont typeface="Times New Roman" pitchFamily="16" charset="0"/>
              <a:buNone/>
              <a:defRPr sz="1200">
                <a:latin typeface="Arial"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B1D8A650-87D5-44A9-92F1-DC3DB9BA654F}"/>
              </a:ext>
            </a:extLst>
          </p:cNvPr>
          <p:cNvSpPr>
            <a:spLocks noGrp="1"/>
          </p:cNvSpPr>
          <p:nvPr>
            <p:ph type="sldNum" sz="quarter" idx="3"/>
          </p:nvPr>
        </p:nvSpPr>
        <p:spPr>
          <a:xfrm>
            <a:off x="4143375" y="9120188"/>
            <a:ext cx="3170238" cy="479425"/>
          </a:xfrm>
          <a:prstGeom prst="rect">
            <a:avLst/>
          </a:prstGeom>
        </p:spPr>
        <p:txBody>
          <a:bodyPr vert="horz" wrap="square" lIns="95079" tIns="47540" rIns="95079" bIns="4754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defRPr sz="1200" smtClean="0"/>
            </a:lvl1pPr>
          </a:lstStyle>
          <a:p>
            <a:pPr>
              <a:defRPr/>
            </a:pPr>
            <a:fld id="{19511B2C-328B-49E2-9E23-C883F19FDC8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D8D9F22D-43D9-4AC4-B9B1-3BFB442E112C}"/>
              </a:ext>
            </a:extLst>
          </p:cNvPr>
          <p:cNvSpPr>
            <a:spLocks noGrp="1" noRot="1" noChangeAspect="1" noChangeArrowheads="1"/>
          </p:cNvSpPr>
          <p:nvPr>
            <p:ph type="sldImg"/>
          </p:nvPr>
        </p:nvSpPr>
        <p:spPr bwMode="auto">
          <a:xfrm>
            <a:off x="1257300" y="728663"/>
            <a:ext cx="4799013"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2">
            <a:extLst>
              <a:ext uri="{FF2B5EF4-FFF2-40B4-BE49-F238E27FC236}">
                <a16:creationId xmlns:a16="http://schemas.microsoft.com/office/drawing/2014/main" id="{65498F00-41C9-4539-B25D-E53CF9B12553}"/>
              </a:ext>
            </a:extLst>
          </p:cNvPr>
          <p:cNvSpPr>
            <a:spLocks noGrp="1" noChangeArrowheads="1"/>
          </p:cNvSpPr>
          <p:nvPr>
            <p:ph type="body"/>
          </p:nvPr>
        </p:nvSpPr>
        <p:spPr bwMode="auto">
          <a:xfrm>
            <a:off x="731838" y="4559300"/>
            <a:ext cx="5851525" cy="43195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2051" name="Rectangle 3">
            <a:extLst>
              <a:ext uri="{FF2B5EF4-FFF2-40B4-BE49-F238E27FC236}">
                <a16:creationId xmlns:a16="http://schemas.microsoft.com/office/drawing/2014/main" id="{72B5541E-4037-4A58-B3BC-DC8651AE4804}"/>
              </a:ext>
            </a:extLst>
          </p:cNvPr>
          <p:cNvSpPr>
            <a:spLocks noGrp="1" noChangeArrowheads="1"/>
          </p:cNvSpPr>
          <p:nvPr>
            <p:ph type="hdr"/>
          </p:nvPr>
        </p:nvSpPr>
        <p:spPr bwMode="auto">
          <a:xfrm>
            <a:off x="0" y="0"/>
            <a:ext cx="3173413" cy="4794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itchFamily="16" charset="0"/>
              <a:buNone/>
              <a:tabLst>
                <a:tab pos="686698" algn="l"/>
                <a:tab pos="1373397" algn="l"/>
                <a:tab pos="2060095" algn="l"/>
                <a:tab pos="2746794" algn="l"/>
              </a:tabLst>
              <a:defRPr sz="1400">
                <a:solidFill>
                  <a:srgbClr val="000000"/>
                </a:solidFill>
                <a:latin typeface="Times New Roman" pitchFamily="16" charset="0"/>
                <a:ea typeface="DejaVu Sans" charset="0"/>
                <a:cs typeface="DejaVu Sans" charset="0"/>
              </a:defRPr>
            </a:lvl1pPr>
          </a:lstStyle>
          <a:p>
            <a:pPr>
              <a:defRPr/>
            </a:pPr>
            <a:endParaRPr lang="en-US"/>
          </a:p>
        </p:txBody>
      </p:sp>
      <p:sp>
        <p:nvSpPr>
          <p:cNvPr id="2052" name="Rectangle 4">
            <a:extLst>
              <a:ext uri="{FF2B5EF4-FFF2-40B4-BE49-F238E27FC236}">
                <a16:creationId xmlns:a16="http://schemas.microsoft.com/office/drawing/2014/main" id="{E63389E3-2BB9-4FE3-B94C-B14278A75DD4}"/>
              </a:ext>
            </a:extLst>
          </p:cNvPr>
          <p:cNvSpPr>
            <a:spLocks noGrp="1" noChangeArrowheads="1"/>
          </p:cNvSpPr>
          <p:nvPr>
            <p:ph type="dt"/>
          </p:nvPr>
        </p:nvSpPr>
        <p:spPr bwMode="auto">
          <a:xfrm>
            <a:off x="4140200" y="0"/>
            <a:ext cx="3173413" cy="4794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itchFamily="16" charset="0"/>
              <a:buNone/>
              <a:tabLst>
                <a:tab pos="686698" algn="l"/>
                <a:tab pos="1373397" algn="l"/>
                <a:tab pos="2060095" algn="l"/>
                <a:tab pos="2746794" algn="l"/>
              </a:tabLst>
              <a:defRPr sz="1400">
                <a:solidFill>
                  <a:srgbClr val="000000"/>
                </a:solidFill>
                <a:latin typeface="Times New Roman" pitchFamily="16" charset="0"/>
                <a:ea typeface="DejaVu Sans" charset="0"/>
                <a:cs typeface="DejaVu Sans" charset="0"/>
              </a:defRPr>
            </a:lvl1pPr>
          </a:lstStyle>
          <a:p>
            <a:pPr>
              <a:defRPr/>
            </a:pPr>
            <a:endParaRPr lang="en-US"/>
          </a:p>
        </p:txBody>
      </p:sp>
      <p:sp>
        <p:nvSpPr>
          <p:cNvPr id="2053" name="Rectangle 5">
            <a:extLst>
              <a:ext uri="{FF2B5EF4-FFF2-40B4-BE49-F238E27FC236}">
                <a16:creationId xmlns:a16="http://schemas.microsoft.com/office/drawing/2014/main" id="{D47E736B-5CE9-4B78-9778-283B1A237F2E}"/>
              </a:ext>
            </a:extLst>
          </p:cNvPr>
          <p:cNvSpPr>
            <a:spLocks noGrp="1" noChangeArrowheads="1"/>
          </p:cNvSpPr>
          <p:nvPr>
            <p:ph type="ftr"/>
          </p:nvPr>
        </p:nvSpPr>
        <p:spPr bwMode="auto">
          <a:xfrm>
            <a:off x="0" y="9120188"/>
            <a:ext cx="3173413" cy="4794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itchFamily="16" charset="0"/>
              <a:buNone/>
              <a:tabLst>
                <a:tab pos="686698" algn="l"/>
                <a:tab pos="1373397" algn="l"/>
                <a:tab pos="2060095" algn="l"/>
                <a:tab pos="2746794" algn="l"/>
              </a:tabLst>
              <a:defRPr sz="1400">
                <a:solidFill>
                  <a:srgbClr val="000000"/>
                </a:solidFill>
                <a:latin typeface="Times New Roman" pitchFamily="16" charset="0"/>
                <a:ea typeface="DejaVu Sans" charset="0"/>
                <a:cs typeface="DejaVu Sans" charset="0"/>
              </a:defRPr>
            </a:lvl1pPr>
          </a:lstStyle>
          <a:p>
            <a:pPr>
              <a:defRPr/>
            </a:pPr>
            <a:endParaRPr lang="en-US"/>
          </a:p>
        </p:txBody>
      </p:sp>
      <p:sp>
        <p:nvSpPr>
          <p:cNvPr id="2054" name="Rectangle 6">
            <a:extLst>
              <a:ext uri="{FF2B5EF4-FFF2-40B4-BE49-F238E27FC236}">
                <a16:creationId xmlns:a16="http://schemas.microsoft.com/office/drawing/2014/main" id="{24448C26-33DB-46EE-BD5E-EB96745359F4}"/>
              </a:ext>
            </a:extLst>
          </p:cNvPr>
          <p:cNvSpPr>
            <a:spLocks noGrp="1" noChangeArrowheads="1"/>
          </p:cNvSpPr>
          <p:nvPr>
            <p:ph type="sldNum"/>
          </p:nvPr>
        </p:nvSpPr>
        <p:spPr bwMode="auto">
          <a:xfrm>
            <a:off x="4140200" y="9120188"/>
            <a:ext cx="3173413" cy="4794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685800" algn="l"/>
                <a:tab pos="1373188" algn="l"/>
                <a:tab pos="2058988" algn="l"/>
                <a:tab pos="2746375" algn="l"/>
              </a:tabLst>
              <a:defRPr sz="1400" smtClean="0">
                <a:solidFill>
                  <a:srgbClr val="000000"/>
                </a:solidFill>
                <a:latin typeface="Times New Roman" panose="02020603050405020304" pitchFamily="18" charset="0"/>
              </a:defRPr>
            </a:lvl1pPr>
          </a:lstStyle>
          <a:p>
            <a:pPr>
              <a:defRPr/>
            </a:pPr>
            <a:fld id="{13CA8129-6BE4-48C5-9459-5D694302DD8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a:extLst>
              <a:ext uri="{FF2B5EF4-FFF2-40B4-BE49-F238E27FC236}">
                <a16:creationId xmlns:a16="http://schemas.microsoft.com/office/drawing/2014/main" id="{DE2912EF-B723-43D6-8FF3-94FF5723CE0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4EA7DB75-E854-4B7B-A141-BB39BFE00EE2}" type="slidenum">
              <a:rPr lang="en-US" altLang="en-US" sz="1400"/>
              <a:pPr>
                <a:spcBef>
                  <a:spcPct val="0"/>
                </a:spcBef>
              </a:pPr>
              <a:t>20</a:t>
            </a:fld>
            <a:endParaRPr lang="en-US" altLang="en-US" sz="1400"/>
          </a:p>
        </p:txBody>
      </p:sp>
      <p:sp>
        <p:nvSpPr>
          <p:cNvPr id="26627" name="Rectangle 1">
            <a:extLst>
              <a:ext uri="{FF2B5EF4-FFF2-40B4-BE49-F238E27FC236}">
                <a16:creationId xmlns:a16="http://schemas.microsoft.com/office/drawing/2014/main" id="{9D6F98F6-45C3-4BA8-8120-255A9CBE0804}"/>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26628" name="Rectangle 2">
            <a:extLst>
              <a:ext uri="{FF2B5EF4-FFF2-40B4-BE49-F238E27FC236}">
                <a16:creationId xmlns:a16="http://schemas.microsoft.com/office/drawing/2014/main" id="{A5F0B6E1-575A-4CF7-93C7-115954748561}"/>
              </a:ext>
            </a:extLst>
          </p:cNvPr>
          <p:cNvSpPr>
            <a:spLocks noGrp="1" noChangeArrowheads="1"/>
          </p:cNvSpPr>
          <p:nvPr>
            <p:ph type="body" idx="1"/>
          </p:nvPr>
        </p:nvSpPr>
        <p:spPr>
          <a:xfrm>
            <a:off x="731838" y="4559300"/>
            <a:ext cx="5853112"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26629" name="Date Placeholder 1">
            <a:extLst>
              <a:ext uri="{FF2B5EF4-FFF2-40B4-BE49-F238E27FC236}">
                <a16:creationId xmlns:a16="http://schemas.microsoft.com/office/drawing/2014/main" id="{AA06B2D1-A663-40B6-9E0E-11AF92F44C0B}"/>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a:extLst>
              <a:ext uri="{FF2B5EF4-FFF2-40B4-BE49-F238E27FC236}">
                <a16:creationId xmlns:a16="http://schemas.microsoft.com/office/drawing/2014/main" id="{49AF49AF-3671-4C75-8505-AD2577FD304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3BB777CE-7937-47BB-8543-28077DD6FA24}" type="slidenum">
              <a:rPr lang="en-US" altLang="en-US" sz="1400"/>
              <a:pPr>
                <a:spcBef>
                  <a:spcPct val="0"/>
                </a:spcBef>
              </a:pPr>
              <a:t>30</a:t>
            </a:fld>
            <a:endParaRPr lang="en-US" altLang="en-US" sz="1400"/>
          </a:p>
        </p:txBody>
      </p:sp>
      <p:sp>
        <p:nvSpPr>
          <p:cNvPr id="51203" name="Rectangle 1">
            <a:extLst>
              <a:ext uri="{FF2B5EF4-FFF2-40B4-BE49-F238E27FC236}">
                <a16:creationId xmlns:a16="http://schemas.microsoft.com/office/drawing/2014/main" id="{CC64D39C-6DDF-4A01-A103-C46054BE0FEA}"/>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51204" name="Rectangle 2">
            <a:extLst>
              <a:ext uri="{FF2B5EF4-FFF2-40B4-BE49-F238E27FC236}">
                <a16:creationId xmlns:a16="http://schemas.microsoft.com/office/drawing/2014/main" id="{C13E6831-534D-4784-914C-3EF777210538}"/>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51205" name="Date Placeholder 1">
            <a:extLst>
              <a:ext uri="{FF2B5EF4-FFF2-40B4-BE49-F238E27FC236}">
                <a16:creationId xmlns:a16="http://schemas.microsoft.com/office/drawing/2014/main" id="{D8DE58FA-5EF1-4AD3-A769-C57232201858}"/>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a:extLst>
              <a:ext uri="{FF2B5EF4-FFF2-40B4-BE49-F238E27FC236}">
                <a16:creationId xmlns:a16="http://schemas.microsoft.com/office/drawing/2014/main" id="{5898955D-4322-41B9-B593-C5A2F9AAC32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8AF6CA35-549C-44BF-BB16-31B0ED1656E2}" type="slidenum">
              <a:rPr lang="en-US" altLang="en-US" sz="1400"/>
              <a:pPr>
                <a:spcBef>
                  <a:spcPct val="0"/>
                </a:spcBef>
              </a:pPr>
              <a:t>31</a:t>
            </a:fld>
            <a:endParaRPr lang="en-US" altLang="en-US" sz="1400"/>
          </a:p>
        </p:txBody>
      </p:sp>
      <p:sp>
        <p:nvSpPr>
          <p:cNvPr id="53251" name="Rectangle 1">
            <a:extLst>
              <a:ext uri="{FF2B5EF4-FFF2-40B4-BE49-F238E27FC236}">
                <a16:creationId xmlns:a16="http://schemas.microsoft.com/office/drawing/2014/main" id="{BE41A9AA-1B2C-4123-980B-182F75450029}"/>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53252" name="Rectangle 2">
            <a:extLst>
              <a:ext uri="{FF2B5EF4-FFF2-40B4-BE49-F238E27FC236}">
                <a16:creationId xmlns:a16="http://schemas.microsoft.com/office/drawing/2014/main" id="{532BC66E-D8FF-46EC-8208-3053DE0DFE45}"/>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
        <p:nvSpPr>
          <p:cNvPr id="53253" name="Date Placeholder 1">
            <a:extLst>
              <a:ext uri="{FF2B5EF4-FFF2-40B4-BE49-F238E27FC236}">
                <a16:creationId xmlns:a16="http://schemas.microsoft.com/office/drawing/2014/main" id="{1FFE04C7-B1BD-4696-AE73-185675D9DC81}"/>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a:extLst>
              <a:ext uri="{FF2B5EF4-FFF2-40B4-BE49-F238E27FC236}">
                <a16:creationId xmlns:a16="http://schemas.microsoft.com/office/drawing/2014/main" id="{CA618A72-E0EA-4B70-8FE9-E5F6317D72C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17AF3D51-7931-4467-8543-7F0AEB0A54C4}" type="slidenum">
              <a:rPr lang="en-US" altLang="en-US" sz="1400"/>
              <a:pPr>
                <a:spcBef>
                  <a:spcPct val="0"/>
                </a:spcBef>
              </a:pPr>
              <a:t>32</a:t>
            </a:fld>
            <a:endParaRPr lang="en-US" altLang="en-US" sz="1400"/>
          </a:p>
        </p:txBody>
      </p:sp>
      <p:sp>
        <p:nvSpPr>
          <p:cNvPr id="57347" name="Rectangle 1">
            <a:extLst>
              <a:ext uri="{FF2B5EF4-FFF2-40B4-BE49-F238E27FC236}">
                <a16:creationId xmlns:a16="http://schemas.microsoft.com/office/drawing/2014/main" id="{FBA4D751-CC5F-48D5-A366-371873740B77}"/>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57348" name="Rectangle 2">
            <a:extLst>
              <a:ext uri="{FF2B5EF4-FFF2-40B4-BE49-F238E27FC236}">
                <a16:creationId xmlns:a16="http://schemas.microsoft.com/office/drawing/2014/main" id="{5ACD0D7C-7B53-4FC4-A86E-963066B557A5}"/>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
        <p:nvSpPr>
          <p:cNvPr id="57349" name="Date Placeholder 1">
            <a:extLst>
              <a:ext uri="{FF2B5EF4-FFF2-40B4-BE49-F238E27FC236}">
                <a16:creationId xmlns:a16="http://schemas.microsoft.com/office/drawing/2014/main" id="{BBAB692C-AF95-4EF5-A549-AD7BDC09C03C}"/>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6">
            <a:extLst>
              <a:ext uri="{FF2B5EF4-FFF2-40B4-BE49-F238E27FC236}">
                <a16:creationId xmlns:a16="http://schemas.microsoft.com/office/drawing/2014/main" id="{DE1B3F79-67A7-40C6-95D3-547FED8D1DA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C395581C-B468-4C92-8A01-97D7AB907005}" type="slidenum">
              <a:rPr lang="en-US" altLang="en-US" sz="1400"/>
              <a:pPr>
                <a:spcBef>
                  <a:spcPct val="0"/>
                </a:spcBef>
              </a:pPr>
              <a:t>33</a:t>
            </a:fld>
            <a:endParaRPr lang="en-US" altLang="en-US" sz="1400"/>
          </a:p>
        </p:txBody>
      </p:sp>
      <p:sp>
        <p:nvSpPr>
          <p:cNvPr id="59395" name="Rectangle 1">
            <a:extLst>
              <a:ext uri="{FF2B5EF4-FFF2-40B4-BE49-F238E27FC236}">
                <a16:creationId xmlns:a16="http://schemas.microsoft.com/office/drawing/2014/main" id="{BFA38CCF-6FC9-418F-8922-516D24AF389D}"/>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59396" name="Rectangle 2">
            <a:extLst>
              <a:ext uri="{FF2B5EF4-FFF2-40B4-BE49-F238E27FC236}">
                <a16:creationId xmlns:a16="http://schemas.microsoft.com/office/drawing/2014/main" id="{D7AB6AA4-ED46-43C5-9452-12D09C5884EE}"/>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
        <p:nvSpPr>
          <p:cNvPr id="59397" name="Date Placeholder 1">
            <a:extLst>
              <a:ext uri="{FF2B5EF4-FFF2-40B4-BE49-F238E27FC236}">
                <a16:creationId xmlns:a16="http://schemas.microsoft.com/office/drawing/2014/main" id="{3B6F9A95-5601-439E-895A-246F4C202B34}"/>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6">
            <a:extLst>
              <a:ext uri="{FF2B5EF4-FFF2-40B4-BE49-F238E27FC236}">
                <a16:creationId xmlns:a16="http://schemas.microsoft.com/office/drawing/2014/main" id="{8248877A-35DD-491A-A98D-723C9DB5B6C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A4CD6EEB-FFF8-4FBA-8A0B-76A4ACE6BE5D}" type="slidenum">
              <a:rPr lang="en-US" altLang="en-US" sz="1400"/>
              <a:pPr>
                <a:spcBef>
                  <a:spcPct val="0"/>
                </a:spcBef>
              </a:pPr>
              <a:t>34</a:t>
            </a:fld>
            <a:endParaRPr lang="en-US" altLang="en-US" sz="1400"/>
          </a:p>
        </p:txBody>
      </p:sp>
      <p:sp>
        <p:nvSpPr>
          <p:cNvPr id="61443" name="Rectangle 1">
            <a:extLst>
              <a:ext uri="{FF2B5EF4-FFF2-40B4-BE49-F238E27FC236}">
                <a16:creationId xmlns:a16="http://schemas.microsoft.com/office/drawing/2014/main" id="{9DDE638B-DF87-43D4-923C-84BE6F9FCFD7}"/>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61444" name="Rectangle 2">
            <a:extLst>
              <a:ext uri="{FF2B5EF4-FFF2-40B4-BE49-F238E27FC236}">
                <a16:creationId xmlns:a16="http://schemas.microsoft.com/office/drawing/2014/main" id="{E9AAFA3A-36EA-4FB3-98CA-5B16360C3EAB}"/>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
        <p:nvSpPr>
          <p:cNvPr id="61445" name="Date Placeholder 1">
            <a:extLst>
              <a:ext uri="{FF2B5EF4-FFF2-40B4-BE49-F238E27FC236}">
                <a16:creationId xmlns:a16="http://schemas.microsoft.com/office/drawing/2014/main" id="{3D69C5DD-2FBD-4496-BC27-8070AA470DDA}"/>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6">
            <a:extLst>
              <a:ext uri="{FF2B5EF4-FFF2-40B4-BE49-F238E27FC236}">
                <a16:creationId xmlns:a16="http://schemas.microsoft.com/office/drawing/2014/main" id="{4AB116A5-4D5F-46E1-B446-ABA74BE3ED2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3380D2BE-DC63-4D9B-9CF7-2E1AEB5CC155}" type="slidenum">
              <a:rPr lang="en-US" altLang="en-US" sz="1400"/>
              <a:pPr>
                <a:spcBef>
                  <a:spcPct val="0"/>
                </a:spcBef>
              </a:pPr>
              <a:t>35</a:t>
            </a:fld>
            <a:endParaRPr lang="en-US" altLang="en-US" sz="1400"/>
          </a:p>
        </p:txBody>
      </p:sp>
      <p:sp>
        <p:nvSpPr>
          <p:cNvPr id="63491" name="Rectangle 1">
            <a:extLst>
              <a:ext uri="{FF2B5EF4-FFF2-40B4-BE49-F238E27FC236}">
                <a16:creationId xmlns:a16="http://schemas.microsoft.com/office/drawing/2014/main" id="{B593B18F-FEB6-4A49-9CA5-B053FAC3A4D5}"/>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63492" name="Rectangle 2">
            <a:extLst>
              <a:ext uri="{FF2B5EF4-FFF2-40B4-BE49-F238E27FC236}">
                <a16:creationId xmlns:a16="http://schemas.microsoft.com/office/drawing/2014/main" id="{324AC6D9-DE0B-4B13-839C-DBCB9EB3E594}"/>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
        <p:nvSpPr>
          <p:cNvPr id="63493" name="Date Placeholder 1">
            <a:extLst>
              <a:ext uri="{FF2B5EF4-FFF2-40B4-BE49-F238E27FC236}">
                <a16:creationId xmlns:a16="http://schemas.microsoft.com/office/drawing/2014/main" id="{6970F1B3-17B5-456D-BFCA-0DEB35331564}"/>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6">
            <a:extLst>
              <a:ext uri="{FF2B5EF4-FFF2-40B4-BE49-F238E27FC236}">
                <a16:creationId xmlns:a16="http://schemas.microsoft.com/office/drawing/2014/main" id="{E3930100-82D3-42FB-8F1F-5C5DB5757F9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55888E63-9C88-4274-ABEA-AD861E7A90FF}" type="slidenum">
              <a:rPr lang="en-US" altLang="en-US" sz="1400"/>
              <a:pPr>
                <a:spcBef>
                  <a:spcPct val="0"/>
                </a:spcBef>
              </a:pPr>
              <a:t>36</a:t>
            </a:fld>
            <a:endParaRPr lang="en-US" altLang="en-US" sz="1400"/>
          </a:p>
        </p:txBody>
      </p:sp>
      <p:sp>
        <p:nvSpPr>
          <p:cNvPr id="65539" name="Rectangle 1">
            <a:extLst>
              <a:ext uri="{FF2B5EF4-FFF2-40B4-BE49-F238E27FC236}">
                <a16:creationId xmlns:a16="http://schemas.microsoft.com/office/drawing/2014/main" id="{3526E709-BD2A-4CC6-9A06-EF519DB05717}"/>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65540" name="Rectangle 2">
            <a:extLst>
              <a:ext uri="{FF2B5EF4-FFF2-40B4-BE49-F238E27FC236}">
                <a16:creationId xmlns:a16="http://schemas.microsoft.com/office/drawing/2014/main" id="{9A9DFF76-C183-4E2F-9391-DA02A373E16A}"/>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
        <p:nvSpPr>
          <p:cNvPr id="65541" name="Date Placeholder 1">
            <a:extLst>
              <a:ext uri="{FF2B5EF4-FFF2-40B4-BE49-F238E27FC236}">
                <a16:creationId xmlns:a16="http://schemas.microsoft.com/office/drawing/2014/main" id="{F9CA913E-B54F-411D-B121-A60EE04C2AE1}"/>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a:extLst>
              <a:ext uri="{FF2B5EF4-FFF2-40B4-BE49-F238E27FC236}">
                <a16:creationId xmlns:a16="http://schemas.microsoft.com/office/drawing/2014/main" id="{1B4A76A8-288D-4FC2-9D54-93652F5AC29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04E33399-A2EF-4854-B82F-E469EB4E9B38}" type="slidenum">
              <a:rPr lang="en-US" altLang="en-US" sz="1400"/>
              <a:pPr>
                <a:spcBef>
                  <a:spcPct val="0"/>
                </a:spcBef>
              </a:pPr>
              <a:t>37</a:t>
            </a:fld>
            <a:endParaRPr lang="en-US" altLang="en-US" sz="1400"/>
          </a:p>
        </p:txBody>
      </p:sp>
      <p:sp>
        <p:nvSpPr>
          <p:cNvPr id="67587" name="Rectangle 1">
            <a:extLst>
              <a:ext uri="{FF2B5EF4-FFF2-40B4-BE49-F238E27FC236}">
                <a16:creationId xmlns:a16="http://schemas.microsoft.com/office/drawing/2014/main" id="{8352A281-7141-4840-8C61-FBF7D5CED72B}"/>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67588" name="Rectangle 2">
            <a:extLst>
              <a:ext uri="{FF2B5EF4-FFF2-40B4-BE49-F238E27FC236}">
                <a16:creationId xmlns:a16="http://schemas.microsoft.com/office/drawing/2014/main" id="{0CE13DBC-6869-4D1F-BB4E-7DC23B78CB91}"/>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
        <p:nvSpPr>
          <p:cNvPr id="67589" name="Date Placeholder 1">
            <a:extLst>
              <a:ext uri="{FF2B5EF4-FFF2-40B4-BE49-F238E27FC236}">
                <a16:creationId xmlns:a16="http://schemas.microsoft.com/office/drawing/2014/main" id="{B6144DB1-C7CA-4B0F-A657-FAF62E28AEC7}"/>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6B58582F-457B-4F9D-BFE5-EDE9DEEF4125}"/>
              </a:ext>
            </a:extLst>
          </p:cNvPr>
          <p:cNvSpPr>
            <a:spLocks noGrp="1" noRot="1" noChangeAspect="1" noChangeArrowheads="1" noTextEdit="1"/>
          </p:cNvSpPr>
          <p:nvPr>
            <p:ph type="sldImg"/>
          </p:nvPr>
        </p:nvSpPr>
        <p:spPr/>
      </p:sp>
      <p:sp>
        <p:nvSpPr>
          <p:cNvPr id="69635" name="Notes Placeholder 2">
            <a:extLst>
              <a:ext uri="{FF2B5EF4-FFF2-40B4-BE49-F238E27FC236}">
                <a16:creationId xmlns:a16="http://schemas.microsoft.com/office/drawing/2014/main" id="{6EBBC79C-BC2A-4D4F-85FF-EEEB9F3F1B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a:latin typeface="Times New Roman" panose="02020603050405020304" pitchFamily="18" charset="0"/>
            </a:endParaRPr>
          </a:p>
        </p:txBody>
      </p:sp>
      <p:sp>
        <p:nvSpPr>
          <p:cNvPr id="69636" name="Slide Number Placeholder 3">
            <a:extLst>
              <a:ext uri="{FF2B5EF4-FFF2-40B4-BE49-F238E27FC236}">
                <a16:creationId xmlns:a16="http://schemas.microsoft.com/office/drawing/2014/main" id="{6D54BBDC-9A2E-47C5-8F0A-007E9E704979}"/>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18334902-42B0-45B2-93D3-E7E8BA6EE47D}" type="slidenum">
              <a:rPr lang="en-US" altLang="en-US" sz="1400"/>
              <a:pPr>
                <a:spcBef>
                  <a:spcPct val="0"/>
                </a:spcBef>
              </a:pPr>
              <a:t>38</a:t>
            </a:fld>
            <a:endParaRPr lang="en-US" altLang="en-US" sz="1400"/>
          </a:p>
        </p:txBody>
      </p:sp>
      <p:sp>
        <p:nvSpPr>
          <p:cNvPr id="69637" name="Date Placeholder 1">
            <a:extLst>
              <a:ext uri="{FF2B5EF4-FFF2-40B4-BE49-F238E27FC236}">
                <a16:creationId xmlns:a16="http://schemas.microsoft.com/office/drawing/2014/main" id="{E64CB0F4-02C6-4AB4-B0F9-BD55ACFC9651}"/>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6">
            <a:extLst>
              <a:ext uri="{FF2B5EF4-FFF2-40B4-BE49-F238E27FC236}">
                <a16:creationId xmlns:a16="http://schemas.microsoft.com/office/drawing/2014/main" id="{572DE9D3-99B9-4B21-AAB6-73A063C2A614}"/>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ADCDA128-EF7A-4151-AB24-FF8CF2D38ACF}" type="slidenum">
              <a:rPr lang="en-US" altLang="en-US" sz="1400"/>
              <a:pPr>
                <a:spcBef>
                  <a:spcPct val="0"/>
                </a:spcBef>
              </a:pPr>
              <a:t>44</a:t>
            </a:fld>
            <a:endParaRPr lang="en-US" altLang="en-US" sz="1400"/>
          </a:p>
        </p:txBody>
      </p:sp>
      <p:sp>
        <p:nvSpPr>
          <p:cNvPr id="75779" name="Rectangle 1">
            <a:extLst>
              <a:ext uri="{FF2B5EF4-FFF2-40B4-BE49-F238E27FC236}">
                <a16:creationId xmlns:a16="http://schemas.microsoft.com/office/drawing/2014/main" id="{CF0DB6F1-D6E1-41AF-81EF-C99EFCEF5647}"/>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75780" name="Rectangle 2">
            <a:extLst>
              <a:ext uri="{FF2B5EF4-FFF2-40B4-BE49-F238E27FC236}">
                <a16:creationId xmlns:a16="http://schemas.microsoft.com/office/drawing/2014/main" id="{C56C6E52-17D0-42BE-ABA5-FE41CFF29DCE}"/>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75781" name="Date Placeholder 1">
            <a:extLst>
              <a:ext uri="{FF2B5EF4-FFF2-40B4-BE49-F238E27FC236}">
                <a16:creationId xmlns:a16="http://schemas.microsoft.com/office/drawing/2014/main" id="{C90E6823-5993-45F3-9DBB-BFD19CDD882D}"/>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a:extLst>
              <a:ext uri="{FF2B5EF4-FFF2-40B4-BE49-F238E27FC236}">
                <a16:creationId xmlns:a16="http://schemas.microsoft.com/office/drawing/2014/main" id="{24B381B8-FE59-4728-9274-10429B2BB9F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3F442165-9D3F-44AC-9B2A-FB33EDA9BAEE}" type="slidenum">
              <a:rPr lang="en-US" altLang="en-US" sz="1400"/>
              <a:pPr>
                <a:spcBef>
                  <a:spcPct val="0"/>
                </a:spcBef>
              </a:pPr>
              <a:t>21</a:t>
            </a:fld>
            <a:endParaRPr lang="en-US" altLang="en-US" sz="1400"/>
          </a:p>
        </p:txBody>
      </p:sp>
      <p:sp>
        <p:nvSpPr>
          <p:cNvPr id="28675" name="Rectangle 1">
            <a:extLst>
              <a:ext uri="{FF2B5EF4-FFF2-40B4-BE49-F238E27FC236}">
                <a16:creationId xmlns:a16="http://schemas.microsoft.com/office/drawing/2014/main" id="{11FAFF1A-811E-4808-B306-C89673BA3E87}"/>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28676" name="Rectangle 2">
            <a:extLst>
              <a:ext uri="{FF2B5EF4-FFF2-40B4-BE49-F238E27FC236}">
                <a16:creationId xmlns:a16="http://schemas.microsoft.com/office/drawing/2014/main" id="{5DA4C37D-15E0-439D-B950-F09F7F4735EC}"/>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28677" name="Date Placeholder 1">
            <a:extLst>
              <a:ext uri="{FF2B5EF4-FFF2-40B4-BE49-F238E27FC236}">
                <a16:creationId xmlns:a16="http://schemas.microsoft.com/office/drawing/2014/main" id="{1B7B1CB6-DB99-4D18-88C0-27BEBC1C11BE}"/>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6">
            <a:extLst>
              <a:ext uri="{FF2B5EF4-FFF2-40B4-BE49-F238E27FC236}">
                <a16:creationId xmlns:a16="http://schemas.microsoft.com/office/drawing/2014/main" id="{EB2F9889-0D47-4CF7-B44E-8C7D01660BB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C5001277-C32B-4004-81EC-28B80E6C314D}" type="slidenum">
              <a:rPr lang="en-US" altLang="en-US" sz="1400"/>
              <a:pPr>
                <a:spcBef>
                  <a:spcPct val="0"/>
                </a:spcBef>
              </a:pPr>
              <a:t>45</a:t>
            </a:fld>
            <a:endParaRPr lang="en-US" altLang="en-US" sz="1400"/>
          </a:p>
        </p:txBody>
      </p:sp>
      <p:sp>
        <p:nvSpPr>
          <p:cNvPr id="77827" name="Rectangle 1">
            <a:extLst>
              <a:ext uri="{FF2B5EF4-FFF2-40B4-BE49-F238E27FC236}">
                <a16:creationId xmlns:a16="http://schemas.microsoft.com/office/drawing/2014/main" id="{7B358B28-28B5-4CCB-A50F-1B08FEC9A80F}"/>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77828" name="Rectangle 2">
            <a:extLst>
              <a:ext uri="{FF2B5EF4-FFF2-40B4-BE49-F238E27FC236}">
                <a16:creationId xmlns:a16="http://schemas.microsoft.com/office/drawing/2014/main" id="{4CF1906F-A928-401B-8F98-D1FCD96B7BB1}"/>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77829" name="Date Placeholder 1">
            <a:extLst>
              <a:ext uri="{FF2B5EF4-FFF2-40B4-BE49-F238E27FC236}">
                <a16:creationId xmlns:a16="http://schemas.microsoft.com/office/drawing/2014/main" id="{0D62DE37-C459-4199-8ECE-1A7F03BCC463}"/>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6">
            <a:extLst>
              <a:ext uri="{FF2B5EF4-FFF2-40B4-BE49-F238E27FC236}">
                <a16:creationId xmlns:a16="http://schemas.microsoft.com/office/drawing/2014/main" id="{08887239-977D-4AFF-8D00-A8AC2EF8844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88894B98-A1B9-448D-BADB-577554697052}" type="slidenum">
              <a:rPr lang="en-US" altLang="en-US" sz="1400"/>
              <a:pPr>
                <a:spcBef>
                  <a:spcPct val="0"/>
                </a:spcBef>
              </a:pPr>
              <a:t>46</a:t>
            </a:fld>
            <a:endParaRPr lang="en-US" altLang="en-US" sz="1400"/>
          </a:p>
        </p:txBody>
      </p:sp>
      <p:sp>
        <p:nvSpPr>
          <p:cNvPr id="79875" name="Rectangle 1">
            <a:extLst>
              <a:ext uri="{FF2B5EF4-FFF2-40B4-BE49-F238E27FC236}">
                <a16:creationId xmlns:a16="http://schemas.microsoft.com/office/drawing/2014/main" id="{24ECCD5D-3FEF-4E5D-8D84-36746210374B}"/>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79876" name="Rectangle 2">
            <a:extLst>
              <a:ext uri="{FF2B5EF4-FFF2-40B4-BE49-F238E27FC236}">
                <a16:creationId xmlns:a16="http://schemas.microsoft.com/office/drawing/2014/main" id="{D5CCC9F0-F9C6-471B-8D69-7B1E186C6B2A}"/>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79877" name="Date Placeholder 1">
            <a:extLst>
              <a:ext uri="{FF2B5EF4-FFF2-40B4-BE49-F238E27FC236}">
                <a16:creationId xmlns:a16="http://schemas.microsoft.com/office/drawing/2014/main" id="{FE90D336-C2B2-4238-9878-1B7CB811E0BF}"/>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DE407514-17F1-48C0-97ED-09424D8A7FD7}"/>
              </a:ext>
            </a:extLst>
          </p:cNvPr>
          <p:cNvSpPr>
            <a:spLocks noGrp="1" noRot="1" noChangeAspect="1" noChangeArrowheads="1" noTextEdit="1"/>
          </p:cNvSpPr>
          <p:nvPr>
            <p:ph type="sldImg"/>
          </p:nvPr>
        </p:nvSpPr>
        <p:spPr/>
      </p:sp>
      <p:sp>
        <p:nvSpPr>
          <p:cNvPr id="95235" name="Notes Placeholder 2">
            <a:extLst>
              <a:ext uri="{FF2B5EF4-FFF2-40B4-BE49-F238E27FC236}">
                <a16:creationId xmlns:a16="http://schemas.microsoft.com/office/drawing/2014/main" id="{645A892B-2400-4E41-BF21-2FBFF6A18B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a:latin typeface="Times New Roman" panose="02020603050405020304" pitchFamily="18" charset="0"/>
            </a:endParaRPr>
          </a:p>
        </p:txBody>
      </p:sp>
      <p:sp>
        <p:nvSpPr>
          <p:cNvPr id="95236" name="Slide Number Placeholder 3">
            <a:extLst>
              <a:ext uri="{FF2B5EF4-FFF2-40B4-BE49-F238E27FC236}">
                <a16:creationId xmlns:a16="http://schemas.microsoft.com/office/drawing/2014/main" id="{3F145DE6-B233-4717-8C26-12E4162D246E}"/>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BCB430E9-2575-477F-9BB7-A9A3CB9C3E24}" type="slidenum">
              <a:rPr lang="en-US" altLang="en-US" sz="1400"/>
              <a:pPr>
                <a:spcBef>
                  <a:spcPct val="0"/>
                </a:spcBef>
              </a:pPr>
              <a:t>60</a:t>
            </a:fld>
            <a:endParaRPr lang="en-US" altLang="en-US" sz="1400"/>
          </a:p>
        </p:txBody>
      </p:sp>
      <p:sp>
        <p:nvSpPr>
          <p:cNvPr id="95237" name="Date Placeholder 4">
            <a:extLst>
              <a:ext uri="{FF2B5EF4-FFF2-40B4-BE49-F238E27FC236}">
                <a16:creationId xmlns:a16="http://schemas.microsoft.com/office/drawing/2014/main" id="{80C8B832-5C1E-4749-83AC-460427332EBA}"/>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6">
            <a:extLst>
              <a:ext uri="{FF2B5EF4-FFF2-40B4-BE49-F238E27FC236}">
                <a16:creationId xmlns:a16="http://schemas.microsoft.com/office/drawing/2014/main" id="{3B87B9E6-B060-48A6-ACF1-1F44141A8BC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648D972D-30C5-40BA-8A72-F9546916E48D}" type="slidenum">
              <a:rPr lang="en-US" altLang="en-US" sz="1400"/>
              <a:pPr>
                <a:spcBef>
                  <a:spcPct val="0"/>
                </a:spcBef>
              </a:pPr>
              <a:t>65</a:t>
            </a:fld>
            <a:endParaRPr lang="en-US" altLang="en-US" sz="1400"/>
          </a:p>
        </p:txBody>
      </p:sp>
      <p:sp>
        <p:nvSpPr>
          <p:cNvPr id="100355" name="Rectangle 1">
            <a:extLst>
              <a:ext uri="{FF2B5EF4-FFF2-40B4-BE49-F238E27FC236}">
                <a16:creationId xmlns:a16="http://schemas.microsoft.com/office/drawing/2014/main" id="{4F233FEA-DD67-4B0F-B9A3-8351F8FB5374}"/>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100356" name="Rectangle 2">
            <a:extLst>
              <a:ext uri="{FF2B5EF4-FFF2-40B4-BE49-F238E27FC236}">
                <a16:creationId xmlns:a16="http://schemas.microsoft.com/office/drawing/2014/main" id="{7FF54D5D-FFF6-44A5-8950-755609B6EA98}"/>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100357" name="Date Placeholder 1">
            <a:extLst>
              <a:ext uri="{FF2B5EF4-FFF2-40B4-BE49-F238E27FC236}">
                <a16:creationId xmlns:a16="http://schemas.microsoft.com/office/drawing/2014/main" id="{ECAB931A-5BB1-446D-A9ED-34850EB5310F}"/>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a:extLst>
              <a:ext uri="{FF2B5EF4-FFF2-40B4-BE49-F238E27FC236}">
                <a16:creationId xmlns:a16="http://schemas.microsoft.com/office/drawing/2014/main" id="{1855675E-99AD-4FFB-B839-F397B064E8E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01B8FEF4-27D2-43AE-8C5C-4C922BBFD813}" type="slidenum">
              <a:rPr lang="en-US" altLang="en-US" sz="1400"/>
              <a:pPr>
                <a:spcBef>
                  <a:spcPct val="0"/>
                </a:spcBef>
              </a:pPr>
              <a:t>22</a:t>
            </a:fld>
            <a:endParaRPr lang="en-US" altLang="en-US" sz="1400"/>
          </a:p>
        </p:txBody>
      </p:sp>
      <p:sp>
        <p:nvSpPr>
          <p:cNvPr id="30723" name="Rectangle 1">
            <a:extLst>
              <a:ext uri="{FF2B5EF4-FFF2-40B4-BE49-F238E27FC236}">
                <a16:creationId xmlns:a16="http://schemas.microsoft.com/office/drawing/2014/main" id="{AF152947-D4D7-4C8C-B545-B5D947E293B9}"/>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30724" name="Rectangle 2">
            <a:extLst>
              <a:ext uri="{FF2B5EF4-FFF2-40B4-BE49-F238E27FC236}">
                <a16:creationId xmlns:a16="http://schemas.microsoft.com/office/drawing/2014/main" id="{FFDAA147-940E-4D9D-9608-A016499332D4}"/>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30725" name="Date Placeholder 1">
            <a:extLst>
              <a:ext uri="{FF2B5EF4-FFF2-40B4-BE49-F238E27FC236}">
                <a16:creationId xmlns:a16="http://schemas.microsoft.com/office/drawing/2014/main" id="{CE331898-40EA-4357-A971-8FF588689F2F}"/>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a:extLst>
              <a:ext uri="{FF2B5EF4-FFF2-40B4-BE49-F238E27FC236}">
                <a16:creationId xmlns:a16="http://schemas.microsoft.com/office/drawing/2014/main" id="{34267DC6-4F1F-4954-97D9-7D697356102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BB72BC98-DB00-4FEF-8DAC-79BEF5A4488D}" type="slidenum">
              <a:rPr lang="en-US" altLang="en-US" sz="1400"/>
              <a:pPr>
                <a:spcBef>
                  <a:spcPct val="0"/>
                </a:spcBef>
              </a:pPr>
              <a:t>23</a:t>
            </a:fld>
            <a:endParaRPr lang="en-US" altLang="en-US" sz="1400"/>
          </a:p>
        </p:txBody>
      </p:sp>
      <p:sp>
        <p:nvSpPr>
          <p:cNvPr id="32771" name="Rectangle 1">
            <a:extLst>
              <a:ext uri="{FF2B5EF4-FFF2-40B4-BE49-F238E27FC236}">
                <a16:creationId xmlns:a16="http://schemas.microsoft.com/office/drawing/2014/main" id="{EB4F0268-61B1-4685-AB0E-4499E9FBB9E0}"/>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32772" name="Rectangle 2">
            <a:extLst>
              <a:ext uri="{FF2B5EF4-FFF2-40B4-BE49-F238E27FC236}">
                <a16:creationId xmlns:a16="http://schemas.microsoft.com/office/drawing/2014/main" id="{513C0276-0B09-413D-B2CD-9C289DD0F456}"/>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32773" name="Date Placeholder 1">
            <a:extLst>
              <a:ext uri="{FF2B5EF4-FFF2-40B4-BE49-F238E27FC236}">
                <a16:creationId xmlns:a16="http://schemas.microsoft.com/office/drawing/2014/main" id="{E64FD4CC-6B2D-441C-B211-5BDA218E0CF9}"/>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a:extLst>
              <a:ext uri="{FF2B5EF4-FFF2-40B4-BE49-F238E27FC236}">
                <a16:creationId xmlns:a16="http://schemas.microsoft.com/office/drawing/2014/main" id="{E7BA3C85-9176-4CC1-895D-0B55E575DE0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7AE8C78D-D306-41F0-99B4-99197BC12171}" type="slidenum">
              <a:rPr lang="en-US" altLang="en-US" sz="1400"/>
              <a:pPr>
                <a:spcBef>
                  <a:spcPct val="0"/>
                </a:spcBef>
              </a:pPr>
              <a:t>24</a:t>
            </a:fld>
            <a:endParaRPr lang="en-US" altLang="en-US" sz="1400"/>
          </a:p>
        </p:txBody>
      </p:sp>
      <p:sp>
        <p:nvSpPr>
          <p:cNvPr id="34819" name="Rectangle 1">
            <a:extLst>
              <a:ext uri="{FF2B5EF4-FFF2-40B4-BE49-F238E27FC236}">
                <a16:creationId xmlns:a16="http://schemas.microsoft.com/office/drawing/2014/main" id="{44EB8E5B-AFBC-408A-AB7F-6BE363B015E8}"/>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34820" name="Rectangle 2">
            <a:extLst>
              <a:ext uri="{FF2B5EF4-FFF2-40B4-BE49-F238E27FC236}">
                <a16:creationId xmlns:a16="http://schemas.microsoft.com/office/drawing/2014/main" id="{A3A70BA1-4F00-47AA-A5E5-F66CE4E9ECE9}"/>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34821" name="Date Placeholder 1">
            <a:extLst>
              <a:ext uri="{FF2B5EF4-FFF2-40B4-BE49-F238E27FC236}">
                <a16:creationId xmlns:a16="http://schemas.microsoft.com/office/drawing/2014/main" id="{D4923AD2-C194-4FF3-AC2A-8AC0C6CEAAD9}"/>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a:extLst>
              <a:ext uri="{FF2B5EF4-FFF2-40B4-BE49-F238E27FC236}">
                <a16:creationId xmlns:a16="http://schemas.microsoft.com/office/drawing/2014/main" id="{F7FFF63C-D96F-4CEA-B2F2-6B9084EF8EB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E8194C1F-4803-4B8E-A405-D99AEFE1D146}" type="slidenum">
              <a:rPr lang="en-US" altLang="en-US" sz="1400"/>
              <a:pPr>
                <a:spcBef>
                  <a:spcPct val="0"/>
                </a:spcBef>
              </a:pPr>
              <a:t>25</a:t>
            </a:fld>
            <a:endParaRPr lang="en-US" altLang="en-US" sz="1400"/>
          </a:p>
        </p:txBody>
      </p:sp>
      <p:sp>
        <p:nvSpPr>
          <p:cNvPr id="36867" name="Rectangle 1">
            <a:extLst>
              <a:ext uri="{FF2B5EF4-FFF2-40B4-BE49-F238E27FC236}">
                <a16:creationId xmlns:a16="http://schemas.microsoft.com/office/drawing/2014/main" id="{6C09C086-3AE7-4738-A770-5B48DB9FD432}"/>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36868" name="Rectangle 2">
            <a:extLst>
              <a:ext uri="{FF2B5EF4-FFF2-40B4-BE49-F238E27FC236}">
                <a16:creationId xmlns:a16="http://schemas.microsoft.com/office/drawing/2014/main" id="{59E24392-A476-4352-B521-B6EE079B0B4F}"/>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36869" name="Date Placeholder 1">
            <a:extLst>
              <a:ext uri="{FF2B5EF4-FFF2-40B4-BE49-F238E27FC236}">
                <a16:creationId xmlns:a16="http://schemas.microsoft.com/office/drawing/2014/main" id="{F7D01E2E-EA29-41A4-B236-D9D88D106868}"/>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a:extLst>
              <a:ext uri="{FF2B5EF4-FFF2-40B4-BE49-F238E27FC236}">
                <a16:creationId xmlns:a16="http://schemas.microsoft.com/office/drawing/2014/main" id="{B1E76064-3C77-4035-AD92-3B16CFB168C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F579094C-205D-45C3-A646-07A8967FE4AC}" type="slidenum">
              <a:rPr lang="en-US" altLang="en-US" sz="1400"/>
              <a:pPr>
                <a:spcBef>
                  <a:spcPct val="0"/>
                </a:spcBef>
              </a:pPr>
              <a:t>26</a:t>
            </a:fld>
            <a:endParaRPr lang="en-US" altLang="en-US" sz="1400"/>
          </a:p>
        </p:txBody>
      </p:sp>
      <p:sp>
        <p:nvSpPr>
          <p:cNvPr id="38915" name="Rectangle 1">
            <a:extLst>
              <a:ext uri="{FF2B5EF4-FFF2-40B4-BE49-F238E27FC236}">
                <a16:creationId xmlns:a16="http://schemas.microsoft.com/office/drawing/2014/main" id="{FCCF5AC4-E85B-4064-AC90-42014D7AB00A}"/>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38916" name="Rectangle 2">
            <a:extLst>
              <a:ext uri="{FF2B5EF4-FFF2-40B4-BE49-F238E27FC236}">
                <a16:creationId xmlns:a16="http://schemas.microsoft.com/office/drawing/2014/main" id="{5BD1C236-2FA0-416B-BB9D-5A4E659D0005}"/>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38917" name="Date Placeholder 1">
            <a:extLst>
              <a:ext uri="{FF2B5EF4-FFF2-40B4-BE49-F238E27FC236}">
                <a16:creationId xmlns:a16="http://schemas.microsoft.com/office/drawing/2014/main" id="{004190E7-0166-46BC-8DA9-ED4277639164}"/>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a:extLst>
              <a:ext uri="{FF2B5EF4-FFF2-40B4-BE49-F238E27FC236}">
                <a16:creationId xmlns:a16="http://schemas.microsoft.com/office/drawing/2014/main" id="{AF13781E-800D-4C18-B4D1-BC9B0F64D18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11D38D2C-DCF3-4BE6-904D-4A9B512F1348}" type="slidenum">
              <a:rPr lang="en-US" altLang="en-US" sz="1400"/>
              <a:pPr>
                <a:spcBef>
                  <a:spcPct val="0"/>
                </a:spcBef>
              </a:pPr>
              <a:t>28</a:t>
            </a:fld>
            <a:endParaRPr lang="en-US" altLang="en-US" sz="1400"/>
          </a:p>
        </p:txBody>
      </p:sp>
      <p:sp>
        <p:nvSpPr>
          <p:cNvPr id="47107" name="Rectangle 1">
            <a:extLst>
              <a:ext uri="{FF2B5EF4-FFF2-40B4-BE49-F238E27FC236}">
                <a16:creationId xmlns:a16="http://schemas.microsoft.com/office/drawing/2014/main" id="{8A6C8AB3-CF81-4C82-8D3C-46E0FA30EAB4}"/>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47108" name="Rectangle 2">
            <a:extLst>
              <a:ext uri="{FF2B5EF4-FFF2-40B4-BE49-F238E27FC236}">
                <a16:creationId xmlns:a16="http://schemas.microsoft.com/office/drawing/2014/main" id="{D9AB498C-0442-4DDD-9ECE-642A193E87A4}"/>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47109" name="Date Placeholder 1">
            <a:extLst>
              <a:ext uri="{FF2B5EF4-FFF2-40B4-BE49-F238E27FC236}">
                <a16:creationId xmlns:a16="http://schemas.microsoft.com/office/drawing/2014/main" id="{1C34D387-493E-4671-A60E-7E4141B44177}"/>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a:extLst>
              <a:ext uri="{FF2B5EF4-FFF2-40B4-BE49-F238E27FC236}">
                <a16:creationId xmlns:a16="http://schemas.microsoft.com/office/drawing/2014/main" id="{38666B3A-CD5A-47AD-9616-F78BEE62B154}"/>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F9300900-F128-4C42-A3F6-30089FFDB7ED}" type="slidenum">
              <a:rPr lang="en-US" altLang="en-US" sz="1400"/>
              <a:pPr>
                <a:spcBef>
                  <a:spcPct val="0"/>
                </a:spcBef>
              </a:pPr>
              <a:t>29</a:t>
            </a:fld>
            <a:endParaRPr lang="en-US" altLang="en-US" sz="1400"/>
          </a:p>
        </p:txBody>
      </p:sp>
      <p:sp>
        <p:nvSpPr>
          <p:cNvPr id="49155" name="Rectangle 1">
            <a:extLst>
              <a:ext uri="{FF2B5EF4-FFF2-40B4-BE49-F238E27FC236}">
                <a16:creationId xmlns:a16="http://schemas.microsoft.com/office/drawing/2014/main" id="{2C24E246-6AF4-40CA-B21E-0489253931DE}"/>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49156" name="Rectangle 2">
            <a:extLst>
              <a:ext uri="{FF2B5EF4-FFF2-40B4-BE49-F238E27FC236}">
                <a16:creationId xmlns:a16="http://schemas.microsoft.com/office/drawing/2014/main" id="{D709991F-2F88-4706-A714-2BDE5AA7E33C}"/>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49157" name="Date Placeholder 1">
            <a:extLst>
              <a:ext uri="{FF2B5EF4-FFF2-40B4-BE49-F238E27FC236}">
                <a16:creationId xmlns:a16="http://schemas.microsoft.com/office/drawing/2014/main" id="{FED45986-CA81-4674-B677-5246E529C49B}"/>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D1C66444-D1D7-48E3-A4FA-B701BB9AA8E0}"/>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49883B6C-7F9D-457B-A2F3-8402959D4969}"/>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2812509-734A-4326-AE47-2B93E0E63F06}"/>
              </a:ext>
            </a:extLst>
          </p:cNvPr>
          <p:cNvSpPr>
            <a:spLocks noGrp="1" noChangeArrowheads="1"/>
          </p:cNvSpPr>
          <p:nvPr>
            <p:ph type="sldNum" idx="12"/>
          </p:nvPr>
        </p:nvSpPr>
        <p:spPr>
          <a:ln/>
        </p:spPr>
        <p:txBody>
          <a:bodyPr/>
          <a:lstStyle>
            <a:lvl1pPr>
              <a:defRPr/>
            </a:lvl1pPr>
          </a:lstStyle>
          <a:p>
            <a:pPr>
              <a:defRPr/>
            </a:pPr>
            <a:fld id="{6979EE3F-AB26-487A-BB06-CFDDED851EFE}" type="slidenum">
              <a:rPr lang="en-US" altLang="en-US"/>
              <a:pPr>
                <a:defRPr/>
              </a:pPr>
              <a:t>‹#›</a:t>
            </a:fld>
            <a:endParaRPr lang="en-US" altLang="en-US"/>
          </a:p>
        </p:txBody>
      </p:sp>
    </p:spTree>
    <p:extLst>
      <p:ext uri="{BB962C8B-B14F-4D97-AF65-F5344CB8AC3E}">
        <p14:creationId xmlns:p14="http://schemas.microsoft.com/office/powerpoint/2010/main" val="3317557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82A3E68-0AEA-48DD-AE55-3357CC601B12}"/>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6A0877C6-A81C-4822-A82A-36B278BCFCFA}"/>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89CDC45-F21D-4738-94B1-C52176B2BCBE}"/>
              </a:ext>
            </a:extLst>
          </p:cNvPr>
          <p:cNvSpPr>
            <a:spLocks noGrp="1" noChangeArrowheads="1"/>
          </p:cNvSpPr>
          <p:nvPr>
            <p:ph type="sldNum" idx="12"/>
          </p:nvPr>
        </p:nvSpPr>
        <p:spPr>
          <a:ln/>
        </p:spPr>
        <p:txBody>
          <a:bodyPr/>
          <a:lstStyle>
            <a:lvl1pPr>
              <a:defRPr/>
            </a:lvl1pPr>
          </a:lstStyle>
          <a:p>
            <a:pPr>
              <a:defRPr/>
            </a:pPr>
            <a:fld id="{0DAC1725-DB7D-49EB-8487-5330318C9EA2}" type="slidenum">
              <a:rPr lang="en-US" altLang="en-US"/>
              <a:pPr>
                <a:defRPr/>
              </a:pPr>
              <a:t>‹#›</a:t>
            </a:fld>
            <a:endParaRPr lang="en-US" altLang="en-US"/>
          </a:p>
        </p:txBody>
      </p:sp>
    </p:spTree>
    <p:extLst>
      <p:ext uri="{BB962C8B-B14F-4D97-AF65-F5344CB8AC3E}">
        <p14:creationId xmlns:p14="http://schemas.microsoft.com/office/powerpoint/2010/main" val="395248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230ADFB-D012-48C8-B895-ED68030F4333}"/>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BF179A73-265B-42A3-A324-1200F17D5B00}"/>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28466F-DFE4-4F72-BA31-62790679CEE8}"/>
              </a:ext>
            </a:extLst>
          </p:cNvPr>
          <p:cNvSpPr>
            <a:spLocks noGrp="1" noChangeArrowheads="1"/>
          </p:cNvSpPr>
          <p:nvPr>
            <p:ph type="sldNum" idx="12"/>
          </p:nvPr>
        </p:nvSpPr>
        <p:spPr>
          <a:ln/>
        </p:spPr>
        <p:txBody>
          <a:bodyPr/>
          <a:lstStyle>
            <a:lvl1pPr>
              <a:defRPr/>
            </a:lvl1pPr>
          </a:lstStyle>
          <a:p>
            <a:pPr>
              <a:defRPr/>
            </a:pPr>
            <a:fld id="{4E3C1426-221D-4F50-A9A5-187E950CF782}" type="slidenum">
              <a:rPr lang="en-US" altLang="en-US"/>
              <a:pPr>
                <a:defRPr/>
              </a:pPr>
              <a:t>‹#›</a:t>
            </a:fld>
            <a:endParaRPr lang="en-US" altLang="en-US"/>
          </a:p>
        </p:txBody>
      </p:sp>
    </p:spTree>
    <p:extLst>
      <p:ext uri="{BB962C8B-B14F-4D97-AF65-F5344CB8AC3E}">
        <p14:creationId xmlns:p14="http://schemas.microsoft.com/office/powerpoint/2010/main" val="754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6B64452-C4CE-467C-BDD8-0D507BFB300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F7F2DFC1-F119-4680-BA66-EDD076B25F3D}"/>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86AF96D-EA8B-4EA5-8C73-A149B333D341}"/>
              </a:ext>
            </a:extLst>
          </p:cNvPr>
          <p:cNvSpPr>
            <a:spLocks noGrp="1" noChangeArrowheads="1"/>
          </p:cNvSpPr>
          <p:nvPr>
            <p:ph type="sldNum" idx="12"/>
          </p:nvPr>
        </p:nvSpPr>
        <p:spPr>
          <a:ln/>
        </p:spPr>
        <p:txBody>
          <a:bodyPr/>
          <a:lstStyle>
            <a:lvl1pPr>
              <a:defRPr/>
            </a:lvl1pPr>
          </a:lstStyle>
          <a:p>
            <a:pPr>
              <a:defRPr/>
            </a:pPr>
            <a:fld id="{A5E00A32-814F-4D87-AF59-5CEAFEDC1CF9}" type="slidenum">
              <a:rPr lang="en-US" altLang="en-US"/>
              <a:pPr>
                <a:defRPr/>
              </a:pPr>
              <a:t>‹#›</a:t>
            </a:fld>
            <a:endParaRPr lang="en-US" altLang="en-US"/>
          </a:p>
        </p:txBody>
      </p:sp>
    </p:spTree>
    <p:extLst>
      <p:ext uri="{BB962C8B-B14F-4D97-AF65-F5344CB8AC3E}">
        <p14:creationId xmlns:p14="http://schemas.microsoft.com/office/powerpoint/2010/main" val="406629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7A2A4C39-735C-4D13-BAB1-0D3573AF8246}"/>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2DA209DD-A470-4765-ACB3-990386728E58}"/>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E400441-F611-4CB1-8438-5E8756D55E90}"/>
              </a:ext>
            </a:extLst>
          </p:cNvPr>
          <p:cNvSpPr>
            <a:spLocks noGrp="1" noChangeArrowheads="1"/>
          </p:cNvSpPr>
          <p:nvPr>
            <p:ph type="sldNum" idx="12"/>
          </p:nvPr>
        </p:nvSpPr>
        <p:spPr>
          <a:ln/>
        </p:spPr>
        <p:txBody>
          <a:bodyPr/>
          <a:lstStyle>
            <a:lvl1pPr>
              <a:defRPr/>
            </a:lvl1pPr>
          </a:lstStyle>
          <a:p>
            <a:pPr>
              <a:defRPr/>
            </a:pPr>
            <a:fld id="{268796C2-4E1D-49C3-A05D-D3C030B9B786}" type="slidenum">
              <a:rPr lang="en-US" altLang="en-US"/>
              <a:pPr>
                <a:defRPr/>
              </a:pPr>
              <a:t>‹#›</a:t>
            </a:fld>
            <a:endParaRPr lang="en-US" altLang="en-US"/>
          </a:p>
        </p:txBody>
      </p:sp>
    </p:spTree>
    <p:extLst>
      <p:ext uri="{BB962C8B-B14F-4D97-AF65-F5344CB8AC3E}">
        <p14:creationId xmlns:p14="http://schemas.microsoft.com/office/powerpoint/2010/main" val="351271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97FC409E-370F-4F7D-9D11-4B015B799386}"/>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658BF600-FF76-450A-B413-C035DD5C771F}"/>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02A8CF5B-B054-4850-9942-98CF5CEC1028}"/>
              </a:ext>
            </a:extLst>
          </p:cNvPr>
          <p:cNvSpPr>
            <a:spLocks noGrp="1" noChangeArrowheads="1"/>
          </p:cNvSpPr>
          <p:nvPr>
            <p:ph type="sldNum" idx="12"/>
          </p:nvPr>
        </p:nvSpPr>
        <p:spPr>
          <a:ln/>
        </p:spPr>
        <p:txBody>
          <a:bodyPr/>
          <a:lstStyle>
            <a:lvl1pPr>
              <a:defRPr/>
            </a:lvl1pPr>
          </a:lstStyle>
          <a:p>
            <a:pPr>
              <a:defRPr/>
            </a:pPr>
            <a:fld id="{C3ABF050-8C68-4745-B0AE-3519162BCECB}" type="slidenum">
              <a:rPr lang="en-US" altLang="en-US"/>
              <a:pPr>
                <a:defRPr/>
              </a:pPr>
              <a:t>‹#›</a:t>
            </a:fld>
            <a:endParaRPr lang="en-US" altLang="en-US"/>
          </a:p>
        </p:txBody>
      </p:sp>
    </p:spTree>
    <p:extLst>
      <p:ext uri="{BB962C8B-B14F-4D97-AF65-F5344CB8AC3E}">
        <p14:creationId xmlns:p14="http://schemas.microsoft.com/office/powerpoint/2010/main" val="4225289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6714F6BF-73B3-416E-8198-5C4561D1FDB4}"/>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C1F1DC46-7324-466C-801D-E304D0AC1302}"/>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1E276862-21BE-4670-86BA-53F307F54794}"/>
              </a:ext>
            </a:extLst>
          </p:cNvPr>
          <p:cNvSpPr>
            <a:spLocks noGrp="1" noChangeArrowheads="1"/>
          </p:cNvSpPr>
          <p:nvPr>
            <p:ph type="sldNum" idx="12"/>
          </p:nvPr>
        </p:nvSpPr>
        <p:spPr>
          <a:ln/>
        </p:spPr>
        <p:txBody>
          <a:bodyPr/>
          <a:lstStyle>
            <a:lvl1pPr>
              <a:defRPr/>
            </a:lvl1pPr>
          </a:lstStyle>
          <a:p>
            <a:pPr>
              <a:defRPr/>
            </a:pPr>
            <a:fld id="{C2713669-C098-4F05-AEBF-B04094B89839}" type="slidenum">
              <a:rPr lang="en-US" altLang="en-US"/>
              <a:pPr>
                <a:defRPr/>
              </a:pPr>
              <a:t>‹#›</a:t>
            </a:fld>
            <a:endParaRPr lang="en-US" altLang="en-US"/>
          </a:p>
        </p:txBody>
      </p:sp>
    </p:spTree>
    <p:extLst>
      <p:ext uri="{BB962C8B-B14F-4D97-AF65-F5344CB8AC3E}">
        <p14:creationId xmlns:p14="http://schemas.microsoft.com/office/powerpoint/2010/main" val="39130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C6C4CB8D-DD2A-488D-BE21-D29FF188C7BB}"/>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33A394E5-0D05-40E8-A10C-70D075940422}"/>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DBA888-ADCC-4313-96C7-E596B70E0BC6}"/>
              </a:ext>
            </a:extLst>
          </p:cNvPr>
          <p:cNvSpPr>
            <a:spLocks noGrp="1" noChangeArrowheads="1"/>
          </p:cNvSpPr>
          <p:nvPr>
            <p:ph type="sldNum" idx="12"/>
          </p:nvPr>
        </p:nvSpPr>
        <p:spPr>
          <a:ln/>
        </p:spPr>
        <p:txBody>
          <a:bodyPr/>
          <a:lstStyle>
            <a:lvl1pPr>
              <a:defRPr/>
            </a:lvl1pPr>
          </a:lstStyle>
          <a:p>
            <a:pPr>
              <a:defRPr/>
            </a:pPr>
            <a:fld id="{0C276F9A-9785-47D7-8EBB-3ACF8E285964}" type="slidenum">
              <a:rPr lang="en-US" altLang="en-US"/>
              <a:pPr>
                <a:defRPr/>
              </a:pPr>
              <a:t>‹#›</a:t>
            </a:fld>
            <a:endParaRPr lang="en-US" altLang="en-US"/>
          </a:p>
        </p:txBody>
      </p:sp>
    </p:spTree>
    <p:extLst>
      <p:ext uri="{BB962C8B-B14F-4D97-AF65-F5344CB8AC3E}">
        <p14:creationId xmlns:p14="http://schemas.microsoft.com/office/powerpoint/2010/main" val="37458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9445635-8C4A-4603-8BDC-31FEC0836CB1}"/>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9AEF22DC-9C35-478A-AAEC-4F6414D911E9}"/>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6D1D37D-ABE4-4F93-81A9-C0A9C0A89E09}"/>
              </a:ext>
            </a:extLst>
          </p:cNvPr>
          <p:cNvSpPr>
            <a:spLocks noGrp="1" noChangeArrowheads="1"/>
          </p:cNvSpPr>
          <p:nvPr>
            <p:ph type="sldNum" idx="12"/>
          </p:nvPr>
        </p:nvSpPr>
        <p:spPr>
          <a:ln/>
        </p:spPr>
        <p:txBody>
          <a:bodyPr/>
          <a:lstStyle>
            <a:lvl1pPr>
              <a:defRPr/>
            </a:lvl1pPr>
          </a:lstStyle>
          <a:p>
            <a:pPr>
              <a:defRPr/>
            </a:pPr>
            <a:fld id="{53BCAD20-397B-4E0C-9EC4-C1E5AA7690E4}" type="slidenum">
              <a:rPr lang="en-US" altLang="en-US"/>
              <a:pPr>
                <a:defRPr/>
              </a:pPr>
              <a:t>‹#›</a:t>
            </a:fld>
            <a:endParaRPr lang="en-US" altLang="en-US"/>
          </a:p>
        </p:txBody>
      </p:sp>
    </p:spTree>
    <p:extLst>
      <p:ext uri="{BB962C8B-B14F-4D97-AF65-F5344CB8AC3E}">
        <p14:creationId xmlns:p14="http://schemas.microsoft.com/office/powerpoint/2010/main" val="8785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B0250F4A-EF96-4204-8D99-0D896B5D1923}"/>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7E6098EB-A436-485E-915A-B3ED5D32335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7DA3AAF9-49FF-42E5-8F9E-09A3722AE222}"/>
              </a:ext>
            </a:extLst>
          </p:cNvPr>
          <p:cNvSpPr>
            <a:spLocks noGrp="1" noChangeArrowheads="1"/>
          </p:cNvSpPr>
          <p:nvPr>
            <p:ph type="sldNum" idx="12"/>
          </p:nvPr>
        </p:nvSpPr>
        <p:spPr>
          <a:ln/>
        </p:spPr>
        <p:txBody>
          <a:bodyPr/>
          <a:lstStyle>
            <a:lvl1pPr>
              <a:defRPr/>
            </a:lvl1pPr>
          </a:lstStyle>
          <a:p>
            <a:pPr>
              <a:defRPr/>
            </a:pPr>
            <a:fld id="{B354732E-7162-48E0-8A7A-2E10BAD86A13}" type="slidenum">
              <a:rPr lang="en-US" altLang="en-US"/>
              <a:pPr>
                <a:defRPr/>
              </a:pPr>
              <a:t>‹#›</a:t>
            </a:fld>
            <a:endParaRPr lang="en-US" altLang="en-US"/>
          </a:p>
        </p:txBody>
      </p:sp>
    </p:spTree>
    <p:extLst>
      <p:ext uri="{BB962C8B-B14F-4D97-AF65-F5344CB8AC3E}">
        <p14:creationId xmlns:p14="http://schemas.microsoft.com/office/powerpoint/2010/main" val="105595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247823DE-6EE8-4241-B730-7A723D313660}"/>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D94B4E9E-AFA1-41BB-AA58-E333E8F51D10}"/>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70471252-699A-46AD-9478-F17B6C426A9E}"/>
              </a:ext>
            </a:extLst>
          </p:cNvPr>
          <p:cNvSpPr>
            <a:spLocks noGrp="1" noChangeArrowheads="1"/>
          </p:cNvSpPr>
          <p:nvPr>
            <p:ph type="sldNum" idx="12"/>
          </p:nvPr>
        </p:nvSpPr>
        <p:spPr>
          <a:ln/>
        </p:spPr>
        <p:txBody>
          <a:bodyPr/>
          <a:lstStyle>
            <a:lvl1pPr>
              <a:defRPr/>
            </a:lvl1pPr>
          </a:lstStyle>
          <a:p>
            <a:pPr>
              <a:defRPr/>
            </a:pPr>
            <a:fld id="{D701F515-0C0C-462E-B04F-C676DE0B6F20}" type="slidenum">
              <a:rPr lang="en-US" altLang="en-US"/>
              <a:pPr>
                <a:defRPr/>
              </a:pPr>
              <a:t>‹#›</a:t>
            </a:fld>
            <a:endParaRPr lang="en-US" altLang="en-US"/>
          </a:p>
        </p:txBody>
      </p:sp>
    </p:spTree>
    <p:extLst>
      <p:ext uri="{BB962C8B-B14F-4D97-AF65-F5344CB8AC3E}">
        <p14:creationId xmlns:p14="http://schemas.microsoft.com/office/powerpoint/2010/main" val="357607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624D6DB7-F578-4359-BAF4-285B09DDC87B}"/>
              </a:ext>
            </a:extLst>
          </p:cNvPr>
          <p:cNvSpPr>
            <a:spLocks noGrp="1" noChangeArrowheads="1"/>
          </p:cNvSpPr>
          <p:nvPr>
            <p:ph type="title"/>
          </p:nvPr>
        </p:nvSpPr>
        <p:spPr bwMode="auto">
          <a:xfrm>
            <a:off x="503238" y="301625"/>
            <a:ext cx="906938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BA53481B-CB0F-4F4B-98E0-07F0B5922D1E}"/>
              </a:ext>
            </a:extLst>
          </p:cNvPr>
          <p:cNvSpPr>
            <a:spLocks noGrp="1" noChangeArrowheads="1"/>
          </p:cNvSpPr>
          <p:nvPr>
            <p:ph type="body" idx="1"/>
          </p:nvPr>
        </p:nvSpPr>
        <p:spPr bwMode="auto">
          <a:xfrm>
            <a:off x="503238" y="1768475"/>
            <a:ext cx="9069387"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8224"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37343248-526E-4594-992B-FDAC56E9595B}"/>
              </a:ext>
            </a:extLst>
          </p:cNvPr>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itchFamily="16" charset="0"/>
              <a:buNone/>
              <a:tabLst>
                <a:tab pos="723900" algn="l"/>
                <a:tab pos="1447800" algn="l"/>
                <a:tab pos="2171700" algn="l"/>
              </a:tabLst>
              <a:defRPr sz="1400">
                <a:solidFill>
                  <a:srgbClr val="000000"/>
                </a:solidFill>
                <a:latin typeface="Times New Roman" pitchFamily="16" charset="0"/>
                <a:ea typeface="+mn-ea"/>
                <a:cs typeface="+mn-cs"/>
              </a:defRPr>
            </a:lvl1pPr>
          </a:lstStyle>
          <a:p>
            <a:pPr>
              <a:defRPr/>
            </a:pPr>
            <a:endParaRPr lang="en-US"/>
          </a:p>
        </p:txBody>
      </p:sp>
      <p:sp>
        <p:nvSpPr>
          <p:cNvPr id="1028" name="Rectangle 4">
            <a:extLst>
              <a:ext uri="{FF2B5EF4-FFF2-40B4-BE49-F238E27FC236}">
                <a16:creationId xmlns:a16="http://schemas.microsoft.com/office/drawing/2014/main" id="{5A2614F3-4925-46A8-89E2-249661AEC6A8}"/>
              </a:ext>
            </a:extLst>
          </p:cNvPr>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1">
              <a:lnSpc>
                <a:spcPct val="93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F41E12A8-12EE-4ADC-9263-9FB5D0A38AC8}"/>
              </a:ext>
            </a:extLst>
          </p:cNvPr>
          <p:cNvSpPr>
            <a:spLocks noGrp="1" noChangeArrowheads="1"/>
          </p:cNvSpPr>
          <p:nvPr>
            <p:ph type="sldNum"/>
          </p:nvPr>
        </p:nvSpPr>
        <p:spPr bwMode="auto">
          <a:xfrm>
            <a:off x="722788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723900" algn="l"/>
                <a:tab pos="1447800" algn="l"/>
                <a:tab pos="2171700" algn="l"/>
              </a:tabLst>
              <a:defRPr sz="1400" smtClean="0">
                <a:solidFill>
                  <a:srgbClr val="000000"/>
                </a:solidFill>
                <a:latin typeface="Times New Roman" panose="02020603050405020304" pitchFamily="18" charset="0"/>
              </a:defRPr>
            </a:lvl1pPr>
          </a:lstStyle>
          <a:p>
            <a:pPr>
              <a:defRPr/>
            </a:pPr>
            <a:fld id="{AA25EE93-6575-4A16-BDAE-E63A92F776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F54E4708-7D2A-48A3-AF69-DDDFA96DE03F}"/>
              </a:ext>
            </a:extLst>
          </p:cNvPr>
          <p:cNvSpPr>
            <a:spLocks noChangeArrowheads="1"/>
          </p:cNvSpPr>
          <p:nvPr/>
        </p:nvSpPr>
        <p:spPr bwMode="auto">
          <a:xfrm>
            <a:off x="1522413" y="1652588"/>
            <a:ext cx="706755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pPr algn="ctr" eaLnBrk="1">
              <a:lnSpc>
                <a:spcPct val="93000"/>
              </a:lnSpc>
              <a:buClr>
                <a:srgbClr val="000000"/>
              </a:buClr>
              <a:buSzPct val="100000"/>
              <a:buFont typeface="Times New Roman" panose="02020603050405020304" pitchFamily="18" charset="0"/>
              <a:buNone/>
            </a:pPr>
            <a:r>
              <a:rPr lang="en-US" altLang="en-US" sz="6000" b="1">
                <a:latin typeface="Calibri" panose="020F0502020204030204" pitchFamily="34" charset="0"/>
              </a:rPr>
              <a:t>Assembling Genomes</a:t>
            </a:r>
          </a:p>
        </p:txBody>
      </p:sp>
      <p:sp>
        <p:nvSpPr>
          <p:cNvPr id="4099" name="Rectangle 4">
            <a:extLst>
              <a:ext uri="{FF2B5EF4-FFF2-40B4-BE49-F238E27FC236}">
                <a16:creationId xmlns:a16="http://schemas.microsoft.com/office/drawing/2014/main" id="{D19A2705-E1D6-4D71-9C16-302C414D39B6}"/>
              </a:ext>
            </a:extLst>
          </p:cNvPr>
          <p:cNvSpPr>
            <a:spLocks noChangeArrowheads="1"/>
          </p:cNvSpPr>
          <p:nvPr/>
        </p:nvSpPr>
        <p:spPr bwMode="auto">
          <a:xfrm>
            <a:off x="1458913" y="5711825"/>
            <a:ext cx="739298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pPr eaLnBrk="1">
              <a:lnSpc>
                <a:spcPct val="93000"/>
              </a:lnSpc>
              <a:buClr>
                <a:srgbClr val="000000"/>
              </a:buClr>
              <a:buSzPct val="100000"/>
              <a:buFont typeface="Times New Roman" panose="02020603050405020304" pitchFamily="18" charset="0"/>
              <a:buNone/>
            </a:pPr>
            <a:r>
              <a:rPr lang="en-US" altLang="en-US" sz="2800" b="1">
                <a:latin typeface="Calibri" panose="020F0502020204030204" pitchFamily="34" charset="0"/>
              </a:rPr>
              <a:t>BCH394P/364C Systems Biology / Bioinformatics</a:t>
            </a:r>
          </a:p>
        </p:txBody>
      </p:sp>
      <p:sp>
        <p:nvSpPr>
          <p:cNvPr id="4100" name="Rectangle 6">
            <a:extLst>
              <a:ext uri="{FF2B5EF4-FFF2-40B4-BE49-F238E27FC236}">
                <a16:creationId xmlns:a16="http://schemas.microsoft.com/office/drawing/2014/main" id="{C817CDF0-43D1-4B70-83AD-B45CC45011D7}"/>
              </a:ext>
            </a:extLst>
          </p:cNvPr>
          <p:cNvSpPr>
            <a:spLocks noChangeArrowheads="1"/>
          </p:cNvSpPr>
          <p:nvPr/>
        </p:nvSpPr>
        <p:spPr bwMode="auto">
          <a:xfrm>
            <a:off x="1889125" y="6299200"/>
            <a:ext cx="63325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pPr eaLnBrk="1">
              <a:lnSpc>
                <a:spcPct val="93000"/>
              </a:lnSpc>
              <a:buClr>
                <a:srgbClr val="000000"/>
              </a:buClr>
              <a:buSzPct val="100000"/>
              <a:buFont typeface="Times New Roman" panose="02020603050405020304" pitchFamily="18" charset="0"/>
              <a:buNone/>
            </a:pPr>
            <a:r>
              <a:rPr lang="en-US" altLang="en-US" sz="2800" b="1">
                <a:latin typeface="Calibri" panose="020F0502020204030204" pitchFamily="34" charset="0"/>
              </a:rPr>
              <a:t>Edward Marcotte, Univ of Texas at Austin</a:t>
            </a:r>
            <a:endParaRPr lang="en-US" altLang="en-US" sz="2800">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a:extLst>
              <a:ext uri="{FF2B5EF4-FFF2-40B4-BE49-F238E27FC236}">
                <a16:creationId xmlns:a16="http://schemas.microsoft.com/office/drawing/2014/main" id="{6143BBAF-6BC8-4139-9157-576D1753157D}"/>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Thinking about the basic shotgun concept</a:t>
            </a:r>
          </a:p>
        </p:txBody>
      </p:sp>
      <p:sp>
        <p:nvSpPr>
          <p:cNvPr id="4" name="TextBox 3">
            <a:extLst>
              <a:ext uri="{FF2B5EF4-FFF2-40B4-BE49-F238E27FC236}">
                <a16:creationId xmlns:a16="http://schemas.microsoft.com/office/drawing/2014/main" id="{EE6E5FC2-1F20-4738-A3AA-26AC56B01730}"/>
              </a:ext>
            </a:extLst>
          </p:cNvPr>
          <p:cNvSpPr txBox="1"/>
          <p:nvPr/>
        </p:nvSpPr>
        <p:spPr>
          <a:xfrm>
            <a:off x="468313" y="1341438"/>
            <a:ext cx="9525000" cy="7019925"/>
          </a:xfrm>
          <a:prstGeom prst="rect">
            <a:avLst/>
          </a:prstGeom>
          <a:noFill/>
        </p:spPr>
        <p:txBody>
          <a:bodyPr>
            <a:spAutoFit/>
          </a:bodyPr>
          <a:lstStyle/>
          <a:p>
            <a:pPr marL="457200" indent="-457200" eaLnBrk="1">
              <a:lnSpc>
                <a:spcPct val="93000"/>
              </a:lnSpc>
              <a:buClr>
                <a:srgbClr val="000000"/>
              </a:buClr>
              <a:buSzPct val="100000"/>
              <a:buFont typeface="Arial" pitchFamily="34" charset="0"/>
              <a:buChar char="•"/>
              <a:defRPr/>
            </a:pPr>
            <a:r>
              <a:rPr lang="en-US" sz="4400" dirty="0">
                <a:latin typeface="Calibri" pitchFamily="34" charset="0"/>
                <a:cs typeface="+mn-cs"/>
              </a:rPr>
              <a:t>Start with a very large set of random sequencing reads</a:t>
            </a:r>
          </a:p>
          <a:p>
            <a:pPr marL="457200" indent="-457200" eaLnBrk="1">
              <a:lnSpc>
                <a:spcPct val="93000"/>
              </a:lnSpc>
              <a:buClr>
                <a:srgbClr val="000000"/>
              </a:buClr>
              <a:buSzPct val="100000"/>
              <a:buFont typeface="Arial" pitchFamily="34" charset="0"/>
              <a:buChar char="•"/>
              <a:defRPr/>
            </a:pPr>
            <a:endParaRPr lang="en-US" sz="4400" dirty="0">
              <a:latin typeface="Calibri" pitchFamily="34" charset="0"/>
              <a:cs typeface="+mn-cs"/>
            </a:endParaRPr>
          </a:p>
          <a:p>
            <a:pPr marL="457200" indent="-457200" eaLnBrk="1">
              <a:lnSpc>
                <a:spcPct val="93000"/>
              </a:lnSpc>
              <a:buClr>
                <a:srgbClr val="000000"/>
              </a:buClr>
              <a:buSzPct val="100000"/>
              <a:buFont typeface="Arial" pitchFamily="34" charset="0"/>
              <a:buChar char="•"/>
              <a:defRPr/>
            </a:pPr>
            <a:r>
              <a:rPr lang="en-US" sz="4400" dirty="0">
                <a:latin typeface="Calibri" pitchFamily="34" charset="0"/>
                <a:cs typeface="+mn-cs"/>
              </a:rPr>
              <a:t>How might we match up the overlapping sequences?</a:t>
            </a:r>
          </a:p>
          <a:p>
            <a:pPr marL="457200" indent="-457200" eaLnBrk="1">
              <a:lnSpc>
                <a:spcPct val="93000"/>
              </a:lnSpc>
              <a:buClr>
                <a:srgbClr val="000000"/>
              </a:buClr>
              <a:buSzPct val="100000"/>
              <a:buFont typeface="Arial" pitchFamily="34" charset="0"/>
              <a:buChar char="•"/>
              <a:defRPr/>
            </a:pPr>
            <a:endParaRPr lang="en-US" sz="4400" dirty="0">
              <a:latin typeface="Calibri" pitchFamily="34" charset="0"/>
              <a:cs typeface="+mn-cs"/>
            </a:endParaRPr>
          </a:p>
          <a:p>
            <a:pPr marL="457200" indent="-457200" eaLnBrk="1">
              <a:lnSpc>
                <a:spcPct val="93000"/>
              </a:lnSpc>
              <a:buClr>
                <a:srgbClr val="000000"/>
              </a:buClr>
              <a:buSzPct val="100000"/>
              <a:buFont typeface="Arial" pitchFamily="34" charset="0"/>
              <a:buChar char="•"/>
              <a:defRPr/>
            </a:pPr>
            <a:r>
              <a:rPr lang="en-US" sz="4400" dirty="0">
                <a:latin typeface="Calibri" pitchFamily="34" charset="0"/>
                <a:cs typeface="+mn-cs"/>
              </a:rPr>
              <a:t>How can we assemble the overlapping reads together in order to derive the genome?</a:t>
            </a:r>
          </a:p>
          <a:p>
            <a:pPr eaLnBrk="1">
              <a:lnSpc>
                <a:spcPct val="93000"/>
              </a:lnSpc>
              <a:buClr>
                <a:srgbClr val="000000"/>
              </a:buClr>
              <a:buSzPct val="100000"/>
              <a:buFont typeface="Times New Roman" pitchFamily="16" charset="0"/>
              <a:buNone/>
              <a:defRPr/>
            </a:pPr>
            <a:endParaRPr lang="en-US" sz="4400" dirty="0">
              <a:latin typeface="Calibri" pitchFamily="34" charset="0"/>
              <a:cs typeface="+mn-cs"/>
            </a:endParaRPr>
          </a:p>
          <a:p>
            <a:pPr marL="457200" indent="-457200" eaLnBrk="1">
              <a:lnSpc>
                <a:spcPct val="93000"/>
              </a:lnSpc>
              <a:buClr>
                <a:srgbClr val="000000"/>
              </a:buClr>
              <a:buSzPct val="100000"/>
              <a:buFont typeface="Arial" pitchFamily="34" charset="0"/>
              <a:buChar char="•"/>
              <a:defRPr/>
            </a:pPr>
            <a:endParaRPr lang="en-US" sz="4400" dirty="0">
              <a:latin typeface="Calibri" pitchFamily="34" charset="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a:extLst>
              <a:ext uri="{FF2B5EF4-FFF2-40B4-BE49-F238E27FC236}">
                <a16:creationId xmlns:a16="http://schemas.microsoft.com/office/drawing/2014/main" id="{5A4D3557-A0F3-4D59-8A14-0EE9586C942A}"/>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Thinking about the basic shotgun concept</a:t>
            </a:r>
          </a:p>
        </p:txBody>
      </p:sp>
      <p:sp>
        <p:nvSpPr>
          <p:cNvPr id="4" name="TextBox 3">
            <a:extLst>
              <a:ext uri="{FF2B5EF4-FFF2-40B4-BE49-F238E27FC236}">
                <a16:creationId xmlns:a16="http://schemas.microsoft.com/office/drawing/2014/main" id="{A2817DE0-4A6C-4982-8746-85AB5FD0A86C}"/>
              </a:ext>
            </a:extLst>
          </p:cNvPr>
          <p:cNvSpPr txBox="1"/>
          <p:nvPr/>
        </p:nvSpPr>
        <p:spPr>
          <a:xfrm>
            <a:off x="468313" y="1341438"/>
            <a:ext cx="9525000" cy="7019925"/>
          </a:xfrm>
          <a:prstGeom prst="rect">
            <a:avLst/>
          </a:prstGeom>
          <a:noFill/>
        </p:spPr>
        <p:txBody>
          <a:bodyPr>
            <a:spAutoFit/>
          </a:bodyPr>
          <a:lstStyle/>
          <a:p>
            <a:pPr marL="457200" indent="-457200" eaLnBrk="1">
              <a:lnSpc>
                <a:spcPct val="93000"/>
              </a:lnSpc>
              <a:buClr>
                <a:srgbClr val="000000"/>
              </a:buClr>
              <a:buSzPct val="100000"/>
              <a:buFont typeface="Arial" pitchFamily="34" charset="0"/>
              <a:buChar char="•"/>
              <a:defRPr/>
            </a:pPr>
            <a:r>
              <a:rPr lang="en-US" sz="4400" dirty="0">
                <a:latin typeface="Calibri" pitchFamily="34" charset="0"/>
                <a:cs typeface="+mn-cs"/>
              </a:rPr>
              <a:t>At a high level, the first genomes were sequenced by comparing pairs of reads to find overlapping reads</a:t>
            </a:r>
          </a:p>
          <a:p>
            <a:pPr marL="457200" indent="-457200" eaLnBrk="1">
              <a:lnSpc>
                <a:spcPct val="93000"/>
              </a:lnSpc>
              <a:buClr>
                <a:srgbClr val="000000"/>
              </a:buClr>
              <a:buSzPct val="100000"/>
              <a:buFont typeface="Arial" pitchFamily="34" charset="0"/>
              <a:buChar char="•"/>
              <a:defRPr/>
            </a:pPr>
            <a:endParaRPr lang="en-US" sz="4400" dirty="0">
              <a:latin typeface="Calibri" pitchFamily="34" charset="0"/>
              <a:cs typeface="+mn-cs"/>
            </a:endParaRPr>
          </a:p>
          <a:p>
            <a:pPr marL="457200" indent="-457200" eaLnBrk="1">
              <a:lnSpc>
                <a:spcPct val="93000"/>
              </a:lnSpc>
              <a:buClr>
                <a:srgbClr val="000000"/>
              </a:buClr>
              <a:buSzPct val="100000"/>
              <a:buFont typeface="Arial" pitchFamily="34" charset="0"/>
              <a:buChar char="•"/>
              <a:defRPr/>
            </a:pPr>
            <a:r>
              <a:rPr lang="en-US" sz="4400" dirty="0">
                <a:latin typeface="Calibri" pitchFamily="34" charset="0"/>
                <a:cs typeface="+mn-cs"/>
              </a:rPr>
              <a:t>Then, building a graph (</a:t>
            </a:r>
            <a:r>
              <a:rPr lang="en-US" sz="4400" i="1" dirty="0">
                <a:latin typeface="Calibri" pitchFamily="34" charset="0"/>
                <a:cs typeface="+mn-cs"/>
              </a:rPr>
              <a:t>i.e.</a:t>
            </a:r>
            <a:r>
              <a:rPr lang="en-US" sz="4400" dirty="0">
                <a:latin typeface="Calibri" pitchFamily="34" charset="0"/>
                <a:cs typeface="+mn-cs"/>
              </a:rPr>
              <a:t>, a network) to represent those relationships</a:t>
            </a:r>
          </a:p>
          <a:p>
            <a:pPr marL="457200" indent="-457200" eaLnBrk="1">
              <a:lnSpc>
                <a:spcPct val="93000"/>
              </a:lnSpc>
              <a:buClr>
                <a:srgbClr val="000000"/>
              </a:buClr>
              <a:buSzPct val="100000"/>
              <a:buFont typeface="Arial" pitchFamily="34" charset="0"/>
              <a:buChar char="•"/>
              <a:defRPr/>
            </a:pPr>
            <a:endParaRPr lang="en-US" sz="4400" dirty="0">
              <a:latin typeface="Calibri" pitchFamily="34" charset="0"/>
              <a:cs typeface="+mn-cs"/>
            </a:endParaRPr>
          </a:p>
          <a:p>
            <a:pPr marL="457200" indent="-457200" eaLnBrk="1">
              <a:lnSpc>
                <a:spcPct val="93000"/>
              </a:lnSpc>
              <a:buClr>
                <a:srgbClr val="000000"/>
              </a:buClr>
              <a:buSzPct val="100000"/>
              <a:buFont typeface="Arial" pitchFamily="34" charset="0"/>
              <a:buChar char="•"/>
              <a:defRPr/>
            </a:pPr>
            <a:r>
              <a:rPr lang="en-US" sz="4400" dirty="0">
                <a:latin typeface="Calibri" pitchFamily="34" charset="0"/>
                <a:cs typeface="+mn-cs"/>
              </a:rPr>
              <a:t>The genome sequence is a “walk” across that graph</a:t>
            </a:r>
          </a:p>
          <a:p>
            <a:pPr eaLnBrk="1">
              <a:lnSpc>
                <a:spcPct val="93000"/>
              </a:lnSpc>
              <a:buClr>
                <a:srgbClr val="000000"/>
              </a:buClr>
              <a:buSzPct val="100000"/>
              <a:buFont typeface="Times New Roman" pitchFamily="16" charset="0"/>
              <a:buNone/>
              <a:defRPr/>
            </a:pPr>
            <a:endParaRPr lang="en-US" sz="4400" dirty="0">
              <a:latin typeface="Calibri" pitchFamily="34" charset="0"/>
              <a:cs typeface="+mn-cs"/>
            </a:endParaRPr>
          </a:p>
          <a:p>
            <a:pPr marL="457200" indent="-457200" eaLnBrk="1">
              <a:lnSpc>
                <a:spcPct val="93000"/>
              </a:lnSpc>
              <a:buClr>
                <a:srgbClr val="000000"/>
              </a:buClr>
              <a:buSzPct val="100000"/>
              <a:buFont typeface="Arial" pitchFamily="34" charset="0"/>
              <a:buChar char="•"/>
              <a:defRPr/>
            </a:pPr>
            <a:endParaRPr lang="en-US" sz="4400" dirty="0">
              <a:latin typeface="Calibri" pitchFamily="34" charset="0"/>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a:extLst>
              <a:ext uri="{FF2B5EF4-FFF2-40B4-BE49-F238E27FC236}">
                <a16:creationId xmlns:a16="http://schemas.microsoft.com/office/drawing/2014/main" id="{1D8666CB-A89A-4195-ABEC-8091856D6F03}"/>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The “Overlap-Layout-Consensus” method</a:t>
            </a:r>
          </a:p>
        </p:txBody>
      </p:sp>
      <p:sp>
        <p:nvSpPr>
          <p:cNvPr id="17411" name="TextBox 5">
            <a:extLst>
              <a:ext uri="{FF2B5EF4-FFF2-40B4-BE49-F238E27FC236}">
                <a16:creationId xmlns:a16="http://schemas.microsoft.com/office/drawing/2014/main" id="{18DC39FB-B5DB-426F-A8C5-3B00B4EE408E}"/>
              </a:ext>
            </a:extLst>
          </p:cNvPr>
          <p:cNvSpPr txBox="1">
            <a:spLocks noChangeArrowheads="1"/>
          </p:cNvSpPr>
          <p:nvPr/>
        </p:nvSpPr>
        <p:spPr bwMode="auto">
          <a:xfrm>
            <a:off x="239713" y="1417638"/>
            <a:ext cx="8994775"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200" b="1" u="sng">
                <a:latin typeface="Calibri" panose="020F0502020204030204" pitchFamily="34" charset="0"/>
              </a:rPr>
              <a:t>Overlap</a:t>
            </a:r>
            <a:r>
              <a:rPr lang="en-US" altLang="en-US" sz="3200">
                <a:latin typeface="Calibri" panose="020F0502020204030204" pitchFamily="34" charset="0"/>
              </a:rPr>
              <a:t>:  	Compare all pairs of reads</a:t>
            </a:r>
          </a:p>
          <a:p>
            <a:pPr eaLnBrk="1">
              <a:lnSpc>
                <a:spcPct val="93000"/>
              </a:lnSpc>
              <a:buClr>
                <a:srgbClr val="000000"/>
              </a:buClr>
              <a:buSzPct val="100000"/>
              <a:buFont typeface="Times New Roman" panose="02020603050405020304" pitchFamily="18" charset="0"/>
              <a:buNone/>
            </a:pPr>
            <a:r>
              <a:rPr lang="en-US" altLang="en-US" sz="3200">
                <a:latin typeface="Calibri" panose="020F0502020204030204" pitchFamily="34" charset="0"/>
              </a:rPr>
              <a:t>				(allow some low level of mismatches)</a:t>
            </a:r>
          </a:p>
          <a:p>
            <a:pPr eaLnBrk="1">
              <a:lnSpc>
                <a:spcPct val="93000"/>
              </a:lnSpc>
              <a:buClr>
                <a:srgbClr val="000000"/>
              </a:buClr>
              <a:buSzPct val="100000"/>
              <a:buFont typeface="Times New Roman" panose="02020603050405020304" pitchFamily="18" charset="0"/>
              <a:buNone/>
            </a:pPr>
            <a:endParaRPr lang="en-US" altLang="en-US" sz="32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3200" b="1" u="sng">
                <a:latin typeface="Calibri" panose="020F0502020204030204" pitchFamily="34" charset="0"/>
              </a:rPr>
              <a:t>Layout</a:t>
            </a:r>
            <a:r>
              <a:rPr lang="en-US" altLang="en-US" sz="3200">
                <a:latin typeface="Calibri" panose="020F0502020204030204" pitchFamily="34" charset="0"/>
              </a:rPr>
              <a:t>:  	Construct a graph describing the overlaps</a:t>
            </a:r>
          </a:p>
          <a:p>
            <a:pPr eaLnBrk="1">
              <a:lnSpc>
                <a:spcPct val="93000"/>
              </a:lnSpc>
              <a:buClr>
                <a:srgbClr val="000000"/>
              </a:buClr>
              <a:buSzPct val="100000"/>
              <a:buFont typeface="Times New Roman" panose="02020603050405020304" pitchFamily="18" charset="0"/>
              <a:buNone/>
            </a:pPr>
            <a:endParaRPr lang="en-US" altLang="en-US" sz="32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endParaRPr lang="en-US" altLang="en-US" sz="32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endParaRPr lang="en-US" altLang="en-US" sz="32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3200">
                <a:latin typeface="Calibri" panose="020F0502020204030204" pitchFamily="34" charset="0"/>
              </a:rPr>
              <a:t>				Simplify the graph</a:t>
            </a:r>
          </a:p>
          <a:p>
            <a:pPr eaLnBrk="1">
              <a:lnSpc>
                <a:spcPct val="93000"/>
              </a:lnSpc>
              <a:buClr>
                <a:srgbClr val="000000"/>
              </a:buClr>
              <a:buSzPct val="100000"/>
              <a:buFont typeface="Times New Roman" panose="02020603050405020304" pitchFamily="18" charset="0"/>
              <a:buNone/>
            </a:pPr>
            <a:r>
              <a:rPr lang="en-US" altLang="en-US" sz="3200">
                <a:latin typeface="Calibri" panose="020F0502020204030204" pitchFamily="34" charset="0"/>
              </a:rPr>
              <a:t>				Find the simplest path through the graph</a:t>
            </a:r>
          </a:p>
          <a:p>
            <a:pPr eaLnBrk="1">
              <a:lnSpc>
                <a:spcPct val="93000"/>
              </a:lnSpc>
              <a:buClr>
                <a:srgbClr val="000000"/>
              </a:buClr>
              <a:buSzPct val="100000"/>
              <a:buFont typeface="Times New Roman" panose="02020603050405020304" pitchFamily="18" charset="0"/>
              <a:buNone/>
            </a:pPr>
            <a:endParaRPr lang="en-US" altLang="en-US" sz="32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3200" b="1" u="sng">
                <a:latin typeface="Calibri" panose="020F0502020204030204" pitchFamily="34" charset="0"/>
              </a:rPr>
              <a:t>Consensus</a:t>
            </a:r>
            <a:r>
              <a:rPr lang="en-US" altLang="en-US" sz="3200">
                <a:latin typeface="Calibri" panose="020F0502020204030204" pitchFamily="34" charset="0"/>
              </a:rPr>
              <a:t>:  Reconcile errors among reads along that</a:t>
            </a:r>
          </a:p>
          <a:p>
            <a:pPr eaLnBrk="1">
              <a:lnSpc>
                <a:spcPct val="93000"/>
              </a:lnSpc>
              <a:buClr>
                <a:srgbClr val="000000"/>
              </a:buClr>
              <a:buSzPct val="100000"/>
              <a:buFont typeface="Times New Roman" panose="02020603050405020304" pitchFamily="18" charset="0"/>
              <a:buNone/>
            </a:pPr>
            <a:r>
              <a:rPr lang="en-US" altLang="en-US" sz="3200">
                <a:latin typeface="Calibri" panose="020F0502020204030204" pitchFamily="34" charset="0"/>
              </a:rPr>
              <a:t>					 path to find the consensus sequence</a:t>
            </a:r>
          </a:p>
        </p:txBody>
      </p:sp>
      <p:cxnSp>
        <p:nvCxnSpPr>
          <p:cNvPr id="17412" name="Straight Connector 9">
            <a:extLst>
              <a:ext uri="{FF2B5EF4-FFF2-40B4-BE49-F238E27FC236}">
                <a16:creationId xmlns:a16="http://schemas.microsoft.com/office/drawing/2014/main" id="{C69A38CD-9844-4F00-8C9A-69F24A2BAA10}"/>
              </a:ext>
            </a:extLst>
          </p:cNvPr>
          <p:cNvCxnSpPr>
            <a:cxnSpLocks noChangeShapeType="1"/>
            <a:stCxn id="17420" idx="6"/>
          </p:cNvCxnSpPr>
          <p:nvPr/>
        </p:nvCxnSpPr>
        <p:spPr bwMode="auto">
          <a:xfrm>
            <a:off x="5862638" y="3979863"/>
            <a:ext cx="2057400" cy="381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413" name="TextBox 14">
            <a:extLst>
              <a:ext uri="{FF2B5EF4-FFF2-40B4-BE49-F238E27FC236}">
                <a16:creationId xmlns:a16="http://schemas.microsoft.com/office/drawing/2014/main" id="{54F6293A-7983-474C-9D66-EFA9DFE492E3}"/>
              </a:ext>
            </a:extLst>
          </p:cNvPr>
          <p:cNvSpPr txBox="1">
            <a:spLocks noChangeArrowheads="1"/>
          </p:cNvSpPr>
          <p:nvPr/>
        </p:nvSpPr>
        <p:spPr bwMode="auto">
          <a:xfrm>
            <a:off x="5303838" y="4094163"/>
            <a:ext cx="860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lnSpc>
                <a:spcPct val="93000"/>
              </a:lnSpc>
              <a:buClr>
                <a:srgbClr val="000000"/>
              </a:buClr>
              <a:buSzPct val="100000"/>
              <a:buFont typeface="Times New Roman" panose="02020603050405020304" pitchFamily="18" charset="0"/>
              <a:buNone/>
            </a:pPr>
            <a:r>
              <a:rPr lang="en-US" altLang="en-US" sz="2800" b="1">
                <a:latin typeface="Calibri" panose="020F0502020204030204" pitchFamily="34" charset="0"/>
              </a:rPr>
              <a:t>read</a:t>
            </a:r>
          </a:p>
        </p:txBody>
      </p:sp>
      <p:sp>
        <p:nvSpPr>
          <p:cNvPr id="17414" name="TextBox 15">
            <a:extLst>
              <a:ext uri="{FF2B5EF4-FFF2-40B4-BE49-F238E27FC236}">
                <a16:creationId xmlns:a16="http://schemas.microsoft.com/office/drawing/2014/main" id="{E14991B0-F81F-493C-A12B-39DD66659B8E}"/>
              </a:ext>
            </a:extLst>
          </p:cNvPr>
          <p:cNvSpPr txBox="1">
            <a:spLocks noChangeArrowheads="1"/>
          </p:cNvSpPr>
          <p:nvPr/>
        </p:nvSpPr>
        <p:spPr bwMode="auto">
          <a:xfrm>
            <a:off x="7532688" y="4581525"/>
            <a:ext cx="8604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lnSpc>
                <a:spcPct val="93000"/>
              </a:lnSpc>
              <a:buClr>
                <a:srgbClr val="000000"/>
              </a:buClr>
              <a:buSzPct val="100000"/>
              <a:buFont typeface="Times New Roman" panose="02020603050405020304" pitchFamily="18" charset="0"/>
              <a:buNone/>
            </a:pPr>
            <a:r>
              <a:rPr lang="en-US" altLang="en-US" sz="2800" b="1">
                <a:latin typeface="Calibri" panose="020F0502020204030204" pitchFamily="34" charset="0"/>
              </a:rPr>
              <a:t>read</a:t>
            </a:r>
          </a:p>
        </p:txBody>
      </p:sp>
      <p:sp>
        <p:nvSpPr>
          <p:cNvPr id="17415" name="TextBox 16">
            <a:extLst>
              <a:ext uri="{FF2B5EF4-FFF2-40B4-BE49-F238E27FC236}">
                <a16:creationId xmlns:a16="http://schemas.microsoft.com/office/drawing/2014/main" id="{DC14AA0A-BC3F-4BB3-912D-C1669D73F7DB}"/>
              </a:ext>
            </a:extLst>
          </p:cNvPr>
          <p:cNvSpPr txBox="1">
            <a:spLocks noChangeArrowheads="1"/>
          </p:cNvSpPr>
          <p:nvPr/>
        </p:nvSpPr>
        <p:spPr bwMode="auto">
          <a:xfrm>
            <a:off x="6259513" y="3322638"/>
            <a:ext cx="1585912"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2800" b="1">
                <a:latin typeface="Calibri" panose="020F0502020204030204" pitchFamily="34" charset="0"/>
              </a:rPr>
              <a:t>sequence overlap</a:t>
            </a:r>
          </a:p>
        </p:txBody>
      </p:sp>
      <p:cxnSp>
        <p:nvCxnSpPr>
          <p:cNvPr id="17416" name="Straight Connector 18">
            <a:extLst>
              <a:ext uri="{FF2B5EF4-FFF2-40B4-BE49-F238E27FC236}">
                <a16:creationId xmlns:a16="http://schemas.microsoft.com/office/drawing/2014/main" id="{A74FC67C-B4D1-486A-9141-304A9ACA6ACC}"/>
              </a:ext>
            </a:extLst>
          </p:cNvPr>
          <p:cNvCxnSpPr>
            <a:cxnSpLocks noChangeShapeType="1"/>
          </p:cNvCxnSpPr>
          <p:nvPr/>
        </p:nvCxnSpPr>
        <p:spPr bwMode="auto">
          <a:xfrm flipH="1" flipV="1">
            <a:off x="5381625" y="3446463"/>
            <a:ext cx="366713" cy="5334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17" name="Straight Connector 22">
            <a:extLst>
              <a:ext uri="{FF2B5EF4-FFF2-40B4-BE49-F238E27FC236}">
                <a16:creationId xmlns:a16="http://schemas.microsoft.com/office/drawing/2014/main" id="{E4A5D48B-85CC-4797-BDF2-4E755F8CE1B3}"/>
              </a:ext>
            </a:extLst>
          </p:cNvPr>
          <p:cNvCxnSpPr>
            <a:cxnSpLocks noChangeShapeType="1"/>
          </p:cNvCxnSpPr>
          <p:nvPr/>
        </p:nvCxnSpPr>
        <p:spPr bwMode="auto">
          <a:xfrm flipH="1">
            <a:off x="5135563" y="3997325"/>
            <a:ext cx="598487" cy="2095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18" name="Straight Connector 26">
            <a:extLst>
              <a:ext uri="{FF2B5EF4-FFF2-40B4-BE49-F238E27FC236}">
                <a16:creationId xmlns:a16="http://schemas.microsoft.com/office/drawing/2014/main" id="{43B2ED0C-C20E-456E-940C-2CC2E1C224F7}"/>
              </a:ext>
            </a:extLst>
          </p:cNvPr>
          <p:cNvCxnSpPr>
            <a:cxnSpLocks noChangeShapeType="1"/>
          </p:cNvCxnSpPr>
          <p:nvPr/>
        </p:nvCxnSpPr>
        <p:spPr bwMode="auto">
          <a:xfrm flipV="1">
            <a:off x="7970838" y="3770313"/>
            <a:ext cx="727075" cy="6032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419" name="Oval 7">
            <a:extLst>
              <a:ext uri="{FF2B5EF4-FFF2-40B4-BE49-F238E27FC236}">
                <a16:creationId xmlns:a16="http://schemas.microsoft.com/office/drawing/2014/main" id="{3D06C673-F5C9-46EA-AD65-85BFE330FD95}"/>
              </a:ext>
            </a:extLst>
          </p:cNvPr>
          <p:cNvSpPr>
            <a:spLocks noChangeArrowheads="1"/>
          </p:cNvSpPr>
          <p:nvPr/>
        </p:nvSpPr>
        <p:spPr bwMode="auto">
          <a:xfrm>
            <a:off x="7843838" y="4276725"/>
            <a:ext cx="228600" cy="228600"/>
          </a:xfrm>
          <a:prstGeom prst="ellipse">
            <a:avLst/>
          </a:prstGeom>
          <a:solidFill>
            <a:srgbClr val="00B8FF"/>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17420" name="Oval 6">
            <a:extLst>
              <a:ext uri="{FF2B5EF4-FFF2-40B4-BE49-F238E27FC236}">
                <a16:creationId xmlns:a16="http://schemas.microsoft.com/office/drawing/2014/main" id="{2DD4D976-B24B-4D8E-9078-5147F35EBE4B}"/>
              </a:ext>
            </a:extLst>
          </p:cNvPr>
          <p:cNvSpPr>
            <a:spLocks noChangeArrowheads="1"/>
          </p:cNvSpPr>
          <p:nvPr/>
        </p:nvSpPr>
        <p:spPr bwMode="auto">
          <a:xfrm>
            <a:off x="5634038" y="3865563"/>
            <a:ext cx="228600" cy="228600"/>
          </a:xfrm>
          <a:prstGeom prst="ellipse">
            <a:avLst/>
          </a:prstGeom>
          <a:solidFill>
            <a:srgbClr val="00B8FF"/>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B6A25837-CD6F-4C3C-A7D5-A26058EA5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725" y="1793875"/>
            <a:ext cx="6353175" cy="39719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TextBox 3">
            <a:extLst>
              <a:ext uri="{FF2B5EF4-FFF2-40B4-BE49-F238E27FC236}">
                <a16:creationId xmlns:a16="http://schemas.microsoft.com/office/drawing/2014/main" id="{85311998-AAB8-402A-B09E-F07E7E55E2AD}"/>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Building an overlap graph</a:t>
            </a:r>
          </a:p>
        </p:txBody>
      </p:sp>
      <p:sp>
        <p:nvSpPr>
          <p:cNvPr id="18436" name="Rectangle 1">
            <a:extLst>
              <a:ext uri="{FF2B5EF4-FFF2-40B4-BE49-F238E27FC236}">
                <a16:creationId xmlns:a16="http://schemas.microsoft.com/office/drawing/2014/main" id="{4866DDBA-CFF9-4EE4-936A-ACE9CD646CBF}"/>
              </a:ext>
            </a:extLst>
          </p:cNvPr>
          <p:cNvSpPr>
            <a:spLocks noChangeArrowheads="1"/>
          </p:cNvSpPr>
          <p:nvPr/>
        </p:nvSpPr>
        <p:spPr bwMode="auto">
          <a:xfrm>
            <a:off x="5640388" y="6981825"/>
            <a:ext cx="442912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EUGENE W. MYERS. </a:t>
            </a:r>
            <a:r>
              <a:rPr lang="en-US" altLang="en-US" i="1">
                <a:latin typeface="Calibri" panose="020F0502020204030204" pitchFamily="34" charset="0"/>
              </a:rPr>
              <a:t>Journal of Computational Biology</a:t>
            </a:r>
            <a:r>
              <a:rPr lang="en-US" altLang="en-US">
                <a:latin typeface="Calibri" panose="020F0502020204030204" pitchFamily="34" charset="0"/>
              </a:rPr>
              <a:t>. Summer 1995, 2(2): 275-290</a:t>
            </a:r>
          </a:p>
        </p:txBody>
      </p:sp>
      <p:pic>
        <p:nvPicPr>
          <p:cNvPr id="18437" name="Picture 9" descr="https://www.mpg.de/5831840/zoom.jpg">
            <a:extLst>
              <a:ext uri="{FF2B5EF4-FFF2-40B4-BE49-F238E27FC236}">
                <a16:creationId xmlns:a16="http://schemas.microsoft.com/office/drawing/2014/main" id="{52738F73-77ED-4660-9D76-D29694B58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713" y="5975350"/>
            <a:ext cx="13414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7">
            <a:extLst>
              <a:ext uri="{FF2B5EF4-FFF2-40B4-BE49-F238E27FC236}">
                <a16:creationId xmlns:a16="http://schemas.microsoft.com/office/drawing/2014/main" id="{BE5D89C4-0E15-4010-99E3-325A67398D22}"/>
              </a:ext>
            </a:extLst>
          </p:cNvPr>
          <p:cNvSpPr txBox="1">
            <a:spLocks noChangeArrowheads="1"/>
          </p:cNvSpPr>
          <p:nvPr/>
        </p:nvSpPr>
        <p:spPr bwMode="auto">
          <a:xfrm>
            <a:off x="4354513" y="2484438"/>
            <a:ext cx="3635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5’</a:t>
            </a:r>
          </a:p>
        </p:txBody>
      </p:sp>
      <p:sp>
        <p:nvSpPr>
          <p:cNvPr id="18439" name="TextBox 8">
            <a:extLst>
              <a:ext uri="{FF2B5EF4-FFF2-40B4-BE49-F238E27FC236}">
                <a16:creationId xmlns:a16="http://schemas.microsoft.com/office/drawing/2014/main" id="{E6939024-A66E-4D13-A2C9-7D291F4C57FC}"/>
              </a:ext>
            </a:extLst>
          </p:cNvPr>
          <p:cNvSpPr txBox="1">
            <a:spLocks noChangeArrowheads="1"/>
          </p:cNvSpPr>
          <p:nvPr/>
        </p:nvSpPr>
        <p:spPr bwMode="auto">
          <a:xfrm>
            <a:off x="7343775" y="2470150"/>
            <a:ext cx="3635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041F6F92-3755-4467-9688-EBD15979E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50" t="57446" r="13673" b="-67"/>
          <a:stretch>
            <a:fillRect/>
          </a:stretch>
        </p:blipFill>
        <p:spPr bwMode="auto">
          <a:xfrm>
            <a:off x="1279525" y="4114800"/>
            <a:ext cx="7407275"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Rectangle 1">
            <a:extLst>
              <a:ext uri="{FF2B5EF4-FFF2-40B4-BE49-F238E27FC236}">
                <a16:creationId xmlns:a16="http://schemas.microsoft.com/office/drawing/2014/main" id="{23DE5FBD-144A-4F64-B3A5-C2FDE91E6D94}"/>
              </a:ext>
            </a:extLst>
          </p:cNvPr>
          <p:cNvSpPr>
            <a:spLocks noChangeArrowheads="1"/>
          </p:cNvSpPr>
          <p:nvPr/>
        </p:nvSpPr>
        <p:spPr bwMode="auto">
          <a:xfrm>
            <a:off x="1992313" y="446563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19460" name="Rectangle 3">
            <a:extLst>
              <a:ext uri="{FF2B5EF4-FFF2-40B4-BE49-F238E27FC236}">
                <a16:creationId xmlns:a16="http://schemas.microsoft.com/office/drawing/2014/main" id="{31D1D79D-6262-4FCC-A3D5-EC0F37CEB72C}"/>
              </a:ext>
            </a:extLst>
          </p:cNvPr>
          <p:cNvSpPr>
            <a:spLocks noChangeArrowheads="1"/>
          </p:cNvSpPr>
          <p:nvPr/>
        </p:nvSpPr>
        <p:spPr bwMode="auto">
          <a:xfrm>
            <a:off x="3440113" y="447357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19461" name="Rectangle 4">
            <a:extLst>
              <a:ext uri="{FF2B5EF4-FFF2-40B4-BE49-F238E27FC236}">
                <a16:creationId xmlns:a16="http://schemas.microsoft.com/office/drawing/2014/main" id="{249A8E22-AA90-4D82-AFD0-7CC50AA05BEA}"/>
              </a:ext>
            </a:extLst>
          </p:cNvPr>
          <p:cNvSpPr>
            <a:spLocks noChangeArrowheads="1"/>
          </p:cNvSpPr>
          <p:nvPr/>
        </p:nvSpPr>
        <p:spPr bwMode="auto">
          <a:xfrm>
            <a:off x="3051175" y="5091113"/>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19462" name="Rectangle 5">
            <a:extLst>
              <a:ext uri="{FF2B5EF4-FFF2-40B4-BE49-F238E27FC236}">
                <a16:creationId xmlns:a16="http://schemas.microsoft.com/office/drawing/2014/main" id="{88B1B975-1F73-4575-8258-99558246EB86}"/>
              </a:ext>
            </a:extLst>
          </p:cNvPr>
          <p:cNvSpPr>
            <a:spLocks noChangeArrowheads="1"/>
          </p:cNvSpPr>
          <p:nvPr/>
        </p:nvSpPr>
        <p:spPr bwMode="auto">
          <a:xfrm>
            <a:off x="4583113" y="485457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19463" name="Rectangle 6">
            <a:extLst>
              <a:ext uri="{FF2B5EF4-FFF2-40B4-BE49-F238E27FC236}">
                <a16:creationId xmlns:a16="http://schemas.microsoft.com/office/drawing/2014/main" id="{55BC2200-6FF6-485C-867D-9EB3835D9D5F}"/>
              </a:ext>
            </a:extLst>
          </p:cNvPr>
          <p:cNvSpPr>
            <a:spLocks noChangeArrowheads="1"/>
          </p:cNvSpPr>
          <p:nvPr/>
        </p:nvSpPr>
        <p:spPr bwMode="auto">
          <a:xfrm>
            <a:off x="4806950" y="442753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19464" name="Rectangle 7">
            <a:extLst>
              <a:ext uri="{FF2B5EF4-FFF2-40B4-BE49-F238E27FC236}">
                <a16:creationId xmlns:a16="http://schemas.microsoft.com/office/drawing/2014/main" id="{5B103FD1-0BC5-49F0-ACAB-1B6256E2BD1F}"/>
              </a:ext>
            </a:extLst>
          </p:cNvPr>
          <p:cNvSpPr>
            <a:spLocks noChangeArrowheads="1"/>
          </p:cNvSpPr>
          <p:nvPr/>
        </p:nvSpPr>
        <p:spPr bwMode="auto">
          <a:xfrm>
            <a:off x="6183313" y="447357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19465" name="Rectangle 8">
            <a:extLst>
              <a:ext uri="{FF2B5EF4-FFF2-40B4-BE49-F238E27FC236}">
                <a16:creationId xmlns:a16="http://schemas.microsoft.com/office/drawing/2014/main" id="{F4B83926-5C29-4BA9-B4F8-3A89F944E08F}"/>
              </a:ext>
            </a:extLst>
          </p:cNvPr>
          <p:cNvSpPr>
            <a:spLocks noChangeArrowheads="1"/>
          </p:cNvSpPr>
          <p:nvPr/>
        </p:nvSpPr>
        <p:spPr bwMode="auto">
          <a:xfrm>
            <a:off x="6248400" y="4900613"/>
            <a:ext cx="620713"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19466" name="Rectangle 9">
            <a:extLst>
              <a:ext uri="{FF2B5EF4-FFF2-40B4-BE49-F238E27FC236}">
                <a16:creationId xmlns:a16="http://schemas.microsoft.com/office/drawing/2014/main" id="{19F06162-3E16-4FB9-842E-B334D1868301}"/>
              </a:ext>
            </a:extLst>
          </p:cNvPr>
          <p:cNvSpPr>
            <a:spLocks noChangeArrowheads="1"/>
          </p:cNvSpPr>
          <p:nvPr/>
        </p:nvSpPr>
        <p:spPr bwMode="auto">
          <a:xfrm>
            <a:off x="7554913" y="450373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pic>
        <p:nvPicPr>
          <p:cNvPr id="19467" name="Picture 3">
            <a:extLst>
              <a:ext uri="{FF2B5EF4-FFF2-40B4-BE49-F238E27FC236}">
                <a16:creationId xmlns:a16="http://schemas.microsoft.com/office/drawing/2014/main" id="{E2219185-DB72-454B-94F4-BFF8C53E4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20000">
            <a:off x="1489075" y="4960938"/>
            <a:ext cx="1250950" cy="393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8" name="Picture 4">
            <a:extLst>
              <a:ext uri="{FF2B5EF4-FFF2-40B4-BE49-F238E27FC236}">
                <a16:creationId xmlns:a16="http://schemas.microsoft.com/office/drawing/2014/main" id="{C9E1AA3C-8298-493A-BDE6-14E458DA6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175" y="5407025"/>
            <a:ext cx="1000125" cy="3143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9" name="Picture 2">
            <a:extLst>
              <a:ext uri="{FF2B5EF4-FFF2-40B4-BE49-F238E27FC236}">
                <a16:creationId xmlns:a16="http://schemas.microsoft.com/office/drawing/2014/main" id="{B6923DFC-B2BB-4509-86F7-26047C95D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54" t="14195" r="1741" b="53329"/>
          <a:stretch>
            <a:fillRect/>
          </a:stretch>
        </p:blipFill>
        <p:spPr bwMode="auto">
          <a:xfrm>
            <a:off x="549275" y="1143000"/>
            <a:ext cx="9326563" cy="14636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0" name="Picture 5">
            <a:extLst>
              <a:ext uri="{FF2B5EF4-FFF2-40B4-BE49-F238E27FC236}">
                <a16:creationId xmlns:a16="http://schemas.microsoft.com/office/drawing/2014/main" id="{469DEA95-B05F-4B7C-B6C7-8AB01E1C1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60000">
            <a:off x="3033713" y="5000625"/>
            <a:ext cx="1355725" cy="422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1" name="Picture 6">
            <a:extLst>
              <a:ext uri="{FF2B5EF4-FFF2-40B4-BE49-F238E27FC236}">
                <a16:creationId xmlns:a16="http://schemas.microsoft.com/office/drawing/2014/main" id="{F51BF933-EE6F-45B5-A09C-4B19636935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20000">
            <a:off x="1465263" y="3859212"/>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rc 11">
            <a:extLst>
              <a:ext uri="{FF2B5EF4-FFF2-40B4-BE49-F238E27FC236}">
                <a16:creationId xmlns:a16="http://schemas.microsoft.com/office/drawing/2014/main" id="{84A577D0-B3D2-4B6E-B7D1-C242F94DC91D}"/>
              </a:ext>
            </a:extLst>
          </p:cNvPr>
          <p:cNvSpPr/>
          <p:nvPr/>
        </p:nvSpPr>
        <p:spPr bwMode="auto">
          <a:xfrm>
            <a:off x="1608138" y="3697288"/>
            <a:ext cx="2441575" cy="615950"/>
          </a:xfrm>
          <a:prstGeom prst="arc">
            <a:avLst>
              <a:gd name="adj1" fmla="val 10846657"/>
              <a:gd name="adj2" fmla="val 1"/>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pic>
        <p:nvPicPr>
          <p:cNvPr id="19473" name="Picture 6">
            <a:extLst>
              <a:ext uri="{FF2B5EF4-FFF2-40B4-BE49-F238E27FC236}">
                <a16:creationId xmlns:a16="http://schemas.microsoft.com/office/drawing/2014/main" id="{32017CD2-DF4F-46F2-A34E-061114BAC0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20000" flipH="1">
            <a:off x="3951288" y="3903662"/>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74" name="TextBox 12">
            <a:extLst>
              <a:ext uri="{FF2B5EF4-FFF2-40B4-BE49-F238E27FC236}">
                <a16:creationId xmlns:a16="http://schemas.microsoft.com/office/drawing/2014/main" id="{20C46322-B6EB-4E04-94B9-64259705C36A}"/>
              </a:ext>
            </a:extLst>
          </p:cNvPr>
          <p:cNvSpPr txBox="1">
            <a:spLocks noChangeArrowheads="1"/>
          </p:cNvSpPr>
          <p:nvPr/>
        </p:nvSpPr>
        <p:spPr bwMode="auto">
          <a:xfrm>
            <a:off x="239713" y="655638"/>
            <a:ext cx="10747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b="1">
                <a:latin typeface="Calibri" panose="020F0502020204030204" pitchFamily="34" charset="0"/>
              </a:rPr>
              <a:t>Reads</a:t>
            </a:r>
          </a:p>
        </p:txBody>
      </p:sp>
      <p:sp>
        <p:nvSpPr>
          <p:cNvPr id="19475" name="TextBox 20">
            <a:extLst>
              <a:ext uri="{FF2B5EF4-FFF2-40B4-BE49-F238E27FC236}">
                <a16:creationId xmlns:a16="http://schemas.microsoft.com/office/drawing/2014/main" id="{82E1A883-C302-49E9-AF5B-7CBFBF296F2B}"/>
              </a:ext>
            </a:extLst>
          </p:cNvPr>
          <p:cNvSpPr txBox="1">
            <a:spLocks noChangeArrowheads="1"/>
          </p:cNvSpPr>
          <p:nvPr/>
        </p:nvSpPr>
        <p:spPr bwMode="auto">
          <a:xfrm>
            <a:off x="239713" y="2981325"/>
            <a:ext cx="22955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b="1">
                <a:latin typeface="Calibri" panose="020F0502020204030204" pitchFamily="34" charset="0"/>
              </a:rPr>
              <a:t>Overlap graph</a:t>
            </a:r>
          </a:p>
        </p:txBody>
      </p:sp>
      <p:pic>
        <p:nvPicPr>
          <p:cNvPr id="19476" name="Picture 7">
            <a:extLst>
              <a:ext uri="{FF2B5EF4-FFF2-40B4-BE49-F238E27FC236}">
                <a16:creationId xmlns:a16="http://schemas.microsoft.com/office/drawing/2014/main" id="{6A54BE14-7F52-4852-937D-E4560CB0B5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440000">
            <a:off x="4306888" y="3949700"/>
            <a:ext cx="285750" cy="3143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Arc 22">
            <a:extLst>
              <a:ext uri="{FF2B5EF4-FFF2-40B4-BE49-F238E27FC236}">
                <a16:creationId xmlns:a16="http://schemas.microsoft.com/office/drawing/2014/main" id="{5E466331-9231-4804-B251-C2212D078DBC}"/>
              </a:ext>
            </a:extLst>
          </p:cNvPr>
          <p:cNvSpPr/>
          <p:nvPr/>
        </p:nvSpPr>
        <p:spPr bwMode="auto">
          <a:xfrm>
            <a:off x="4491038" y="3703638"/>
            <a:ext cx="2439987" cy="615950"/>
          </a:xfrm>
          <a:prstGeom prst="arc">
            <a:avLst>
              <a:gd name="adj1" fmla="val 10846657"/>
              <a:gd name="adj2" fmla="val 1"/>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pic>
        <p:nvPicPr>
          <p:cNvPr id="19478" name="Picture 6">
            <a:extLst>
              <a:ext uri="{FF2B5EF4-FFF2-40B4-BE49-F238E27FC236}">
                <a16:creationId xmlns:a16="http://schemas.microsoft.com/office/drawing/2014/main" id="{A9103BB6-9A6E-4E63-8A1D-21F46B58A3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20000" flipH="1">
            <a:off x="6834188" y="3910012"/>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9" name="Picture 6">
            <a:extLst>
              <a:ext uri="{FF2B5EF4-FFF2-40B4-BE49-F238E27FC236}">
                <a16:creationId xmlns:a16="http://schemas.microsoft.com/office/drawing/2014/main" id="{8947AF06-FC4C-43E2-95D0-FD9CB3C89D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20000">
            <a:off x="5703888" y="3865562"/>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Arc 25">
            <a:extLst>
              <a:ext uri="{FF2B5EF4-FFF2-40B4-BE49-F238E27FC236}">
                <a16:creationId xmlns:a16="http://schemas.microsoft.com/office/drawing/2014/main" id="{F7A6AEBA-722A-4BB9-ACCB-8B7041AAC3D5}"/>
              </a:ext>
            </a:extLst>
          </p:cNvPr>
          <p:cNvSpPr/>
          <p:nvPr/>
        </p:nvSpPr>
        <p:spPr bwMode="auto">
          <a:xfrm>
            <a:off x="5846763" y="3703638"/>
            <a:ext cx="2441575" cy="615950"/>
          </a:xfrm>
          <a:prstGeom prst="arc">
            <a:avLst>
              <a:gd name="adj1" fmla="val 10846657"/>
              <a:gd name="adj2" fmla="val 1"/>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pic>
        <p:nvPicPr>
          <p:cNvPr id="19481" name="Picture 6">
            <a:extLst>
              <a:ext uri="{FF2B5EF4-FFF2-40B4-BE49-F238E27FC236}">
                <a16:creationId xmlns:a16="http://schemas.microsoft.com/office/drawing/2014/main" id="{88D7BE87-5B8D-4411-817F-DD821763CD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20000" flipH="1">
            <a:off x="8189913" y="3910012"/>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Arc 28">
            <a:extLst>
              <a:ext uri="{FF2B5EF4-FFF2-40B4-BE49-F238E27FC236}">
                <a16:creationId xmlns:a16="http://schemas.microsoft.com/office/drawing/2014/main" id="{F09E69B8-A602-4645-8CD8-019A29137D8F}"/>
              </a:ext>
            </a:extLst>
          </p:cNvPr>
          <p:cNvSpPr/>
          <p:nvPr/>
        </p:nvSpPr>
        <p:spPr bwMode="auto">
          <a:xfrm rot="-2460000" flipV="1">
            <a:off x="4802188" y="4900613"/>
            <a:ext cx="2441575" cy="1106487"/>
          </a:xfrm>
          <a:prstGeom prst="arc">
            <a:avLst>
              <a:gd name="adj1" fmla="val 10616278"/>
              <a:gd name="adj2" fmla="val 21206284"/>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cxnSp>
        <p:nvCxnSpPr>
          <p:cNvPr id="19483" name="Straight Connector 15">
            <a:extLst>
              <a:ext uri="{FF2B5EF4-FFF2-40B4-BE49-F238E27FC236}">
                <a16:creationId xmlns:a16="http://schemas.microsoft.com/office/drawing/2014/main" id="{C042E6A0-5D6C-4DF7-B9F4-833033D78AB9}"/>
              </a:ext>
            </a:extLst>
          </p:cNvPr>
          <p:cNvCxnSpPr>
            <a:cxnSpLocks noChangeShapeType="1"/>
            <a:stCxn id="29" idx="0"/>
          </p:cNvCxnSpPr>
          <p:nvPr/>
        </p:nvCxnSpPr>
        <p:spPr bwMode="auto">
          <a:xfrm flipH="1" flipV="1">
            <a:off x="4953000" y="5943600"/>
            <a:ext cx="112713" cy="255588"/>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33" name="Arc 32">
            <a:extLst>
              <a:ext uri="{FF2B5EF4-FFF2-40B4-BE49-F238E27FC236}">
                <a16:creationId xmlns:a16="http://schemas.microsoft.com/office/drawing/2014/main" id="{7317A656-870F-4DBA-9049-40CF72054E63}"/>
              </a:ext>
            </a:extLst>
          </p:cNvPr>
          <p:cNvSpPr/>
          <p:nvPr/>
        </p:nvSpPr>
        <p:spPr bwMode="auto">
          <a:xfrm rot="-2460000" flipV="1">
            <a:off x="4784725" y="5160963"/>
            <a:ext cx="2628900" cy="901700"/>
          </a:xfrm>
          <a:prstGeom prst="arc">
            <a:avLst>
              <a:gd name="adj1" fmla="val 10616278"/>
              <a:gd name="adj2" fmla="val 21206284"/>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cxnSp>
        <p:nvCxnSpPr>
          <p:cNvPr id="19485" name="Straight Connector 33">
            <a:extLst>
              <a:ext uri="{FF2B5EF4-FFF2-40B4-BE49-F238E27FC236}">
                <a16:creationId xmlns:a16="http://schemas.microsoft.com/office/drawing/2014/main" id="{D4783657-2023-4EDA-93A7-E3E78AB22F0B}"/>
              </a:ext>
            </a:extLst>
          </p:cNvPr>
          <p:cNvCxnSpPr>
            <a:cxnSpLocks noChangeShapeType="1"/>
            <a:stCxn id="33" idx="0"/>
          </p:cNvCxnSpPr>
          <p:nvPr/>
        </p:nvCxnSpPr>
        <p:spPr bwMode="auto">
          <a:xfrm flipH="1" flipV="1">
            <a:off x="4776788" y="5905500"/>
            <a:ext cx="296862" cy="506413"/>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pic>
        <p:nvPicPr>
          <p:cNvPr id="19486" name="Picture 8">
            <a:extLst>
              <a:ext uri="{FF2B5EF4-FFF2-40B4-BE49-F238E27FC236}">
                <a16:creationId xmlns:a16="http://schemas.microsoft.com/office/drawing/2014/main" id="{BEBA35C9-EF1C-472F-8F2F-0CF465CAAA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360000">
            <a:off x="4686300" y="5794375"/>
            <a:ext cx="352425" cy="209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87" name="Picture 9">
            <a:extLst>
              <a:ext uri="{FF2B5EF4-FFF2-40B4-BE49-F238E27FC236}">
                <a16:creationId xmlns:a16="http://schemas.microsoft.com/office/drawing/2014/main" id="{501391F1-5217-4239-A427-819E1C632B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9113" y="4637088"/>
            <a:ext cx="419100" cy="209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88" name="Rectangle 44">
            <a:extLst>
              <a:ext uri="{FF2B5EF4-FFF2-40B4-BE49-F238E27FC236}">
                <a16:creationId xmlns:a16="http://schemas.microsoft.com/office/drawing/2014/main" id="{20383D4C-7BC4-4B0B-AEC3-A15091AF53E0}"/>
              </a:ext>
            </a:extLst>
          </p:cNvPr>
          <p:cNvSpPr>
            <a:spLocks noChangeArrowheads="1"/>
          </p:cNvSpPr>
          <p:nvPr/>
        </p:nvSpPr>
        <p:spPr bwMode="auto">
          <a:xfrm>
            <a:off x="5010150" y="6981825"/>
            <a:ext cx="505936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EUGENE W. MYERS. </a:t>
            </a:r>
            <a:r>
              <a:rPr lang="en-US" altLang="en-US" i="1">
                <a:latin typeface="Calibri" panose="020F0502020204030204" pitchFamily="34" charset="0"/>
              </a:rPr>
              <a:t>Journal of Computational Biology</a:t>
            </a:r>
            <a:r>
              <a:rPr lang="en-US" altLang="en-US">
                <a:latin typeface="Calibri" panose="020F0502020204030204" pitchFamily="34" charset="0"/>
              </a:rPr>
              <a:t>. Summer 1995, 2(2): 275-290 (more or less)</a:t>
            </a:r>
          </a:p>
        </p:txBody>
      </p:sp>
      <p:sp>
        <p:nvSpPr>
          <p:cNvPr id="19489" name="TextBox 45">
            <a:extLst>
              <a:ext uri="{FF2B5EF4-FFF2-40B4-BE49-F238E27FC236}">
                <a16:creationId xmlns:a16="http://schemas.microsoft.com/office/drawing/2014/main" id="{BB116B5D-36A3-4108-AA5E-96E7E8C17BF5}"/>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Building an overlap graph</a:t>
            </a:r>
          </a:p>
        </p:txBody>
      </p:sp>
      <p:sp>
        <p:nvSpPr>
          <p:cNvPr id="19490" name="TextBox 1">
            <a:extLst>
              <a:ext uri="{FF2B5EF4-FFF2-40B4-BE49-F238E27FC236}">
                <a16:creationId xmlns:a16="http://schemas.microsoft.com/office/drawing/2014/main" id="{7BAAE1EB-C50B-4318-B34D-220C02273705}"/>
              </a:ext>
            </a:extLst>
          </p:cNvPr>
          <p:cNvSpPr txBox="1">
            <a:spLocks noChangeArrowheads="1"/>
          </p:cNvSpPr>
          <p:nvPr/>
        </p:nvSpPr>
        <p:spPr bwMode="auto">
          <a:xfrm>
            <a:off x="849313" y="1036638"/>
            <a:ext cx="3635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5’</a:t>
            </a:r>
          </a:p>
        </p:txBody>
      </p:sp>
      <p:sp>
        <p:nvSpPr>
          <p:cNvPr id="19491" name="TextBox 2">
            <a:extLst>
              <a:ext uri="{FF2B5EF4-FFF2-40B4-BE49-F238E27FC236}">
                <a16:creationId xmlns:a16="http://schemas.microsoft.com/office/drawing/2014/main" id="{1EE778B5-048B-4272-B8D3-5DA0D1EA32D6}"/>
              </a:ext>
            </a:extLst>
          </p:cNvPr>
          <p:cNvSpPr txBox="1">
            <a:spLocks noChangeArrowheads="1"/>
          </p:cNvSpPr>
          <p:nvPr/>
        </p:nvSpPr>
        <p:spPr bwMode="auto">
          <a:xfrm>
            <a:off x="3686175" y="1022350"/>
            <a:ext cx="3635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52626681-7DEB-4E0A-B8B3-DC02A35D2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50" t="57446" r="13673" b="-67"/>
          <a:stretch>
            <a:fillRect/>
          </a:stretch>
        </p:blipFill>
        <p:spPr bwMode="auto">
          <a:xfrm>
            <a:off x="1279525" y="2292350"/>
            <a:ext cx="7407275"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Rectangle 1">
            <a:extLst>
              <a:ext uri="{FF2B5EF4-FFF2-40B4-BE49-F238E27FC236}">
                <a16:creationId xmlns:a16="http://schemas.microsoft.com/office/drawing/2014/main" id="{3D5D9E7D-41D6-4563-9C04-4A1D5C1F298C}"/>
              </a:ext>
            </a:extLst>
          </p:cNvPr>
          <p:cNvSpPr>
            <a:spLocks noChangeArrowheads="1"/>
          </p:cNvSpPr>
          <p:nvPr/>
        </p:nvSpPr>
        <p:spPr bwMode="auto">
          <a:xfrm>
            <a:off x="1992313" y="26431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0484" name="Rectangle 3">
            <a:extLst>
              <a:ext uri="{FF2B5EF4-FFF2-40B4-BE49-F238E27FC236}">
                <a16:creationId xmlns:a16="http://schemas.microsoft.com/office/drawing/2014/main" id="{D8536A00-3E76-4C13-BFCE-D15FDF78951D}"/>
              </a:ext>
            </a:extLst>
          </p:cNvPr>
          <p:cNvSpPr>
            <a:spLocks noChangeArrowheads="1"/>
          </p:cNvSpPr>
          <p:nvPr/>
        </p:nvSpPr>
        <p:spPr bwMode="auto">
          <a:xfrm>
            <a:off x="3440113" y="2651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0485" name="Rectangle 4">
            <a:extLst>
              <a:ext uri="{FF2B5EF4-FFF2-40B4-BE49-F238E27FC236}">
                <a16:creationId xmlns:a16="http://schemas.microsoft.com/office/drawing/2014/main" id="{03E21FCD-691E-4E12-B3FC-F7D63A7EEE0D}"/>
              </a:ext>
            </a:extLst>
          </p:cNvPr>
          <p:cNvSpPr>
            <a:spLocks noChangeArrowheads="1"/>
          </p:cNvSpPr>
          <p:nvPr/>
        </p:nvSpPr>
        <p:spPr bwMode="auto">
          <a:xfrm>
            <a:off x="3051175" y="3268663"/>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0486" name="Rectangle 5">
            <a:extLst>
              <a:ext uri="{FF2B5EF4-FFF2-40B4-BE49-F238E27FC236}">
                <a16:creationId xmlns:a16="http://schemas.microsoft.com/office/drawing/2014/main" id="{DC6C95D5-D4D1-43A6-A630-641153FC01B7}"/>
              </a:ext>
            </a:extLst>
          </p:cNvPr>
          <p:cNvSpPr>
            <a:spLocks noChangeArrowheads="1"/>
          </p:cNvSpPr>
          <p:nvPr/>
        </p:nvSpPr>
        <p:spPr bwMode="auto">
          <a:xfrm>
            <a:off x="4583113" y="3032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0487" name="Rectangle 6">
            <a:extLst>
              <a:ext uri="{FF2B5EF4-FFF2-40B4-BE49-F238E27FC236}">
                <a16:creationId xmlns:a16="http://schemas.microsoft.com/office/drawing/2014/main" id="{46D91D54-DDCD-47E5-954E-29904A6EB0C2}"/>
              </a:ext>
            </a:extLst>
          </p:cNvPr>
          <p:cNvSpPr>
            <a:spLocks noChangeArrowheads="1"/>
          </p:cNvSpPr>
          <p:nvPr/>
        </p:nvSpPr>
        <p:spPr bwMode="auto">
          <a:xfrm>
            <a:off x="4806950" y="26050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0488" name="Rectangle 7">
            <a:extLst>
              <a:ext uri="{FF2B5EF4-FFF2-40B4-BE49-F238E27FC236}">
                <a16:creationId xmlns:a16="http://schemas.microsoft.com/office/drawing/2014/main" id="{C1BDE70B-5B48-4578-8390-7419C1D10668}"/>
              </a:ext>
            </a:extLst>
          </p:cNvPr>
          <p:cNvSpPr>
            <a:spLocks noChangeArrowheads="1"/>
          </p:cNvSpPr>
          <p:nvPr/>
        </p:nvSpPr>
        <p:spPr bwMode="auto">
          <a:xfrm>
            <a:off x="6183313" y="2651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0489" name="Rectangle 8">
            <a:extLst>
              <a:ext uri="{FF2B5EF4-FFF2-40B4-BE49-F238E27FC236}">
                <a16:creationId xmlns:a16="http://schemas.microsoft.com/office/drawing/2014/main" id="{FE710199-DE0F-41CC-B739-A073797734C7}"/>
              </a:ext>
            </a:extLst>
          </p:cNvPr>
          <p:cNvSpPr>
            <a:spLocks noChangeArrowheads="1"/>
          </p:cNvSpPr>
          <p:nvPr/>
        </p:nvSpPr>
        <p:spPr bwMode="auto">
          <a:xfrm>
            <a:off x="6248400" y="3078163"/>
            <a:ext cx="620713"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0490" name="Rectangle 9">
            <a:extLst>
              <a:ext uri="{FF2B5EF4-FFF2-40B4-BE49-F238E27FC236}">
                <a16:creationId xmlns:a16="http://schemas.microsoft.com/office/drawing/2014/main" id="{8F3E62A0-4AE2-4585-9234-DB9BD25A2000}"/>
              </a:ext>
            </a:extLst>
          </p:cNvPr>
          <p:cNvSpPr>
            <a:spLocks noChangeArrowheads="1"/>
          </p:cNvSpPr>
          <p:nvPr/>
        </p:nvSpPr>
        <p:spPr bwMode="auto">
          <a:xfrm>
            <a:off x="7554913" y="26812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pic>
        <p:nvPicPr>
          <p:cNvPr id="20491" name="Picture 3">
            <a:extLst>
              <a:ext uri="{FF2B5EF4-FFF2-40B4-BE49-F238E27FC236}">
                <a16:creationId xmlns:a16="http://schemas.microsoft.com/office/drawing/2014/main" id="{B812CDE3-8E52-42E9-B540-E2C545493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20000">
            <a:off x="1488281" y="3139282"/>
            <a:ext cx="1252537" cy="393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2" name="Picture 4">
            <a:extLst>
              <a:ext uri="{FF2B5EF4-FFF2-40B4-BE49-F238E27FC236}">
                <a16:creationId xmlns:a16="http://schemas.microsoft.com/office/drawing/2014/main" id="{214B79F8-D961-4730-BC02-D92606E2C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175" y="3584575"/>
            <a:ext cx="1000125" cy="3143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3" name="Picture 5">
            <a:extLst>
              <a:ext uri="{FF2B5EF4-FFF2-40B4-BE49-F238E27FC236}">
                <a16:creationId xmlns:a16="http://schemas.microsoft.com/office/drawing/2014/main" id="{8DE094A2-276A-4475-A2B5-8D4CAF2D2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60000">
            <a:off x="3033713" y="3178175"/>
            <a:ext cx="1355725" cy="422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4" name="Picture 6">
            <a:extLst>
              <a:ext uri="{FF2B5EF4-FFF2-40B4-BE49-F238E27FC236}">
                <a16:creationId xmlns:a16="http://schemas.microsoft.com/office/drawing/2014/main" id="{94A58B66-6427-4A50-AE97-1894972518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20000">
            <a:off x="1465263" y="2036762"/>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rc 11">
            <a:extLst>
              <a:ext uri="{FF2B5EF4-FFF2-40B4-BE49-F238E27FC236}">
                <a16:creationId xmlns:a16="http://schemas.microsoft.com/office/drawing/2014/main" id="{9F84722E-CADB-4CAF-85E0-6AA0356CB4E2}"/>
              </a:ext>
            </a:extLst>
          </p:cNvPr>
          <p:cNvSpPr/>
          <p:nvPr/>
        </p:nvSpPr>
        <p:spPr bwMode="auto">
          <a:xfrm>
            <a:off x="1608138" y="1874838"/>
            <a:ext cx="2441575" cy="615950"/>
          </a:xfrm>
          <a:prstGeom prst="arc">
            <a:avLst>
              <a:gd name="adj1" fmla="val 10846657"/>
              <a:gd name="adj2" fmla="val 1"/>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pic>
        <p:nvPicPr>
          <p:cNvPr id="20496" name="Picture 6">
            <a:extLst>
              <a:ext uri="{FF2B5EF4-FFF2-40B4-BE49-F238E27FC236}">
                <a16:creationId xmlns:a16="http://schemas.microsoft.com/office/drawing/2014/main" id="{8C8BFFD6-5987-47A7-BE8E-C324A20304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20000" flipH="1">
            <a:off x="3951288" y="2081212"/>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7" name="Picture 7">
            <a:extLst>
              <a:ext uri="{FF2B5EF4-FFF2-40B4-BE49-F238E27FC236}">
                <a16:creationId xmlns:a16="http://schemas.microsoft.com/office/drawing/2014/main" id="{747979AD-581A-4126-97E1-EB8A4F10E5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440000">
            <a:off x="4306888" y="2127250"/>
            <a:ext cx="285750" cy="3143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Arc 22">
            <a:extLst>
              <a:ext uri="{FF2B5EF4-FFF2-40B4-BE49-F238E27FC236}">
                <a16:creationId xmlns:a16="http://schemas.microsoft.com/office/drawing/2014/main" id="{381D3DB4-636A-4E36-B93A-03F166102D60}"/>
              </a:ext>
            </a:extLst>
          </p:cNvPr>
          <p:cNvSpPr/>
          <p:nvPr/>
        </p:nvSpPr>
        <p:spPr bwMode="auto">
          <a:xfrm>
            <a:off x="4491038" y="1881188"/>
            <a:ext cx="2439987" cy="617537"/>
          </a:xfrm>
          <a:prstGeom prst="arc">
            <a:avLst>
              <a:gd name="adj1" fmla="val 10846657"/>
              <a:gd name="adj2" fmla="val 1"/>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pic>
        <p:nvPicPr>
          <p:cNvPr id="20499" name="Picture 6">
            <a:extLst>
              <a:ext uri="{FF2B5EF4-FFF2-40B4-BE49-F238E27FC236}">
                <a16:creationId xmlns:a16="http://schemas.microsoft.com/office/drawing/2014/main" id="{9FE70282-FA2D-4974-9288-11BDFDD2F4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20000" flipH="1">
            <a:off x="6834188" y="2089150"/>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0" name="Picture 6">
            <a:extLst>
              <a:ext uri="{FF2B5EF4-FFF2-40B4-BE49-F238E27FC236}">
                <a16:creationId xmlns:a16="http://schemas.microsoft.com/office/drawing/2014/main" id="{43DA76D1-F9D7-4891-BE05-F55F564744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20000">
            <a:off x="5703888" y="2043112"/>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Arc 25">
            <a:extLst>
              <a:ext uri="{FF2B5EF4-FFF2-40B4-BE49-F238E27FC236}">
                <a16:creationId xmlns:a16="http://schemas.microsoft.com/office/drawing/2014/main" id="{3B50AFC7-9BF4-4251-961F-A6CE7A2A3404}"/>
              </a:ext>
            </a:extLst>
          </p:cNvPr>
          <p:cNvSpPr/>
          <p:nvPr/>
        </p:nvSpPr>
        <p:spPr bwMode="auto">
          <a:xfrm>
            <a:off x="5846763" y="1881188"/>
            <a:ext cx="2441575" cy="617537"/>
          </a:xfrm>
          <a:prstGeom prst="arc">
            <a:avLst>
              <a:gd name="adj1" fmla="val 10846657"/>
              <a:gd name="adj2" fmla="val 1"/>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pic>
        <p:nvPicPr>
          <p:cNvPr id="20502" name="Picture 6">
            <a:extLst>
              <a:ext uri="{FF2B5EF4-FFF2-40B4-BE49-F238E27FC236}">
                <a16:creationId xmlns:a16="http://schemas.microsoft.com/office/drawing/2014/main" id="{7B57B0F3-C452-4130-A14E-BA072AF69D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20000" flipH="1">
            <a:off x="8189913" y="2089150"/>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Arc 28">
            <a:extLst>
              <a:ext uri="{FF2B5EF4-FFF2-40B4-BE49-F238E27FC236}">
                <a16:creationId xmlns:a16="http://schemas.microsoft.com/office/drawing/2014/main" id="{CF41939D-9598-43A8-8A29-DBB310D47404}"/>
              </a:ext>
            </a:extLst>
          </p:cNvPr>
          <p:cNvSpPr/>
          <p:nvPr/>
        </p:nvSpPr>
        <p:spPr bwMode="auto">
          <a:xfrm rot="-2460000" flipV="1">
            <a:off x="4802188" y="3078163"/>
            <a:ext cx="2441575" cy="1106487"/>
          </a:xfrm>
          <a:prstGeom prst="arc">
            <a:avLst>
              <a:gd name="adj1" fmla="val 10616278"/>
              <a:gd name="adj2" fmla="val 21206284"/>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cxnSp>
        <p:nvCxnSpPr>
          <p:cNvPr id="20504" name="Straight Connector 15">
            <a:extLst>
              <a:ext uri="{FF2B5EF4-FFF2-40B4-BE49-F238E27FC236}">
                <a16:creationId xmlns:a16="http://schemas.microsoft.com/office/drawing/2014/main" id="{653FC1B9-28B7-44F5-BB76-FC739A4CE50D}"/>
              </a:ext>
            </a:extLst>
          </p:cNvPr>
          <p:cNvCxnSpPr>
            <a:cxnSpLocks noChangeShapeType="1"/>
            <a:stCxn id="29" idx="0"/>
          </p:cNvCxnSpPr>
          <p:nvPr/>
        </p:nvCxnSpPr>
        <p:spPr bwMode="auto">
          <a:xfrm flipH="1" flipV="1">
            <a:off x="4953000" y="4121150"/>
            <a:ext cx="112713" cy="25717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33" name="Arc 32">
            <a:extLst>
              <a:ext uri="{FF2B5EF4-FFF2-40B4-BE49-F238E27FC236}">
                <a16:creationId xmlns:a16="http://schemas.microsoft.com/office/drawing/2014/main" id="{D7116000-146F-458A-8185-0F17E7B72990}"/>
              </a:ext>
            </a:extLst>
          </p:cNvPr>
          <p:cNvSpPr/>
          <p:nvPr/>
        </p:nvSpPr>
        <p:spPr bwMode="auto">
          <a:xfrm rot="-2460000" flipV="1">
            <a:off x="4784725" y="3338513"/>
            <a:ext cx="2628900" cy="903287"/>
          </a:xfrm>
          <a:prstGeom prst="arc">
            <a:avLst>
              <a:gd name="adj1" fmla="val 10616278"/>
              <a:gd name="adj2" fmla="val 21206284"/>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cxnSp>
        <p:nvCxnSpPr>
          <p:cNvPr id="20506" name="Straight Connector 33">
            <a:extLst>
              <a:ext uri="{FF2B5EF4-FFF2-40B4-BE49-F238E27FC236}">
                <a16:creationId xmlns:a16="http://schemas.microsoft.com/office/drawing/2014/main" id="{618D4026-D2FB-4630-B133-7F008B90A1E3}"/>
              </a:ext>
            </a:extLst>
          </p:cNvPr>
          <p:cNvCxnSpPr>
            <a:cxnSpLocks noChangeShapeType="1"/>
            <a:stCxn id="33" idx="0"/>
          </p:cNvCxnSpPr>
          <p:nvPr/>
        </p:nvCxnSpPr>
        <p:spPr bwMode="auto">
          <a:xfrm flipH="1" flipV="1">
            <a:off x="4776788" y="4083050"/>
            <a:ext cx="296862" cy="506413"/>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pic>
        <p:nvPicPr>
          <p:cNvPr id="20507" name="Picture 8">
            <a:extLst>
              <a:ext uri="{FF2B5EF4-FFF2-40B4-BE49-F238E27FC236}">
                <a16:creationId xmlns:a16="http://schemas.microsoft.com/office/drawing/2014/main" id="{50A24ECD-D316-406A-820A-D8BCDAF635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360000">
            <a:off x="4686300" y="3971925"/>
            <a:ext cx="352425" cy="209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8" name="Picture 9">
            <a:extLst>
              <a:ext uri="{FF2B5EF4-FFF2-40B4-BE49-F238E27FC236}">
                <a16:creationId xmlns:a16="http://schemas.microsoft.com/office/drawing/2014/main" id="{80DF5212-D990-4E34-B2CC-45CDC8AC96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9113" y="2814638"/>
            <a:ext cx="419100" cy="209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9" name="Rectangle 44">
            <a:extLst>
              <a:ext uri="{FF2B5EF4-FFF2-40B4-BE49-F238E27FC236}">
                <a16:creationId xmlns:a16="http://schemas.microsoft.com/office/drawing/2014/main" id="{42552B96-0507-4958-B6C6-25D72F869563}"/>
              </a:ext>
            </a:extLst>
          </p:cNvPr>
          <p:cNvSpPr>
            <a:spLocks noChangeArrowheads="1"/>
          </p:cNvSpPr>
          <p:nvPr/>
        </p:nvSpPr>
        <p:spPr bwMode="auto">
          <a:xfrm>
            <a:off x="5010150" y="6981825"/>
            <a:ext cx="505936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EUGENE W. MYERS. </a:t>
            </a:r>
            <a:r>
              <a:rPr lang="en-US" altLang="en-US" i="1">
                <a:latin typeface="Calibri" panose="020F0502020204030204" pitchFamily="34" charset="0"/>
              </a:rPr>
              <a:t>Journal of Computational Biology</a:t>
            </a:r>
            <a:r>
              <a:rPr lang="en-US" altLang="en-US">
                <a:latin typeface="Calibri" panose="020F0502020204030204" pitchFamily="34" charset="0"/>
              </a:rPr>
              <a:t>. Summer 1995, 2(2): 275-290 (more or less)</a:t>
            </a:r>
          </a:p>
        </p:txBody>
      </p:sp>
      <p:sp>
        <p:nvSpPr>
          <p:cNvPr id="20510" name="TextBox 2">
            <a:extLst>
              <a:ext uri="{FF2B5EF4-FFF2-40B4-BE49-F238E27FC236}">
                <a16:creationId xmlns:a16="http://schemas.microsoft.com/office/drawing/2014/main" id="{88F4F599-1471-45D7-9A5B-AD975D9416AD}"/>
              </a:ext>
            </a:extLst>
          </p:cNvPr>
          <p:cNvSpPr txBox="1">
            <a:spLocks noChangeArrowheads="1"/>
          </p:cNvSpPr>
          <p:nvPr/>
        </p:nvSpPr>
        <p:spPr bwMode="auto">
          <a:xfrm>
            <a:off x="544513" y="4999038"/>
            <a:ext cx="80152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1. Remove all contained nodes &amp; edges going to them</a:t>
            </a:r>
          </a:p>
        </p:txBody>
      </p:sp>
      <p:sp>
        <p:nvSpPr>
          <p:cNvPr id="20511" name="TextBox 34">
            <a:extLst>
              <a:ext uri="{FF2B5EF4-FFF2-40B4-BE49-F238E27FC236}">
                <a16:creationId xmlns:a16="http://schemas.microsoft.com/office/drawing/2014/main" id="{C713FEAB-C9A1-4FB8-9F2A-401A2AB32525}"/>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Simplifying an overlap graph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E21326C6-1093-4C72-B9C0-5D58FED3B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50" t="57446" r="13673" b="32405"/>
          <a:stretch>
            <a:fillRect/>
          </a:stretch>
        </p:blipFill>
        <p:spPr bwMode="auto">
          <a:xfrm>
            <a:off x="1279525" y="2292350"/>
            <a:ext cx="74072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1">
            <a:extLst>
              <a:ext uri="{FF2B5EF4-FFF2-40B4-BE49-F238E27FC236}">
                <a16:creationId xmlns:a16="http://schemas.microsoft.com/office/drawing/2014/main" id="{79CC4C90-7419-4378-B4F9-C5056D0F1EA3}"/>
              </a:ext>
            </a:extLst>
          </p:cNvPr>
          <p:cNvSpPr>
            <a:spLocks noChangeArrowheads="1"/>
          </p:cNvSpPr>
          <p:nvPr/>
        </p:nvSpPr>
        <p:spPr bwMode="auto">
          <a:xfrm>
            <a:off x="1992313" y="26431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1508" name="Rectangle 3">
            <a:extLst>
              <a:ext uri="{FF2B5EF4-FFF2-40B4-BE49-F238E27FC236}">
                <a16:creationId xmlns:a16="http://schemas.microsoft.com/office/drawing/2014/main" id="{95127909-83BD-428D-AE2E-562D2F308CA3}"/>
              </a:ext>
            </a:extLst>
          </p:cNvPr>
          <p:cNvSpPr>
            <a:spLocks noChangeArrowheads="1"/>
          </p:cNvSpPr>
          <p:nvPr/>
        </p:nvSpPr>
        <p:spPr bwMode="auto">
          <a:xfrm>
            <a:off x="3440113" y="2651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1509" name="Rectangle 4">
            <a:extLst>
              <a:ext uri="{FF2B5EF4-FFF2-40B4-BE49-F238E27FC236}">
                <a16:creationId xmlns:a16="http://schemas.microsoft.com/office/drawing/2014/main" id="{A51F50AF-4305-48B1-9BEE-707CCB4CA08F}"/>
              </a:ext>
            </a:extLst>
          </p:cNvPr>
          <p:cNvSpPr>
            <a:spLocks noChangeArrowheads="1"/>
          </p:cNvSpPr>
          <p:nvPr/>
        </p:nvSpPr>
        <p:spPr bwMode="auto">
          <a:xfrm>
            <a:off x="3051175" y="3268663"/>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1510" name="Rectangle 5">
            <a:extLst>
              <a:ext uri="{FF2B5EF4-FFF2-40B4-BE49-F238E27FC236}">
                <a16:creationId xmlns:a16="http://schemas.microsoft.com/office/drawing/2014/main" id="{994593D8-264D-466E-8E8D-1818D65A9DB8}"/>
              </a:ext>
            </a:extLst>
          </p:cNvPr>
          <p:cNvSpPr>
            <a:spLocks noChangeArrowheads="1"/>
          </p:cNvSpPr>
          <p:nvPr/>
        </p:nvSpPr>
        <p:spPr bwMode="auto">
          <a:xfrm>
            <a:off x="4583113" y="3032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1511" name="Rectangle 6">
            <a:extLst>
              <a:ext uri="{FF2B5EF4-FFF2-40B4-BE49-F238E27FC236}">
                <a16:creationId xmlns:a16="http://schemas.microsoft.com/office/drawing/2014/main" id="{70A840A5-6DB2-460A-B067-12F0ECE9159A}"/>
              </a:ext>
            </a:extLst>
          </p:cNvPr>
          <p:cNvSpPr>
            <a:spLocks noChangeArrowheads="1"/>
          </p:cNvSpPr>
          <p:nvPr/>
        </p:nvSpPr>
        <p:spPr bwMode="auto">
          <a:xfrm>
            <a:off x="4806950" y="26050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1512" name="Rectangle 7">
            <a:extLst>
              <a:ext uri="{FF2B5EF4-FFF2-40B4-BE49-F238E27FC236}">
                <a16:creationId xmlns:a16="http://schemas.microsoft.com/office/drawing/2014/main" id="{127EE87F-CE84-4507-83A4-270FBFC6535A}"/>
              </a:ext>
            </a:extLst>
          </p:cNvPr>
          <p:cNvSpPr>
            <a:spLocks noChangeArrowheads="1"/>
          </p:cNvSpPr>
          <p:nvPr/>
        </p:nvSpPr>
        <p:spPr bwMode="auto">
          <a:xfrm>
            <a:off x="6183313" y="2651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1513" name="Rectangle 8">
            <a:extLst>
              <a:ext uri="{FF2B5EF4-FFF2-40B4-BE49-F238E27FC236}">
                <a16:creationId xmlns:a16="http://schemas.microsoft.com/office/drawing/2014/main" id="{4A254969-8DA7-4986-BFB1-E848C8A61311}"/>
              </a:ext>
            </a:extLst>
          </p:cNvPr>
          <p:cNvSpPr>
            <a:spLocks noChangeArrowheads="1"/>
          </p:cNvSpPr>
          <p:nvPr/>
        </p:nvSpPr>
        <p:spPr bwMode="auto">
          <a:xfrm>
            <a:off x="6248400" y="3078163"/>
            <a:ext cx="620713"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1514" name="Rectangle 9">
            <a:extLst>
              <a:ext uri="{FF2B5EF4-FFF2-40B4-BE49-F238E27FC236}">
                <a16:creationId xmlns:a16="http://schemas.microsoft.com/office/drawing/2014/main" id="{DC3A9BC6-707F-4180-939A-D41661E54580}"/>
              </a:ext>
            </a:extLst>
          </p:cNvPr>
          <p:cNvSpPr>
            <a:spLocks noChangeArrowheads="1"/>
          </p:cNvSpPr>
          <p:nvPr/>
        </p:nvSpPr>
        <p:spPr bwMode="auto">
          <a:xfrm>
            <a:off x="7554913" y="26812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pic>
        <p:nvPicPr>
          <p:cNvPr id="21515" name="Picture 6">
            <a:extLst>
              <a:ext uri="{FF2B5EF4-FFF2-40B4-BE49-F238E27FC236}">
                <a16:creationId xmlns:a16="http://schemas.microsoft.com/office/drawing/2014/main" id="{1284C1D2-7E84-4628-98E7-6066F6C02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20000">
            <a:off x="1465263" y="2036762"/>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rc 11">
            <a:extLst>
              <a:ext uri="{FF2B5EF4-FFF2-40B4-BE49-F238E27FC236}">
                <a16:creationId xmlns:a16="http://schemas.microsoft.com/office/drawing/2014/main" id="{DA1D1D64-BED8-4484-BBEE-AFD01C24F5FE}"/>
              </a:ext>
            </a:extLst>
          </p:cNvPr>
          <p:cNvSpPr/>
          <p:nvPr/>
        </p:nvSpPr>
        <p:spPr bwMode="auto">
          <a:xfrm>
            <a:off x="1608138" y="1874838"/>
            <a:ext cx="2441575" cy="615950"/>
          </a:xfrm>
          <a:prstGeom prst="arc">
            <a:avLst>
              <a:gd name="adj1" fmla="val 10846657"/>
              <a:gd name="adj2" fmla="val 1"/>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pic>
        <p:nvPicPr>
          <p:cNvPr id="21517" name="Picture 6">
            <a:extLst>
              <a:ext uri="{FF2B5EF4-FFF2-40B4-BE49-F238E27FC236}">
                <a16:creationId xmlns:a16="http://schemas.microsoft.com/office/drawing/2014/main" id="{C9C2C6F2-C45A-4C69-A96F-BB7AA9920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20000" flipH="1">
            <a:off x="3951288" y="2081212"/>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8" name="Picture 7">
            <a:extLst>
              <a:ext uri="{FF2B5EF4-FFF2-40B4-BE49-F238E27FC236}">
                <a16:creationId xmlns:a16="http://schemas.microsoft.com/office/drawing/2014/main" id="{0AE337B8-C28F-46F7-BFC3-42C561CF09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440000">
            <a:off x="4306888" y="2127250"/>
            <a:ext cx="285750" cy="3143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Arc 22">
            <a:extLst>
              <a:ext uri="{FF2B5EF4-FFF2-40B4-BE49-F238E27FC236}">
                <a16:creationId xmlns:a16="http://schemas.microsoft.com/office/drawing/2014/main" id="{6598B1DD-FCD8-4EA2-A771-5C6AD106B02F}"/>
              </a:ext>
            </a:extLst>
          </p:cNvPr>
          <p:cNvSpPr/>
          <p:nvPr/>
        </p:nvSpPr>
        <p:spPr bwMode="auto">
          <a:xfrm>
            <a:off x="4491038" y="1881188"/>
            <a:ext cx="2439987" cy="617537"/>
          </a:xfrm>
          <a:prstGeom prst="arc">
            <a:avLst>
              <a:gd name="adj1" fmla="val 10846657"/>
              <a:gd name="adj2" fmla="val 1"/>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pic>
        <p:nvPicPr>
          <p:cNvPr id="21520" name="Picture 6">
            <a:extLst>
              <a:ext uri="{FF2B5EF4-FFF2-40B4-BE49-F238E27FC236}">
                <a16:creationId xmlns:a16="http://schemas.microsoft.com/office/drawing/2014/main" id="{E999B113-A943-4F26-8E50-F156DD865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20000" flipH="1">
            <a:off x="6834188" y="2089150"/>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21" name="Picture 6">
            <a:extLst>
              <a:ext uri="{FF2B5EF4-FFF2-40B4-BE49-F238E27FC236}">
                <a16:creationId xmlns:a16="http://schemas.microsoft.com/office/drawing/2014/main" id="{74BBBB44-E3A9-4EC4-AFC2-8D1FE6AA0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20000">
            <a:off x="5703888" y="2043112"/>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Arc 25">
            <a:extLst>
              <a:ext uri="{FF2B5EF4-FFF2-40B4-BE49-F238E27FC236}">
                <a16:creationId xmlns:a16="http://schemas.microsoft.com/office/drawing/2014/main" id="{36709D25-C050-4371-971F-831273A89D0B}"/>
              </a:ext>
            </a:extLst>
          </p:cNvPr>
          <p:cNvSpPr/>
          <p:nvPr/>
        </p:nvSpPr>
        <p:spPr bwMode="auto">
          <a:xfrm>
            <a:off x="5846763" y="1881188"/>
            <a:ext cx="2441575" cy="617537"/>
          </a:xfrm>
          <a:prstGeom prst="arc">
            <a:avLst>
              <a:gd name="adj1" fmla="val 10846657"/>
              <a:gd name="adj2" fmla="val 1"/>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pic>
        <p:nvPicPr>
          <p:cNvPr id="21523" name="Picture 6">
            <a:extLst>
              <a:ext uri="{FF2B5EF4-FFF2-40B4-BE49-F238E27FC236}">
                <a16:creationId xmlns:a16="http://schemas.microsoft.com/office/drawing/2014/main" id="{BB13116B-F1B7-4D14-AF84-AF9AEBE7A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20000" flipH="1">
            <a:off x="8189913" y="2089150"/>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24" name="Rectangle 44">
            <a:extLst>
              <a:ext uri="{FF2B5EF4-FFF2-40B4-BE49-F238E27FC236}">
                <a16:creationId xmlns:a16="http://schemas.microsoft.com/office/drawing/2014/main" id="{321969BD-6FC9-4A01-8A2C-A44778A96D02}"/>
              </a:ext>
            </a:extLst>
          </p:cNvPr>
          <p:cNvSpPr>
            <a:spLocks noChangeArrowheads="1"/>
          </p:cNvSpPr>
          <p:nvPr/>
        </p:nvSpPr>
        <p:spPr bwMode="auto">
          <a:xfrm>
            <a:off x="5010150" y="6981825"/>
            <a:ext cx="505936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EUGENE W. MYERS. </a:t>
            </a:r>
            <a:r>
              <a:rPr lang="en-US" altLang="en-US" i="1">
                <a:latin typeface="Calibri" panose="020F0502020204030204" pitchFamily="34" charset="0"/>
              </a:rPr>
              <a:t>Journal of Computational Biology</a:t>
            </a:r>
            <a:r>
              <a:rPr lang="en-US" altLang="en-US">
                <a:latin typeface="Calibri" panose="020F0502020204030204" pitchFamily="34" charset="0"/>
              </a:rPr>
              <a:t>. Summer 1995, 2(2): 275-290 (more or less)</a:t>
            </a:r>
          </a:p>
        </p:txBody>
      </p:sp>
      <p:sp>
        <p:nvSpPr>
          <p:cNvPr id="21525" name="TextBox 34">
            <a:extLst>
              <a:ext uri="{FF2B5EF4-FFF2-40B4-BE49-F238E27FC236}">
                <a16:creationId xmlns:a16="http://schemas.microsoft.com/office/drawing/2014/main" id="{52ABF287-DA6B-4934-97DA-F51F69A565B0}"/>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Simplifying an overlap graph</a:t>
            </a:r>
          </a:p>
        </p:txBody>
      </p:sp>
      <p:sp>
        <p:nvSpPr>
          <p:cNvPr id="21526" name="TextBox 31">
            <a:extLst>
              <a:ext uri="{FF2B5EF4-FFF2-40B4-BE49-F238E27FC236}">
                <a16:creationId xmlns:a16="http://schemas.microsoft.com/office/drawing/2014/main" id="{318A2AC1-4222-43F7-9364-1A3A7A2AB6CC}"/>
              </a:ext>
            </a:extLst>
          </p:cNvPr>
          <p:cNvSpPr txBox="1">
            <a:spLocks noChangeArrowheads="1"/>
          </p:cNvSpPr>
          <p:nvPr/>
        </p:nvSpPr>
        <p:spPr bwMode="auto">
          <a:xfrm>
            <a:off x="544513" y="3856038"/>
            <a:ext cx="71469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2. Transitive edge removal:</a:t>
            </a:r>
          </a:p>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	Given A – B – D    and    A – D , remove A – 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6364598E-7A0D-4668-B757-32D5AC5F6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50" t="57446" r="13673" b="32405"/>
          <a:stretch>
            <a:fillRect/>
          </a:stretch>
        </p:blipFill>
        <p:spPr bwMode="auto">
          <a:xfrm>
            <a:off x="1279525" y="2292350"/>
            <a:ext cx="74072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Rectangle 1">
            <a:extLst>
              <a:ext uri="{FF2B5EF4-FFF2-40B4-BE49-F238E27FC236}">
                <a16:creationId xmlns:a16="http://schemas.microsoft.com/office/drawing/2014/main" id="{284D5933-50BA-4991-8DEC-A5DEA9B82C49}"/>
              </a:ext>
            </a:extLst>
          </p:cNvPr>
          <p:cNvSpPr>
            <a:spLocks noChangeArrowheads="1"/>
          </p:cNvSpPr>
          <p:nvPr/>
        </p:nvSpPr>
        <p:spPr bwMode="auto">
          <a:xfrm>
            <a:off x="1992313" y="26431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2532" name="Rectangle 3">
            <a:extLst>
              <a:ext uri="{FF2B5EF4-FFF2-40B4-BE49-F238E27FC236}">
                <a16:creationId xmlns:a16="http://schemas.microsoft.com/office/drawing/2014/main" id="{81B5769B-0400-4BC5-9860-CD131E0D74C0}"/>
              </a:ext>
            </a:extLst>
          </p:cNvPr>
          <p:cNvSpPr>
            <a:spLocks noChangeArrowheads="1"/>
          </p:cNvSpPr>
          <p:nvPr/>
        </p:nvSpPr>
        <p:spPr bwMode="auto">
          <a:xfrm>
            <a:off x="3440113" y="2651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2533" name="Rectangle 4">
            <a:extLst>
              <a:ext uri="{FF2B5EF4-FFF2-40B4-BE49-F238E27FC236}">
                <a16:creationId xmlns:a16="http://schemas.microsoft.com/office/drawing/2014/main" id="{D22D0AA9-C770-47C8-AD1F-33BA602C84F8}"/>
              </a:ext>
            </a:extLst>
          </p:cNvPr>
          <p:cNvSpPr>
            <a:spLocks noChangeArrowheads="1"/>
          </p:cNvSpPr>
          <p:nvPr/>
        </p:nvSpPr>
        <p:spPr bwMode="auto">
          <a:xfrm>
            <a:off x="3051175" y="3268663"/>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2534" name="Rectangle 5">
            <a:extLst>
              <a:ext uri="{FF2B5EF4-FFF2-40B4-BE49-F238E27FC236}">
                <a16:creationId xmlns:a16="http://schemas.microsoft.com/office/drawing/2014/main" id="{92022C8F-E68E-471D-9BFB-E4AB62B5F40B}"/>
              </a:ext>
            </a:extLst>
          </p:cNvPr>
          <p:cNvSpPr>
            <a:spLocks noChangeArrowheads="1"/>
          </p:cNvSpPr>
          <p:nvPr/>
        </p:nvSpPr>
        <p:spPr bwMode="auto">
          <a:xfrm>
            <a:off x="4583113" y="3032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2535" name="Rectangle 6">
            <a:extLst>
              <a:ext uri="{FF2B5EF4-FFF2-40B4-BE49-F238E27FC236}">
                <a16:creationId xmlns:a16="http://schemas.microsoft.com/office/drawing/2014/main" id="{635094A0-906E-46B4-88A8-8A8FC5CF1332}"/>
              </a:ext>
            </a:extLst>
          </p:cNvPr>
          <p:cNvSpPr>
            <a:spLocks noChangeArrowheads="1"/>
          </p:cNvSpPr>
          <p:nvPr/>
        </p:nvSpPr>
        <p:spPr bwMode="auto">
          <a:xfrm>
            <a:off x="4806950" y="26050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2536" name="Rectangle 7">
            <a:extLst>
              <a:ext uri="{FF2B5EF4-FFF2-40B4-BE49-F238E27FC236}">
                <a16:creationId xmlns:a16="http://schemas.microsoft.com/office/drawing/2014/main" id="{4B510611-6799-4269-A152-C8486475B54E}"/>
              </a:ext>
            </a:extLst>
          </p:cNvPr>
          <p:cNvSpPr>
            <a:spLocks noChangeArrowheads="1"/>
          </p:cNvSpPr>
          <p:nvPr/>
        </p:nvSpPr>
        <p:spPr bwMode="auto">
          <a:xfrm>
            <a:off x="6183313" y="2651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2537" name="Rectangle 8">
            <a:extLst>
              <a:ext uri="{FF2B5EF4-FFF2-40B4-BE49-F238E27FC236}">
                <a16:creationId xmlns:a16="http://schemas.microsoft.com/office/drawing/2014/main" id="{D6D9A5EC-F03E-4646-BCB3-8D9184FC6CD4}"/>
              </a:ext>
            </a:extLst>
          </p:cNvPr>
          <p:cNvSpPr>
            <a:spLocks noChangeArrowheads="1"/>
          </p:cNvSpPr>
          <p:nvPr/>
        </p:nvSpPr>
        <p:spPr bwMode="auto">
          <a:xfrm>
            <a:off x="6248400" y="3078163"/>
            <a:ext cx="620713"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2538" name="Rectangle 9">
            <a:extLst>
              <a:ext uri="{FF2B5EF4-FFF2-40B4-BE49-F238E27FC236}">
                <a16:creationId xmlns:a16="http://schemas.microsoft.com/office/drawing/2014/main" id="{9B848322-3CD0-491B-9BDB-D9B9F224B751}"/>
              </a:ext>
            </a:extLst>
          </p:cNvPr>
          <p:cNvSpPr>
            <a:spLocks noChangeArrowheads="1"/>
          </p:cNvSpPr>
          <p:nvPr/>
        </p:nvSpPr>
        <p:spPr bwMode="auto">
          <a:xfrm>
            <a:off x="7554913" y="26812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2539" name="Rectangle 44">
            <a:extLst>
              <a:ext uri="{FF2B5EF4-FFF2-40B4-BE49-F238E27FC236}">
                <a16:creationId xmlns:a16="http://schemas.microsoft.com/office/drawing/2014/main" id="{415A60EE-B296-470D-B670-D578D080BF46}"/>
              </a:ext>
            </a:extLst>
          </p:cNvPr>
          <p:cNvSpPr>
            <a:spLocks noChangeArrowheads="1"/>
          </p:cNvSpPr>
          <p:nvPr/>
        </p:nvSpPr>
        <p:spPr bwMode="auto">
          <a:xfrm>
            <a:off x="5010150" y="6981825"/>
            <a:ext cx="505936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EUGENE W. MYERS. </a:t>
            </a:r>
            <a:r>
              <a:rPr lang="en-US" altLang="en-US" i="1">
                <a:latin typeface="Calibri" panose="020F0502020204030204" pitchFamily="34" charset="0"/>
              </a:rPr>
              <a:t>Journal of Computational Biology</a:t>
            </a:r>
            <a:r>
              <a:rPr lang="en-US" altLang="en-US">
                <a:latin typeface="Calibri" panose="020F0502020204030204" pitchFamily="34" charset="0"/>
              </a:rPr>
              <a:t>. Summer 1995, 2(2): 275-290 (more or less)</a:t>
            </a:r>
          </a:p>
        </p:txBody>
      </p:sp>
      <p:sp>
        <p:nvSpPr>
          <p:cNvPr id="22540" name="TextBox 34">
            <a:extLst>
              <a:ext uri="{FF2B5EF4-FFF2-40B4-BE49-F238E27FC236}">
                <a16:creationId xmlns:a16="http://schemas.microsoft.com/office/drawing/2014/main" id="{7244E9A1-5810-4737-B295-DBD1D5DDBCAB}"/>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Simplifying an overlap graph</a:t>
            </a:r>
          </a:p>
        </p:txBody>
      </p:sp>
      <p:sp>
        <p:nvSpPr>
          <p:cNvPr id="22541" name="TextBox 31">
            <a:extLst>
              <a:ext uri="{FF2B5EF4-FFF2-40B4-BE49-F238E27FC236}">
                <a16:creationId xmlns:a16="http://schemas.microsoft.com/office/drawing/2014/main" id="{8BE58351-2499-42A2-846E-22A901172E5A}"/>
              </a:ext>
            </a:extLst>
          </p:cNvPr>
          <p:cNvSpPr txBox="1">
            <a:spLocks noChangeArrowheads="1"/>
          </p:cNvSpPr>
          <p:nvPr/>
        </p:nvSpPr>
        <p:spPr bwMode="auto">
          <a:xfrm>
            <a:off x="544513" y="3856038"/>
            <a:ext cx="88423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3. 	If un-branched, calculate consensus sequence</a:t>
            </a:r>
          </a:p>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	If branched, assemble un-branched bits and then decide</a:t>
            </a:r>
          </a:p>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		how they fit together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39B0DAEF-6B50-4533-B8C8-5EDF98A1A5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50" t="57446" r="13673" b="32405"/>
          <a:stretch>
            <a:fillRect/>
          </a:stretch>
        </p:blipFill>
        <p:spPr bwMode="auto">
          <a:xfrm>
            <a:off x="1279525" y="2292350"/>
            <a:ext cx="74072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Rectangle 1">
            <a:extLst>
              <a:ext uri="{FF2B5EF4-FFF2-40B4-BE49-F238E27FC236}">
                <a16:creationId xmlns:a16="http://schemas.microsoft.com/office/drawing/2014/main" id="{00C1AB24-F366-4EA7-B938-98158130ACDD}"/>
              </a:ext>
            </a:extLst>
          </p:cNvPr>
          <p:cNvSpPr>
            <a:spLocks noChangeArrowheads="1"/>
          </p:cNvSpPr>
          <p:nvPr/>
        </p:nvSpPr>
        <p:spPr bwMode="auto">
          <a:xfrm>
            <a:off x="1992313" y="26431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3556" name="Rectangle 3">
            <a:extLst>
              <a:ext uri="{FF2B5EF4-FFF2-40B4-BE49-F238E27FC236}">
                <a16:creationId xmlns:a16="http://schemas.microsoft.com/office/drawing/2014/main" id="{5945B1F3-08DA-47D6-BAEA-7293E8252A31}"/>
              </a:ext>
            </a:extLst>
          </p:cNvPr>
          <p:cNvSpPr>
            <a:spLocks noChangeArrowheads="1"/>
          </p:cNvSpPr>
          <p:nvPr/>
        </p:nvSpPr>
        <p:spPr bwMode="auto">
          <a:xfrm>
            <a:off x="3440113" y="2651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3557" name="Rectangle 4">
            <a:extLst>
              <a:ext uri="{FF2B5EF4-FFF2-40B4-BE49-F238E27FC236}">
                <a16:creationId xmlns:a16="http://schemas.microsoft.com/office/drawing/2014/main" id="{2D84225E-C863-40C5-A97F-8A08FFA87A48}"/>
              </a:ext>
            </a:extLst>
          </p:cNvPr>
          <p:cNvSpPr>
            <a:spLocks noChangeArrowheads="1"/>
          </p:cNvSpPr>
          <p:nvPr/>
        </p:nvSpPr>
        <p:spPr bwMode="auto">
          <a:xfrm>
            <a:off x="3051175" y="3268663"/>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3558" name="Rectangle 5">
            <a:extLst>
              <a:ext uri="{FF2B5EF4-FFF2-40B4-BE49-F238E27FC236}">
                <a16:creationId xmlns:a16="http://schemas.microsoft.com/office/drawing/2014/main" id="{B2B8A85F-7A3B-4B35-AEE9-35B06B29A6F6}"/>
              </a:ext>
            </a:extLst>
          </p:cNvPr>
          <p:cNvSpPr>
            <a:spLocks noChangeArrowheads="1"/>
          </p:cNvSpPr>
          <p:nvPr/>
        </p:nvSpPr>
        <p:spPr bwMode="auto">
          <a:xfrm>
            <a:off x="4583113" y="3032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3559" name="Rectangle 6">
            <a:extLst>
              <a:ext uri="{FF2B5EF4-FFF2-40B4-BE49-F238E27FC236}">
                <a16:creationId xmlns:a16="http://schemas.microsoft.com/office/drawing/2014/main" id="{B9748C8D-F09F-4CC4-9544-F7D0F4B32FB9}"/>
              </a:ext>
            </a:extLst>
          </p:cNvPr>
          <p:cNvSpPr>
            <a:spLocks noChangeArrowheads="1"/>
          </p:cNvSpPr>
          <p:nvPr/>
        </p:nvSpPr>
        <p:spPr bwMode="auto">
          <a:xfrm>
            <a:off x="4806950" y="26050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3560" name="Rectangle 7">
            <a:extLst>
              <a:ext uri="{FF2B5EF4-FFF2-40B4-BE49-F238E27FC236}">
                <a16:creationId xmlns:a16="http://schemas.microsoft.com/office/drawing/2014/main" id="{1BF7AD29-BEA7-47A0-BC28-DC504D8D3F23}"/>
              </a:ext>
            </a:extLst>
          </p:cNvPr>
          <p:cNvSpPr>
            <a:spLocks noChangeArrowheads="1"/>
          </p:cNvSpPr>
          <p:nvPr/>
        </p:nvSpPr>
        <p:spPr bwMode="auto">
          <a:xfrm>
            <a:off x="6183313" y="2651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3561" name="Rectangle 8">
            <a:extLst>
              <a:ext uri="{FF2B5EF4-FFF2-40B4-BE49-F238E27FC236}">
                <a16:creationId xmlns:a16="http://schemas.microsoft.com/office/drawing/2014/main" id="{C612652C-2B70-4FC2-9F6F-321B6B714012}"/>
              </a:ext>
            </a:extLst>
          </p:cNvPr>
          <p:cNvSpPr>
            <a:spLocks noChangeArrowheads="1"/>
          </p:cNvSpPr>
          <p:nvPr/>
        </p:nvSpPr>
        <p:spPr bwMode="auto">
          <a:xfrm>
            <a:off x="6248400" y="3078163"/>
            <a:ext cx="620713"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3562" name="Rectangle 9">
            <a:extLst>
              <a:ext uri="{FF2B5EF4-FFF2-40B4-BE49-F238E27FC236}">
                <a16:creationId xmlns:a16="http://schemas.microsoft.com/office/drawing/2014/main" id="{A0098605-2D20-40B0-8A00-753CD90425BB}"/>
              </a:ext>
            </a:extLst>
          </p:cNvPr>
          <p:cNvSpPr>
            <a:spLocks noChangeArrowheads="1"/>
          </p:cNvSpPr>
          <p:nvPr/>
        </p:nvSpPr>
        <p:spPr bwMode="auto">
          <a:xfrm>
            <a:off x="7554913" y="26812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3563" name="Rectangle 44">
            <a:extLst>
              <a:ext uri="{FF2B5EF4-FFF2-40B4-BE49-F238E27FC236}">
                <a16:creationId xmlns:a16="http://schemas.microsoft.com/office/drawing/2014/main" id="{0313117D-2AA0-4F8A-87E5-9E38BC9655C3}"/>
              </a:ext>
            </a:extLst>
          </p:cNvPr>
          <p:cNvSpPr>
            <a:spLocks noChangeArrowheads="1"/>
          </p:cNvSpPr>
          <p:nvPr/>
        </p:nvSpPr>
        <p:spPr bwMode="auto">
          <a:xfrm>
            <a:off x="5010150" y="6981825"/>
            <a:ext cx="505936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EUGENE W. MYERS. </a:t>
            </a:r>
            <a:r>
              <a:rPr lang="en-US" altLang="en-US" i="1">
                <a:latin typeface="Calibri" panose="020F0502020204030204" pitchFamily="34" charset="0"/>
              </a:rPr>
              <a:t>Journal of Computational Biology</a:t>
            </a:r>
            <a:r>
              <a:rPr lang="en-US" altLang="en-US">
                <a:latin typeface="Calibri" panose="020F0502020204030204" pitchFamily="34" charset="0"/>
              </a:rPr>
              <a:t>. Summer 1995, 2(2): 275-290 (more or less)</a:t>
            </a:r>
          </a:p>
        </p:txBody>
      </p:sp>
      <p:sp>
        <p:nvSpPr>
          <p:cNvPr id="23564" name="TextBox 34">
            <a:extLst>
              <a:ext uri="{FF2B5EF4-FFF2-40B4-BE49-F238E27FC236}">
                <a16:creationId xmlns:a16="http://schemas.microsoft.com/office/drawing/2014/main" id="{A39A83C4-EB71-42D3-9E3E-57CD8FE3E658}"/>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Simplifying an overlap graph</a:t>
            </a:r>
          </a:p>
        </p:txBody>
      </p:sp>
      <p:pic>
        <p:nvPicPr>
          <p:cNvPr id="23565" name="Picture 2">
            <a:extLst>
              <a:ext uri="{FF2B5EF4-FFF2-40B4-BE49-F238E27FC236}">
                <a16:creationId xmlns:a16="http://schemas.microsoft.com/office/drawing/2014/main" id="{BD61DBD0-4D1D-41A6-B725-BC9273A81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54" t="14195" r="1741" b="53329"/>
          <a:stretch>
            <a:fillRect/>
          </a:stretch>
        </p:blipFill>
        <p:spPr bwMode="auto">
          <a:xfrm>
            <a:off x="549275" y="3687763"/>
            <a:ext cx="9326563" cy="14636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6" name="Rectangle 2">
            <a:extLst>
              <a:ext uri="{FF2B5EF4-FFF2-40B4-BE49-F238E27FC236}">
                <a16:creationId xmlns:a16="http://schemas.microsoft.com/office/drawing/2014/main" id="{7632AD1C-5403-4D81-915A-2E4DA65D6CC4}"/>
              </a:ext>
            </a:extLst>
          </p:cNvPr>
          <p:cNvSpPr>
            <a:spLocks noChangeArrowheads="1"/>
          </p:cNvSpPr>
          <p:nvPr/>
        </p:nvSpPr>
        <p:spPr bwMode="auto">
          <a:xfrm>
            <a:off x="2068513" y="4419600"/>
            <a:ext cx="2286000" cy="2746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3567" name="Rectangle 16">
            <a:extLst>
              <a:ext uri="{FF2B5EF4-FFF2-40B4-BE49-F238E27FC236}">
                <a16:creationId xmlns:a16="http://schemas.microsoft.com/office/drawing/2014/main" id="{10AC2102-2ACB-44B6-A896-0A8B15891E74}"/>
              </a:ext>
            </a:extLst>
          </p:cNvPr>
          <p:cNvSpPr>
            <a:spLocks noChangeArrowheads="1"/>
          </p:cNvSpPr>
          <p:nvPr/>
        </p:nvSpPr>
        <p:spPr bwMode="auto">
          <a:xfrm>
            <a:off x="4787900" y="4130675"/>
            <a:ext cx="2286000" cy="2746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3568" name="Rectangle 17">
            <a:extLst>
              <a:ext uri="{FF2B5EF4-FFF2-40B4-BE49-F238E27FC236}">
                <a16:creationId xmlns:a16="http://schemas.microsoft.com/office/drawing/2014/main" id="{71A2DEEF-D80A-4D38-A8FB-A559D130FC69}"/>
              </a:ext>
            </a:extLst>
          </p:cNvPr>
          <p:cNvSpPr>
            <a:spLocks noChangeArrowheads="1"/>
          </p:cNvSpPr>
          <p:nvPr/>
        </p:nvSpPr>
        <p:spPr bwMode="auto">
          <a:xfrm>
            <a:off x="5930900" y="4756150"/>
            <a:ext cx="2286000" cy="2730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cxnSp>
        <p:nvCxnSpPr>
          <p:cNvPr id="23569" name="Straight Connector 11">
            <a:extLst>
              <a:ext uri="{FF2B5EF4-FFF2-40B4-BE49-F238E27FC236}">
                <a16:creationId xmlns:a16="http://schemas.microsoft.com/office/drawing/2014/main" id="{B2F3D073-7E04-4AD2-8E91-45DD35753AE2}"/>
              </a:ext>
            </a:extLst>
          </p:cNvPr>
          <p:cNvCxnSpPr>
            <a:cxnSpLocks noChangeShapeType="1"/>
          </p:cNvCxnSpPr>
          <p:nvPr/>
        </p:nvCxnSpPr>
        <p:spPr bwMode="auto">
          <a:xfrm>
            <a:off x="1001713" y="4130675"/>
            <a:ext cx="0" cy="1477963"/>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3570" name="Straight Connector 20">
            <a:extLst>
              <a:ext uri="{FF2B5EF4-FFF2-40B4-BE49-F238E27FC236}">
                <a16:creationId xmlns:a16="http://schemas.microsoft.com/office/drawing/2014/main" id="{8B4AF4FA-C384-446F-8897-463F9120425E}"/>
              </a:ext>
            </a:extLst>
          </p:cNvPr>
          <p:cNvCxnSpPr>
            <a:cxnSpLocks noChangeShapeType="1"/>
          </p:cNvCxnSpPr>
          <p:nvPr/>
        </p:nvCxnSpPr>
        <p:spPr bwMode="auto">
          <a:xfrm>
            <a:off x="9764713" y="4283075"/>
            <a:ext cx="0" cy="1325563"/>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3571" name="Straight Connector 18">
            <a:extLst>
              <a:ext uri="{FF2B5EF4-FFF2-40B4-BE49-F238E27FC236}">
                <a16:creationId xmlns:a16="http://schemas.microsoft.com/office/drawing/2014/main" id="{2E13523C-9254-4E84-8E90-E59ACE089A8F}"/>
              </a:ext>
            </a:extLst>
          </p:cNvPr>
          <p:cNvCxnSpPr>
            <a:cxnSpLocks noChangeShapeType="1"/>
          </p:cNvCxnSpPr>
          <p:nvPr/>
        </p:nvCxnSpPr>
        <p:spPr bwMode="auto">
          <a:xfrm>
            <a:off x="1001713" y="5761038"/>
            <a:ext cx="87630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23572" name="TextBox 19">
            <a:extLst>
              <a:ext uri="{FF2B5EF4-FFF2-40B4-BE49-F238E27FC236}">
                <a16:creationId xmlns:a16="http://schemas.microsoft.com/office/drawing/2014/main" id="{AF102286-E56F-4874-A98E-DF9A4C31FF92}"/>
              </a:ext>
            </a:extLst>
          </p:cNvPr>
          <p:cNvSpPr txBox="1">
            <a:spLocks noChangeArrowheads="1"/>
          </p:cNvSpPr>
          <p:nvPr/>
        </p:nvSpPr>
        <p:spPr bwMode="auto">
          <a:xfrm>
            <a:off x="849313" y="5913438"/>
            <a:ext cx="64785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“contig”  (assembled contiguous sequence)</a:t>
            </a:r>
          </a:p>
        </p:txBody>
      </p:sp>
      <p:cxnSp>
        <p:nvCxnSpPr>
          <p:cNvPr id="23573" name="Straight Connector 25">
            <a:extLst>
              <a:ext uri="{FF2B5EF4-FFF2-40B4-BE49-F238E27FC236}">
                <a16:creationId xmlns:a16="http://schemas.microsoft.com/office/drawing/2014/main" id="{5AB379CD-B05F-4928-A6AC-492244196CF3}"/>
              </a:ext>
            </a:extLst>
          </p:cNvPr>
          <p:cNvCxnSpPr>
            <a:cxnSpLocks noChangeShapeType="1"/>
          </p:cNvCxnSpPr>
          <p:nvPr/>
        </p:nvCxnSpPr>
        <p:spPr bwMode="auto">
          <a:xfrm>
            <a:off x="1458913" y="4419600"/>
            <a:ext cx="0" cy="1143000"/>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3574" name="Straight Connector 27">
            <a:extLst>
              <a:ext uri="{FF2B5EF4-FFF2-40B4-BE49-F238E27FC236}">
                <a16:creationId xmlns:a16="http://schemas.microsoft.com/office/drawing/2014/main" id="{20EB468E-C0FF-49A7-95AE-E7F6D681A8CC}"/>
              </a:ext>
            </a:extLst>
          </p:cNvPr>
          <p:cNvCxnSpPr>
            <a:cxnSpLocks noChangeShapeType="1"/>
          </p:cNvCxnSpPr>
          <p:nvPr/>
        </p:nvCxnSpPr>
        <p:spPr bwMode="auto">
          <a:xfrm>
            <a:off x="3363913" y="5029200"/>
            <a:ext cx="0" cy="609600"/>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3575" name="Straight Connector 29">
            <a:extLst>
              <a:ext uri="{FF2B5EF4-FFF2-40B4-BE49-F238E27FC236}">
                <a16:creationId xmlns:a16="http://schemas.microsoft.com/office/drawing/2014/main" id="{CBF7C5F8-8C04-410A-B327-DE65AF681D3E}"/>
              </a:ext>
            </a:extLst>
          </p:cNvPr>
          <p:cNvCxnSpPr>
            <a:cxnSpLocks noChangeShapeType="1"/>
          </p:cNvCxnSpPr>
          <p:nvPr/>
        </p:nvCxnSpPr>
        <p:spPr bwMode="auto">
          <a:xfrm>
            <a:off x="5649913" y="4991100"/>
            <a:ext cx="0" cy="647700"/>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3576" name="Straight Connector 32">
            <a:extLst>
              <a:ext uri="{FF2B5EF4-FFF2-40B4-BE49-F238E27FC236}">
                <a16:creationId xmlns:a16="http://schemas.microsoft.com/office/drawing/2014/main" id="{CEC4F6CD-3D28-4925-8788-2A64253474B3}"/>
              </a:ext>
            </a:extLst>
          </p:cNvPr>
          <p:cNvCxnSpPr>
            <a:cxnSpLocks noChangeShapeType="1"/>
          </p:cNvCxnSpPr>
          <p:nvPr/>
        </p:nvCxnSpPr>
        <p:spPr bwMode="auto">
          <a:xfrm>
            <a:off x="3821113" y="4008438"/>
            <a:ext cx="0" cy="1630362"/>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3577" name="Straight Connector 33">
            <a:extLst>
              <a:ext uri="{FF2B5EF4-FFF2-40B4-BE49-F238E27FC236}">
                <a16:creationId xmlns:a16="http://schemas.microsoft.com/office/drawing/2014/main" id="{7ED24A86-50C4-4374-8310-FBC0E01374F6}"/>
              </a:ext>
            </a:extLst>
          </p:cNvPr>
          <p:cNvCxnSpPr>
            <a:cxnSpLocks noChangeShapeType="1"/>
          </p:cNvCxnSpPr>
          <p:nvPr/>
        </p:nvCxnSpPr>
        <p:spPr bwMode="auto">
          <a:xfrm>
            <a:off x="4735513" y="4160838"/>
            <a:ext cx="0" cy="1477962"/>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3578" name="Straight Connector 35">
            <a:extLst>
              <a:ext uri="{FF2B5EF4-FFF2-40B4-BE49-F238E27FC236}">
                <a16:creationId xmlns:a16="http://schemas.microsoft.com/office/drawing/2014/main" id="{08570C57-5ECA-4FDC-B409-8F2C54C757CF}"/>
              </a:ext>
            </a:extLst>
          </p:cNvPr>
          <p:cNvCxnSpPr>
            <a:cxnSpLocks noChangeShapeType="1"/>
          </p:cNvCxnSpPr>
          <p:nvPr/>
        </p:nvCxnSpPr>
        <p:spPr bwMode="auto">
          <a:xfrm>
            <a:off x="5192713" y="4694238"/>
            <a:ext cx="0" cy="944562"/>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3579" name="Straight Connector 36">
            <a:extLst>
              <a:ext uri="{FF2B5EF4-FFF2-40B4-BE49-F238E27FC236}">
                <a16:creationId xmlns:a16="http://schemas.microsoft.com/office/drawing/2014/main" id="{0190F9A1-D25A-47A7-8BEE-A204D0393F4E}"/>
              </a:ext>
            </a:extLst>
          </p:cNvPr>
          <p:cNvCxnSpPr>
            <a:cxnSpLocks noChangeShapeType="1"/>
          </p:cNvCxnSpPr>
          <p:nvPr/>
        </p:nvCxnSpPr>
        <p:spPr bwMode="auto">
          <a:xfrm>
            <a:off x="7478713" y="4267200"/>
            <a:ext cx="0" cy="1371600"/>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3580" name="Straight Connector 38">
            <a:extLst>
              <a:ext uri="{FF2B5EF4-FFF2-40B4-BE49-F238E27FC236}">
                <a16:creationId xmlns:a16="http://schemas.microsoft.com/office/drawing/2014/main" id="{C2561365-001A-4BA9-9100-2C945D073752}"/>
              </a:ext>
            </a:extLst>
          </p:cNvPr>
          <p:cNvCxnSpPr>
            <a:cxnSpLocks noChangeShapeType="1"/>
          </p:cNvCxnSpPr>
          <p:nvPr/>
        </p:nvCxnSpPr>
        <p:spPr bwMode="auto">
          <a:xfrm>
            <a:off x="8850313" y="4694238"/>
            <a:ext cx="0" cy="944562"/>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3581" name="Straight Connector 39">
            <a:extLst>
              <a:ext uri="{FF2B5EF4-FFF2-40B4-BE49-F238E27FC236}">
                <a16:creationId xmlns:a16="http://schemas.microsoft.com/office/drawing/2014/main" id="{329A9BF0-EB24-465A-BE73-CA3F74C3BD36}"/>
              </a:ext>
            </a:extLst>
          </p:cNvPr>
          <p:cNvCxnSpPr>
            <a:cxnSpLocks noChangeShapeType="1"/>
          </p:cNvCxnSpPr>
          <p:nvPr/>
        </p:nvCxnSpPr>
        <p:spPr bwMode="auto">
          <a:xfrm>
            <a:off x="8393113" y="4008438"/>
            <a:ext cx="0" cy="1630362"/>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4">
            <a:extLst>
              <a:ext uri="{FF2B5EF4-FFF2-40B4-BE49-F238E27FC236}">
                <a16:creationId xmlns:a16="http://schemas.microsoft.com/office/drawing/2014/main" id="{C7577D98-4DBB-4758-8C98-B09EE815E241}"/>
              </a:ext>
            </a:extLst>
          </p:cNvPr>
          <p:cNvSpPr txBox="1">
            <a:spLocks noChangeArrowheads="1"/>
          </p:cNvSpPr>
          <p:nvPr/>
        </p:nvSpPr>
        <p:spPr bwMode="auto">
          <a:xfrm>
            <a:off x="0" y="122238"/>
            <a:ext cx="100806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This basic strategy was used for most of the early genomes.  </a:t>
            </a:r>
          </a:p>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Also useful: “mate pairs”</a:t>
            </a:r>
          </a:p>
        </p:txBody>
      </p:sp>
      <p:cxnSp>
        <p:nvCxnSpPr>
          <p:cNvPr id="24579" name="Straight Connector 14">
            <a:extLst>
              <a:ext uri="{FF2B5EF4-FFF2-40B4-BE49-F238E27FC236}">
                <a16:creationId xmlns:a16="http://schemas.microsoft.com/office/drawing/2014/main" id="{992DF2AF-203D-4E42-BA1B-F74EDF1BA8B7}"/>
              </a:ext>
            </a:extLst>
          </p:cNvPr>
          <p:cNvCxnSpPr>
            <a:cxnSpLocks noChangeShapeType="1"/>
          </p:cNvCxnSpPr>
          <p:nvPr/>
        </p:nvCxnSpPr>
        <p:spPr bwMode="auto">
          <a:xfrm>
            <a:off x="2220913" y="3362325"/>
            <a:ext cx="57150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24580" name="Straight Arrow Connector 21">
            <a:extLst>
              <a:ext uri="{FF2B5EF4-FFF2-40B4-BE49-F238E27FC236}">
                <a16:creationId xmlns:a16="http://schemas.microsoft.com/office/drawing/2014/main" id="{D5C2F0A9-1484-4022-BDC8-29D87428C097}"/>
              </a:ext>
            </a:extLst>
          </p:cNvPr>
          <p:cNvCxnSpPr>
            <a:cxnSpLocks noChangeShapeType="1"/>
          </p:cNvCxnSpPr>
          <p:nvPr/>
        </p:nvCxnSpPr>
        <p:spPr bwMode="auto">
          <a:xfrm>
            <a:off x="2220913" y="3209925"/>
            <a:ext cx="652462"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581" name="Straight Arrow Connector 37">
            <a:extLst>
              <a:ext uri="{FF2B5EF4-FFF2-40B4-BE49-F238E27FC236}">
                <a16:creationId xmlns:a16="http://schemas.microsoft.com/office/drawing/2014/main" id="{925A5273-4BC3-4B9C-B9FD-5CC09005DE0C}"/>
              </a:ext>
            </a:extLst>
          </p:cNvPr>
          <p:cNvCxnSpPr>
            <a:cxnSpLocks noChangeShapeType="1"/>
          </p:cNvCxnSpPr>
          <p:nvPr/>
        </p:nvCxnSpPr>
        <p:spPr bwMode="auto">
          <a:xfrm flipH="1">
            <a:off x="7327900" y="3590925"/>
            <a:ext cx="650875"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82" name="Right Brace 22">
            <a:extLst>
              <a:ext uri="{FF2B5EF4-FFF2-40B4-BE49-F238E27FC236}">
                <a16:creationId xmlns:a16="http://schemas.microsoft.com/office/drawing/2014/main" id="{75074F4E-B306-497D-8E54-C18E9AEAFD8A}"/>
              </a:ext>
            </a:extLst>
          </p:cNvPr>
          <p:cNvSpPr>
            <a:spLocks/>
          </p:cNvSpPr>
          <p:nvPr/>
        </p:nvSpPr>
        <p:spPr bwMode="auto">
          <a:xfrm rot="-5400000">
            <a:off x="4954588" y="812800"/>
            <a:ext cx="357188" cy="4389437"/>
          </a:xfrm>
          <a:prstGeom prst="rightBrace">
            <a:avLst>
              <a:gd name="adj1" fmla="val 8306"/>
              <a:gd name="adj2" fmla="val 50000"/>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solidFill>
                <a:srgbClr val="FF0000"/>
              </a:solidFill>
            </a:endParaRPr>
          </a:p>
        </p:txBody>
      </p:sp>
      <p:sp>
        <p:nvSpPr>
          <p:cNvPr id="24583" name="TextBox 23">
            <a:extLst>
              <a:ext uri="{FF2B5EF4-FFF2-40B4-BE49-F238E27FC236}">
                <a16:creationId xmlns:a16="http://schemas.microsoft.com/office/drawing/2014/main" id="{8A625E33-65E6-4784-AFEE-A7CC3686EBA5}"/>
              </a:ext>
            </a:extLst>
          </p:cNvPr>
          <p:cNvSpPr txBox="1">
            <a:spLocks noChangeArrowheads="1"/>
          </p:cNvSpPr>
          <p:nvPr/>
        </p:nvSpPr>
        <p:spPr bwMode="auto">
          <a:xfrm>
            <a:off x="2220913" y="2332038"/>
            <a:ext cx="5827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solidFill>
                  <a:srgbClr val="FF0000"/>
                </a:solidFill>
                <a:latin typeface="Calibri" panose="020F0502020204030204" pitchFamily="34" charset="0"/>
              </a:rPr>
              <a:t>2 reads separated by a known distance</a:t>
            </a:r>
          </a:p>
        </p:txBody>
      </p:sp>
      <p:cxnSp>
        <p:nvCxnSpPr>
          <p:cNvPr id="24584" name="Straight Connector 26">
            <a:extLst>
              <a:ext uri="{FF2B5EF4-FFF2-40B4-BE49-F238E27FC236}">
                <a16:creationId xmlns:a16="http://schemas.microsoft.com/office/drawing/2014/main" id="{553AE3A1-D248-4EFB-A980-C8804F39A846}"/>
              </a:ext>
            </a:extLst>
          </p:cNvPr>
          <p:cNvCxnSpPr>
            <a:cxnSpLocks noChangeShapeType="1"/>
          </p:cNvCxnSpPr>
          <p:nvPr/>
        </p:nvCxnSpPr>
        <p:spPr bwMode="auto">
          <a:xfrm>
            <a:off x="3082925" y="5953125"/>
            <a:ext cx="1066800" cy="0"/>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sp>
        <p:nvSpPr>
          <p:cNvPr id="24585" name="TextBox 28">
            <a:extLst>
              <a:ext uri="{FF2B5EF4-FFF2-40B4-BE49-F238E27FC236}">
                <a16:creationId xmlns:a16="http://schemas.microsoft.com/office/drawing/2014/main" id="{FFF7C710-4564-403D-B986-9585A139A78B}"/>
              </a:ext>
            </a:extLst>
          </p:cNvPr>
          <p:cNvSpPr txBox="1">
            <a:spLocks noChangeArrowheads="1"/>
          </p:cNvSpPr>
          <p:nvPr/>
        </p:nvSpPr>
        <p:spPr bwMode="auto">
          <a:xfrm>
            <a:off x="2854325" y="6029325"/>
            <a:ext cx="15636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Contig #1</a:t>
            </a:r>
          </a:p>
        </p:txBody>
      </p:sp>
      <p:cxnSp>
        <p:nvCxnSpPr>
          <p:cNvPr id="24586" name="Straight Connector 40">
            <a:extLst>
              <a:ext uri="{FF2B5EF4-FFF2-40B4-BE49-F238E27FC236}">
                <a16:creationId xmlns:a16="http://schemas.microsoft.com/office/drawing/2014/main" id="{B082010C-8AA1-4743-AEB4-39F53BE428D8}"/>
              </a:ext>
            </a:extLst>
          </p:cNvPr>
          <p:cNvCxnSpPr>
            <a:cxnSpLocks noChangeShapeType="1"/>
          </p:cNvCxnSpPr>
          <p:nvPr/>
        </p:nvCxnSpPr>
        <p:spPr bwMode="auto">
          <a:xfrm>
            <a:off x="6089650" y="5953125"/>
            <a:ext cx="1066800" cy="0"/>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sp>
        <p:nvSpPr>
          <p:cNvPr id="24587" name="TextBox 41">
            <a:extLst>
              <a:ext uri="{FF2B5EF4-FFF2-40B4-BE49-F238E27FC236}">
                <a16:creationId xmlns:a16="http://schemas.microsoft.com/office/drawing/2014/main" id="{0648A730-6E43-4A6E-9EFC-510873DFBC62}"/>
              </a:ext>
            </a:extLst>
          </p:cNvPr>
          <p:cNvSpPr txBox="1">
            <a:spLocks noChangeArrowheads="1"/>
          </p:cNvSpPr>
          <p:nvPr/>
        </p:nvSpPr>
        <p:spPr bwMode="auto">
          <a:xfrm>
            <a:off x="5861050" y="6029325"/>
            <a:ext cx="15652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Contig #2</a:t>
            </a:r>
          </a:p>
        </p:txBody>
      </p:sp>
      <p:sp>
        <p:nvSpPr>
          <p:cNvPr id="31" name="Arc 30">
            <a:extLst>
              <a:ext uri="{FF2B5EF4-FFF2-40B4-BE49-F238E27FC236}">
                <a16:creationId xmlns:a16="http://schemas.microsoft.com/office/drawing/2014/main" id="{5EDB44DD-1288-4D4D-B6BA-4F0659A078F3}"/>
              </a:ext>
            </a:extLst>
          </p:cNvPr>
          <p:cNvSpPr/>
          <p:nvPr/>
        </p:nvSpPr>
        <p:spPr bwMode="auto">
          <a:xfrm>
            <a:off x="4149725" y="5568950"/>
            <a:ext cx="1939925" cy="801688"/>
          </a:xfrm>
          <a:prstGeom prst="arc">
            <a:avLst>
              <a:gd name="adj1" fmla="val 10905292"/>
              <a:gd name="adj2" fmla="val 0"/>
            </a:avLst>
          </a:prstGeom>
          <a:noFill/>
          <a:ln w="25400" cap="flat" cmpd="sng" algn="ctr">
            <a:solidFill>
              <a:srgbClr val="FF0000"/>
            </a:solidFill>
            <a:prstDash val="solid"/>
            <a:round/>
            <a:headEnd type="arrow" w="med" len="med"/>
            <a:tailEnd type="arrow"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sp>
        <p:nvSpPr>
          <p:cNvPr id="24589" name="TextBox 31">
            <a:extLst>
              <a:ext uri="{FF2B5EF4-FFF2-40B4-BE49-F238E27FC236}">
                <a16:creationId xmlns:a16="http://schemas.microsoft.com/office/drawing/2014/main" id="{307EA579-BCFB-435E-90C1-BE14651B2C1A}"/>
              </a:ext>
            </a:extLst>
          </p:cNvPr>
          <p:cNvSpPr txBox="1">
            <a:spLocks noChangeArrowheads="1"/>
          </p:cNvSpPr>
          <p:nvPr/>
        </p:nvSpPr>
        <p:spPr bwMode="auto">
          <a:xfrm>
            <a:off x="1535113" y="5075238"/>
            <a:ext cx="7180262"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lnSpc>
                <a:spcPct val="93000"/>
              </a:lnSpc>
              <a:buClr>
                <a:srgbClr val="000000"/>
              </a:buClr>
              <a:buSzPct val="100000"/>
              <a:buFont typeface="Times New Roman" panose="02020603050405020304" pitchFamily="18" charset="0"/>
              <a:buNone/>
            </a:pPr>
            <a:r>
              <a:rPr lang="en-US" altLang="en-US" sz="2800">
                <a:solidFill>
                  <a:srgbClr val="FF0000"/>
                </a:solidFill>
                <a:latin typeface="Calibri" panose="020F0502020204030204" pitchFamily="34" charset="0"/>
              </a:rPr>
              <a:t>Contigs can be ordered using these paired reads</a:t>
            </a:r>
          </a:p>
          <a:p>
            <a:pPr algn="ctr" eaLnBrk="1">
              <a:lnSpc>
                <a:spcPct val="93000"/>
              </a:lnSpc>
              <a:buClr>
                <a:srgbClr val="000000"/>
              </a:buClr>
              <a:buSzPct val="100000"/>
              <a:buFont typeface="Times New Roman" panose="02020603050405020304" pitchFamily="18" charset="0"/>
              <a:buNone/>
            </a:pPr>
            <a:endParaRPr lang="en-US" altLang="en-US" sz="2800">
              <a:solidFill>
                <a:srgbClr val="FF0000"/>
              </a:solidFill>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endParaRPr lang="en-US" altLang="en-US" sz="2800">
              <a:solidFill>
                <a:srgbClr val="FF0000"/>
              </a:solidFill>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endParaRPr lang="en-US" altLang="en-US" sz="2800">
              <a:solidFill>
                <a:srgbClr val="FF0000"/>
              </a:solidFill>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2800">
                <a:solidFill>
                  <a:srgbClr val="FF0000"/>
                </a:solidFill>
                <a:latin typeface="Calibri" panose="020F0502020204030204" pitchFamily="34" charset="0"/>
              </a:rPr>
              <a:t>to produce “scaffolds”</a:t>
            </a:r>
          </a:p>
        </p:txBody>
      </p:sp>
      <p:sp>
        <p:nvSpPr>
          <p:cNvPr id="24590" name="TextBox 45">
            <a:extLst>
              <a:ext uri="{FF2B5EF4-FFF2-40B4-BE49-F238E27FC236}">
                <a16:creationId xmlns:a16="http://schemas.microsoft.com/office/drawing/2014/main" id="{C1858DB9-1A03-429A-A35D-56D9DC8B10AA}"/>
              </a:ext>
            </a:extLst>
          </p:cNvPr>
          <p:cNvSpPr txBox="1">
            <a:spLocks noChangeArrowheads="1"/>
          </p:cNvSpPr>
          <p:nvPr/>
        </p:nvSpPr>
        <p:spPr bwMode="auto">
          <a:xfrm>
            <a:off x="1892300" y="2897188"/>
            <a:ext cx="9382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Read #1</a:t>
            </a:r>
          </a:p>
        </p:txBody>
      </p:sp>
      <p:sp>
        <p:nvSpPr>
          <p:cNvPr id="24591" name="TextBox 46">
            <a:extLst>
              <a:ext uri="{FF2B5EF4-FFF2-40B4-BE49-F238E27FC236}">
                <a16:creationId xmlns:a16="http://schemas.microsoft.com/office/drawing/2014/main" id="{5788ADA8-4C41-42E2-A5C9-0DF52AB6C97D}"/>
              </a:ext>
            </a:extLst>
          </p:cNvPr>
          <p:cNvSpPr txBox="1">
            <a:spLocks noChangeArrowheads="1"/>
          </p:cNvSpPr>
          <p:nvPr/>
        </p:nvSpPr>
        <p:spPr bwMode="auto">
          <a:xfrm>
            <a:off x="7183438" y="3681413"/>
            <a:ext cx="9382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Read #2</a:t>
            </a:r>
          </a:p>
        </p:txBody>
      </p:sp>
      <p:sp>
        <p:nvSpPr>
          <p:cNvPr id="24592" name="TextBox 47">
            <a:extLst>
              <a:ext uri="{FF2B5EF4-FFF2-40B4-BE49-F238E27FC236}">
                <a16:creationId xmlns:a16="http://schemas.microsoft.com/office/drawing/2014/main" id="{A681058A-4504-451D-93F2-A4080253017E}"/>
              </a:ext>
            </a:extLst>
          </p:cNvPr>
          <p:cNvSpPr txBox="1">
            <a:spLocks noChangeArrowheads="1"/>
          </p:cNvSpPr>
          <p:nvPr/>
        </p:nvSpPr>
        <p:spPr bwMode="auto">
          <a:xfrm>
            <a:off x="3709988" y="3416300"/>
            <a:ext cx="28543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DNA fragment of known size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nature.com/nature/journal/v409/n6822/images/409860ac.2.jpg">
            <a:extLst>
              <a:ext uri="{FF2B5EF4-FFF2-40B4-BE49-F238E27FC236}">
                <a16:creationId xmlns:a16="http://schemas.microsoft.com/office/drawing/2014/main" id="{6EA42BE4-7948-4C0F-A367-53D3D8759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 r="11363" b="10712"/>
          <a:stretch>
            <a:fillRect/>
          </a:stretch>
        </p:blipFill>
        <p:spPr bwMode="auto">
          <a:xfrm>
            <a:off x="3529013" y="2616200"/>
            <a:ext cx="6551612"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
            <a:extLst>
              <a:ext uri="{FF2B5EF4-FFF2-40B4-BE49-F238E27FC236}">
                <a16:creationId xmlns:a16="http://schemas.microsoft.com/office/drawing/2014/main" id="{3917D48F-3E04-4DBA-BCD9-4BE1F2093220}"/>
              </a:ext>
            </a:extLst>
          </p:cNvPr>
          <p:cNvSpPr>
            <a:spLocks noChangeArrowheads="1"/>
          </p:cNvSpPr>
          <p:nvPr/>
        </p:nvSpPr>
        <p:spPr bwMode="auto">
          <a:xfrm>
            <a:off x="6980238" y="7186613"/>
            <a:ext cx="2749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pPr eaLnBrk="1">
              <a:lnSpc>
                <a:spcPct val="93000"/>
              </a:lnSpc>
              <a:buClr>
                <a:srgbClr val="000000"/>
              </a:buClr>
              <a:buSzPct val="100000"/>
              <a:buFont typeface="Times New Roman" panose="02020603050405020304" pitchFamily="18" charset="0"/>
              <a:buNone/>
            </a:pPr>
            <a:r>
              <a:rPr lang="en-US" altLang="en-US">
                <a:solidFill>
                  <a:schemeClr val="bg1"/>
                </a:solidFill>
                <a:latin typeface="Calibri" panose="020F0502020204030204" pitchFamily="34" charset="0"/>
              </a:rPr>
              <a:t>Nature 409, 860-921(2001)</a:t>
            </a:r>
          </a:p>
        </p:txBody>
      </p:sp>
      <p:pic>
        <p:nvPicPr>
          <p:cNvPr id="5124" name="Picture 12" descr="http://www.yourgenome.org/sites/default/files/images/photos/3700sequencers83-44.jpg">
            <a:extLst>
              <a:ext uri="{FF2B5EF4-FFF2-40B4-BE49-F238E27FC236}">
                <a16:creationId xmlns:a16="http://schemas.microsoft.com/office/drawing/2014/main" id="{7A476E7D-1BC4-4F0D-8FA9-A4817ED67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980238" cy="55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3">
            <a:extLst>
              <a:ext uri="{FF2B5EF4-FFF2-40B4-BE49-F238E27FC236}">
                <a16:creationId xmlns:a16="http://schemas.microsoft.com/office/drawing/2014/main" id="{441647CE-39C2-451E-90BA-B9E9DD5A4D20}"/>
              </a:ext>
            </a:extLst>
          </p:cNvPr>
          <p:cNvSpPr>
            <a:spLocks noChangeArrowheads="1"/>
          </p:cNvSpPr>
          <p:nvPr/>
        </p:nvSpPr>
        <p:spPr bwMode="auto">
          <a:xfrm>
            <a:off x="0" y="5170488"/>
            <a:ext cx="6551613"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p>
            <a:pPr eaLnBrk="1">
              <a:lnSpc>
                <a:spcPct val="93000"/>
              </a:lnSpc>
              <a:buClr>
                <a:srgbClr val="000000"/>
              </a:buClr>
              <a:buSzPct val="100000"/>
              <a:buFont typeface="Times New Roman" panose="02020603050405020304" pitchFamily="18" charset="0"/>
              <a:buNone/>
            </a:pPr>
            <a:r>
              <a:rPr lang="en-US" altLang="en-US">
                <a:solidFill>
                  <a:schemeClr val="bg1"/>
                </a:solidFill>
                <a:latin typeface="Calibri" panose="020F0502020204030204" pitchFamily="34" charset="0"/>
              </a:rPr>
              <a:t>www.yourgenome.org/facts/timeline-the-human-genome-project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6E4D127C-16A1-4F43-8546-84D92B24EF9B}"/>
              </a:ext>
            </a:extLst>
          </p:cNvPr>
          <p:cNvSpPr>
            <a:spLocks noGrp="1" noChangeArrowheads="1"/>
          </p:cNvSpPr>
          <p:nvPr>
            <p:ph type="title"/>
          </p:nvPr>
        </p:nvSpPr>
        <p:spPr>
          <a:xfrm>
            <a:off x="530225" y="122238"/>
            <a:ext cx="9070975" cy="1262062"/>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4000">
                <a:latin typeface="Calibri" panose="020F0502020204030204" pitchFamily="34" charset="0"/>
              </a:rPr>
              <a:t>GigAssembler (used to assemble the public human genome project sequence)</a:t>
            </a:r>
          </a:p>
        </p:txBody>
      </p:sp>
      <p:pic>
        <p:nvPicPr>
          <p:cNvPr id="25603" name="Picture 2">
            <a:extLst>
              <a:ext uri="{FF2B5EF4-FFF2-40B4-BE49-F238E27FC236}">
                <a16:creationId xmlns:a16="http://schemas.microsoft.com/office/drawing/2014/main" id="{A5D87196-273B-477B-A7C3-2BF08515D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2135188"/>
            <a:ext cx="5400675"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604" name="TextBox 1">
            <a:extLst>
              <a:ext uri="{FF2B5EF4-FFF2-40B4-BE49-F238E27FC236}">
                <a16:creationId xmlns:a16="http://schemas.microsoft.com/office/drawing/2014/main" id="{A917C7D1-A1C4-43B7-B587-56ABA750CDF5}"/>
              </a:ext>
            </a:extLst>
          </p:cNvPr>
          <p:cNvSpPr txBox="1">
            <a:spLocks noChangeArrowheads="1"/>
          </p:cNvSpPr>
          <p:nvPr/>
        </p:nvSpPr>
        <p:spPr bwMode="auto">
          <a:xfrm>
            <a:off x="2789238" y="6219825"/>
            <a:ext cx="14128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Jim Kent</a:t>
            </a:r>
          </a:p>
        </p:txBody>
      </p:sp>
      <p:sp>
        <p:nvSpPr>
          <p:cNvPr id="25605" name="TextBox 4">
            <a:extLst>
              <a:ext uri="{FF2B5EF4-FFF2-40B4-BE49-F238E27FC236}">
                <a16:creationId xmlns:a16="http://schemas.microsoft.com/office/drawing/2014/main" id="{4BA8F8F9-D3E6-480F-95BE-176AD88C0BF5}"/>
              </a:ext>
            </a:extLst>
          </p:cNvPr>
          <p:cNvSpPr txBox="1">
            <a:spLocks noChangeArrowheads="1"/>
          </p:cNvSpPr>
          <p:nvPr/>
        </p:nvSpPr>
        <p:spPr bwMode="auto">
          <a:xfrm>
            <a:off x="5116513" y="6219825"/>
            <a:ext cx="233838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David Haussler</a:t>
            </a:r>
          </a:p>
        </p:txBody>
      </p:sp>
      <p:sp>
        <p:nvSpPr>
          <p:cNvPr id="25606" name="Rectangle 1">
            <a:extLst>
              <a:ext uri="{FF2B5EF4-FFF2-40B4-BE49-F238E27FC236}">
                <a16:creationId xmlns:a16="http://schemas.microsoft.com/office/drawing/2014/main" id="{7BE32921-9CF2-4BE7-887F-EE213DAF6601}"/>
              </a:ext>
            </a:extLst>
          </p:cNvPr>
          <p:cNvSpPr txBox="1">
            <a:spLocks noChangeArrowheads="1"/>
          </p:cNvSpPr>
          <p:nvPr/>
        </p:nvSpPr>
        <p:spPr bwMode="auto">
          <a:xfrm>
            <a:off x="-827088" y="6937375"/>
            <a:ext cx="9070976"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08" rIns="0" bIns="0" anchor="ctr"/>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2400">
                <a:latin typeface="Calibri" panose="020F0502020204030204" pitchFamily="34" charset="0"/>
              </a:rPr>
              <a:t>Let’s take a little walk through history to see what they did…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78B9D1D4-CBF9-4D7A-A18C-227C0D68D94A}"/>
              </a:ext>
            </a:extLst>
          </p:cNvPr>
          <p:cNvSpPr>
            <a:spLocks noGrp="1" noChangeArrowheads="1"/>
          </p:cNvSpPr>
          <p:nvPr>
            <p:ph type="title"/>
          </p:nvPr>
        </p:nvSpPr>
        <p:spPr>
          <a:xfrm>
            <a:off x="503238" y="346075"/>
            <a:ext cx="9070975"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latin typeface="Calibri" panose="020F0502020204030204" pitchFamily="34" charset="0"/>
              </a:rPr>
              <a:t>Whole genome Assembly: big picture</a:t>
            </a:r>
          </a:p>
        </p:txBody>
      </p:sp>
      <p:pic>
        <p:nvPicPr>
          <p:cNvPr id="27651" name="Picture 2">
            <a:extLst>
              <a:ext uri="{FF2B5EF4-FFF2-40B4-BE49-F238E27FC236}">
                <a16:creationId xmlns:a16="http://schemas.microsoft.com/office/drawing/2014/main" id="{C9FC50FA-83DA-45BC-9A98-4F36BB9F4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731963"/>
            <a:ext cx="84582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652" name="Text Box 3">
            <a:extLst>
              <a:ext uri="{FF2B5EF4-FFF2-40B4-BE49-F238E27FC236}">
                <a16:creationId xmlns:a16="http://schemas.microsoft.com/office/drawing/2014/main" id="{0BD10699-3D03-4B01-BC3D-57F4CE0D748C}"/>
              </a:ext>
            </a:extLst>
          </p:cNvPr>
          <p:cNvSpPr txBox="1">
            <a:spLocks noChangeArrowheads="1"/>
          </p:cNvSpPr>
          <p:nvPr/>
        </p:nvSpPr>
        <p:spPr bwMode="auto">
          <a:xfrm>
            <a:off x="1393825" y="7135813"/>
            <a:ext cx="85883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cs typeface="DejaVu Sans" charset="0"/>
              </a:defRPr>
            </a:lvl9pPr>
          </a:lstStyle>
          <a:p>
            <a:pPr eaLnBrk="1">
              <a:spcAft>
                <a:spcPct val="0"/>
              </a:spcAft>
              <a:buFont typeface="Times New Roman" panose="02020603050405020304" pitchFamily="18" charset="0"/>
              <a:buNone/>
            </a:pPr>
            <a:r>
              <a:rPr lang="en-US" altLang="en-US" sz="1800">
                <a:latin typeface="Calibri" panose="020F0502020204030204" pitchFamily="34" charset="0"/>
              </a:rPr>
              <a:t>http://www.nature.com/scitable/content/anatomy-of-whole-genome-assembly-20429</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2EA7AE57-7055-40CF-834A-0A957C8CD5D6}"/>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GigAssembler – Preprocessing</a:t>
            </a:r>
          </a:p>
        </p:txBody>
      </p:sp>
      <p:sp>
        <p:nvSpPr>
          <p:cNvPr id="29699" name="Rectangle 2">
            <a:extLst>
              <a:ext uri="{FF2B5EF4-FFF2-40B4-BE49-F238E27FC236}">
                <a16:creationId xmlns:a16="http://schemas.microsoft.com/office/drawing/2014/main" id="{846518BF-05D4-4E6D-826C-3FD62DA99F7D}"/>
              </a:ext>
            </a:extLst>
          </p:cNvPr>
          <p:cNvSpPr>
            <a:spLocks noGrp="1" noChangeArrowheads="1"/>
          </p:cNvSpPr>
          <p:nvPr>
            <p:ph type="body" idx="1"/>
          </p:nvPr>
        </p:nvSpPr>
        <p:spPr>
          <a:xfrm>
            <a:off x="503238" y="1768475"/>
            <a:ext cx="9070975" cy="4989513"/>
          </a:xfrm>
        </p:spPr>
        <p:txBody>
          <a:bodyPr/>
          <a:lstStyle/>
          <a:p>
            <a:pPr marL="431800" indent="-323850" eaLnBrk="1">
              <a:buFont typeface="Times New Roman" panose="02020603050405020304" pitchFamily="18"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 Decontaminating &amp; Repeat Masking.</a:t>
            </a:r>
          </a:p>
          <a:p>
            <a:pPr marL="431800" indent="-323850" eaLnBrk="1">
              <a:buFont typeface="Times New Roman" panose="02020603050405020304" pitchFamily="18"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 Aligning of mRNAs, ESTs, BAC ends &amp; paired reads against initial sequence contigs.</a:t>
            </a:r>
          </a:p>
          <a:p>
            <a:pPr marL="863600" lvl="1" indent="-323850" eaLnBrk="1">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psLayout → BLAT</a:t>
            </a:r>
          </a:p>
          <a:p>
            <a:pPr marL="431800" indent="-323850" eaLnBrk="1">
              <a:buFont typeface="StarSymbol"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 Creating an input directory (folder) structure.</a:t>
            </a:r>
          </a:p>
          <a:p>
            <a:pPr marL="431800" indent="-323850" eaLnBrk="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a:p>
        </p:txBody>
      </p:sp>
      <p:pic>
        <p:nvPicPr>
          <p:cNvPr id="29700" name="Picture 3">
            <a:extLst>
              <a:ext uri="{FF2B5EF4-FFF2-40B4-BE49-F238E27FC236}">
                <a16:creationId xmlns:a16="http://schemas.microsoft.com/office/drawing/2014/main" id="{9B4F1887-F60E-4748-8D69-E82F3C34D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572000"/>
            <a:ext cx="2133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DB65D43B-69EA-4051-A186-817A7E3319F1}"/>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RepBase + RepeatMasker</a:t>
            </a:r>
          </a:p>
        </p:txBody>
      </p:sp>
      <p:pic>
        <p:nvPicPr>
          <p:cNvPr id="31747" name="Picture 2">
            <a:extLst>
              <a:ext uri="{FF2B5EF4-FFF2-40B4-BE49-F238E27FC236}">
                <a16:creationId xmlns:a16="http://schemas.microsoft.com/office/drawing/2014/main" id="{C3C762D5-C921-4A16-95C3-3867B7C13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200" y="1895475"/>
            <a:ext cx="538162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748" name="Picture 3">
            <a:extLst>
              <a:ext uri="{FF2B5EF4-FFF2-40B4-BE49-F238E27FC236}">
                <a16:creationId xmlns:a16="http://schemas.microsoft.com/office/drawing/2014/main" id="{48A3757B-F8F2-4A9F-904A-02DEFC2829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3200400"/>
            <a:ext cx="42767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4499258E-A96B-4762-88F7-BEB0EA01EFFC}"/>
              </a:ext>
            </a:extLst>
          </p:cNvPr>
          <p:cNvSpPr>
            <a:spLocks noGrp="1" noChangeArrowheads="1"/>
          </p:cNvSpPr>
          <p:nvPr>
            <p:ph type="title"/>
          </p:nvPr>
        </p:nvSpPr>
        <p:spPr>
          <a:xfrm>
            <a:off x="503238" y="307975"/>
            <a:ext cx="9070975" cy="12509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GigAssembler: Build merged sequence contigs (“rafts”)</a:t>
            </a:r>
          </a:p>
        </p:txBody>
      </p:sp>
      <p:pic>
        <p:nvPicPr>
          <p:cNvPr id="33795" name="Picture 2">
            <a:extLst>
              <a:ext uri="{FF2B5EF4-FFF2-40B4-BE49-F238E27FC236}">
                <a16:creationId xmlns:a16="http://schemas.microsoft.com/office/drawing/2014/main" id="{26A543C6-EBB4-46CF-9C19-BC92C7CC7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52763"/>
            <a:ext cx="6800850"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C1B700A9-33CE-4875-8DA5-D9744DFCEE8B}"/>
              </a:ext>
            </a:extLst>
          </p:cNvPr>
          <p:cNvSpPr>
            <a:spLocks noGrp="1" noChangeArrowheads="1"/>
          </p:cNvSpPr>
          <p:nvPr>
            <p:ph type="title"/>
          </p:nvPr>
        </p:nvSpPr>
        <p:spPr>
          <a:xfrm>
            <a:off x="503238" y="238125"/>
            <a:ext cx="9070975"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Sequencing quality (Phred Score)</a:t>
            </a:r>
          </a:p>
        </p:txBody>
      </p:sp>
      <p:pic>
        <p:nvPicPr>
          <p:cNvPr id="35843" name="Picture 2">
            <a:extLst>
              <a:ext uri="{FF2B5EF4-FFF2-40B4-BE49-F238E27FC236}">
                <a16:creationId xmlns:a16="http://schemas.microsoft.com/office/drawing/2014/main" id="{00A99083-8766-4A65-B342-0688BC3C4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1492250"/>
            <a:ext cx="6667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5844" name="Picture 3">
            <a:extLst>
              <a:ext uri="{FF2B5EF4-FFF2-40B4-BE49-F238E27FC236}">
                <a16:creationId xmlns:a16="http://schemas.microsoft.com/office/drawing/2014/main" id="{727D1256-C7B5-461B-81CE-A0BA84F1C5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450" y="4164013"/>
            <a:ext cx="698182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578A208D-C843-4EDD-9058-E64D83A42975}"/>
              </a:ext>
            </a:extLst>
          </p:cNvPr>
          <p:cNvSpPr>
            <a:spLocks noGrp="1" noChangeArrowheads="1"/>
          </p:cNvSpPr>
          <p:nvPr>
            <p:ph type="title"/>
          </p:nvPr>
        </p:nvSpPr>
        <p:spPr>
          <a:xfrm>
            <a:off x="503238" y="346075"/>
            <a:ext cx="9070975"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Sequencing quality (Phred Score)</a:t>
            </a:r>
          </a:p>
        </p:txBody>
      </p:sp>
      <p:sp>
        <p:nvSpPr>
          <p:cNvPr id="37891" name="Text Box 2">
            <a:extLst>
              <a:ext uri="{FF2B5EF4-FFF2-40B4-BE49-F238E27FC236}">
                <a16:creationId xmlns:a16="http://schemas.microsoft.com/office/drawing/2014/main" id="{0D860A9F-3352-41E8-8D3E-2A4726A0AC54}"/>
              </a:ext>
            </a:extLst>
          </p:cNvPr>
          <p:cNvSpPr txBox="1">
            <a:spLocks noChangeArrowheads="1"/>
          </p:cNvSpPr>
          <p:nvPr/>
        </p:nvSpPr>
        <p:spPr bwMode="auto">
          <a:xfrm>
            <a:off x="5073650" y="7207250"/>
            <a:ext cx="49720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9pPr>
          </a:lstStyle>
          <a:p>
            <a:pPr eaLnBrk="1">
              <a:spcAft>
                <a:spcPct val="0"/>
              </a:spcAft>
              <a:buFont typeface="Times New Roman" panose="02020603050405020304" pitchFamily="18" charset="0"/>
              <a:buNone/>
            </a:pPr>
            <a:r>
              <a:rPr lang="en-US" altLang="en-US" sz="1800"/>
              <a:t>http://en.wikipedia.org/wiki/Phred_quality_score</a:t>
            </a:r>
          </a:p>
        </p:txBody>
      </p:sp>
      <p:pic>
        <p:nvPicPr>
          <p:cNvPr id="37892" name="Picture 3">
            <a:extLst>
              <a:ext uri="{FF2B5EF4-FFF2-40B4-BE49-F238E27FC236}">
                <a16:creationId xmlns:a16="http://schemas.microsoft.com/office/drawing/2014/main" id="{7238E467-4956-474E-93FD-587071B74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013" y="1751013"/>
            <a:ext cx="276225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7893" name="Picture 4">
            <a:extLst>
              <a:ext uri="{FF2B5EF4-FFF2-40B4-BE49-F238E27FC236}">
                <a16:creationId xmlns:a16="http://schemas.microsoft.com/office/drawing/2014/main" id="{D44C56DD-9EE6-438F-BCC3-D2A54F9DB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263" y="4078288"/>
            <a:ext cx="64849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894" name="Text Box 5">
            <a:extLst>
              <a:ext uri="{FF2B5EF4-FFF2-40B4-BE49-F238E27FC236}">
                <a16:creationId xmlns:a16="http://schemas.microsoft.com/office/drawing/2014/main" id="{65CC6CAC-6969-4AAB-A032-04EEDFB67A2E}"/>
              </a:ext>
            </a:extLst>
          </p:cNvPr>
          <p:cNvSpPr txBox="1">
            <a:spLocks noChangeArrowheads="1"/>
          </p:cNvSpPr>
          <p:nvPr/>
        </p:nvSpPr>
        <p:spPr bwMode="auto">
          <a:xfrm>
            <a:off x="7143750" y="1600200"/>
            <a:ext cx="14208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eaLnBrk="1">
              <a:spcAft>
                <a:spcPct val="0"/>
              </a:spcAft>
              <a:buFont typeface="Times New Roman" panose="02020603050405020304" pitchFamily="18" charset="0"/>
              <a:buNone/>
            </a:pPr>
            <a:r>
              <a:rPr lang="en-US" altLang="en-US" sz="1800" i="1"/>
              <a:t>Base-calling</a:t>
            </a:r>
          </a:p>
          <a:p>
            <a:pPr eaLnBrk="1">
              <a:spcAft>
                <a:spcPct val="0"/>
              </a:spcAft>
              <a:buFont typeface="Times New Roman" panose="02020603050405020304" pitchFamily="18" charset="0"/>
              <a:buNone/>
            </a:pPr>
            <a:r>
              <a:rPr lang="en-US" altLang="en-US" sz="1800" i="1"/>
              <a:t>Error </a:t>
            </a:r>
          </a:p>
          <a:p>
            <a:pPr eaLnBrk="1">
              <a:spcAft>
                <a:spcPct val="0"/>
              </a:spcAft>
              <a:buFont typeface="Times New Roman" panose="02020603050405020304" pitchFamily="18" charset="0"/>
              <a:buNone/>
            </a:pPr>
            <a:r>
              <a:rPr lang="en-US" altLang="en-US" sz="1800" i="1"/>
              <a:t>Probability</a:t>
            </a:r>
          </a:p>
        </p:txBody>
      </p:sp>
      <p:sp>
        <p:nvSpPr>
          <p:cNvPr id="37895" name="Line 6">
            <a:extLst>
              <a:ext uri="{FF2B5EF4-FFF2-40B4-BE49-F238E27FC236}">
                <a16:creationId xmlns:a16="http://schemas.microsoft.com/office/drawing/2014/main" id="{F0D49086-3A7F-41CE-8302-C809B5C4409E}"/>
              </a:ext>
            </a:extLst>
          </p:cNvPr>
          <p:cNvSpPr>
            <a:spLocks noChangeShapeType="1"/>
          </p:cNvSpPr>
          <p:nvPr/>
        </p:nvSpPr>
        <p:spPr bwMode="auto">
          <a:xfrm flipH="1">
            <a:off x="6170613" y="2057400"/>
            <a:ext cx="917575"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0341CCB-BA57-4CF3-AD2E-A839BB89E9C7}"/>
              </a:ext>
            </a:extLst>
          </p:cNvPr>
          <p:cNvSpPr>
            <a:spLocks noGrp="1" noChangeArrowheads="1"/>
          </p:cNvSpPr>
          <p:nvPr>
            <p:ph type="title"/>
          </p:nvPr>
        </p:nvSpPr>
        <p:spPr>
          <a:xfrm>
            <a:off x="468312" y="975518"/>
            <a:ext cx="9070975" cy="5608637"/>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We’re going to skip the remaining details of </a:t>
            </a:r>
            <a:r>
              <a:rPr lang="en-US" altLang="en-US" dirty="0" err="1"/>
              <a:t>GigAssembler</a:t>
            </a:r>
            <a:r>
              <a:rPr lang="en-US" altLang="en-US" dirty="0"/>
              <a:t> (mainly of historical interest now) to get to the key strategy for assembling all of the various contigs and paired end reads into a genome</a:t>
            </a:r>
          </a:p>
        </p:txBody>
      </p:sp>
    </p:spTree>
    <p:extLst>
      <p:ext uri="{BB962C8B-B14F-4D97-AF65-F5344CB8AC3E}">
        <p14:creationId xmlns:p14="http://schemas.microsoft.com/office/powerpoint/2010/main" val="766196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AC34E430-975A-45F4-9A3E-78F69E0FCBD0}"/>
              </a:ext>
            </a:extLst>
          </p:cNvPr>
          <p:cNvSpPr>
            <a:spLocks noGrp="1" noChangeArrowheads="1"/>
          </p:cNvSpPr>
          <p:nvPr>
            <p:ph type="title"/>
          </p:nvPr>
        </p:nvSpPr>
        <p:spPr>
          <a:xfrm>
            <a:off x="503238" y="307975"/>
            <a:ext cx="9070975" cy="12509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GigAssembler: </a:t>
            </a:r>
            <a:br>
              <a:rPr lang="en-US" altLang="en-US"/>
            </a:br>
            <a:r>
              <a:rPr lang="en-US" altLang="en-US"/>
              <a:t>Build a “raft-ordering” graph</a:t>
            </a:r>
          </a:p>
        </p:txBody>
      </p:sp>
      <p:pic>
        <p:nvPicPr>
          <p:cNvPr id="46083" name="Picture 2">
            <a:extLst>
              <a:ext uri="{FF2B5EF4-FFF2-40B4-BE49-F238E27FC236}">
                <a16:creationId xmlns:a16="http://schemas.microsoft.com/office/drawing/2014/main" id="{AE89681F-BFAF-4149-B76C-DCB5868FB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700338"/>
            <a:ext cx="426085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084" name="Picture 3">
            <a:extLst>
              <a:ext uri="{FF2B5EF4-FFF2-40B4-BE49-F238E27FC236}">
                <a16:creationId xmlns:a16="http://schemas.microsoft.com/office/drawing/2014/main" id="{8F3FDFE3-79D0-44E9-AD06-881605522C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 y="5029200"/>
            <a:ext cx="4572000"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085" name="Picture 4">
            <a:extLst>
              <a:ext uri="{FF2B5EF4-FFF2-40B4-BE49-F238E27FC236}">
                <a16:creationId xmlns:a16="http://schemas.microsoft.com/office/drawing/2014/main" id="{19B51E22-3FBA-4DC3-80EE-6C7F9BC04D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912938"/>
            <a:ext cx="54864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BE0D8E99-AD19-4FFE-B498-42D71D2E88C7}"/>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GigAssembler: </a:t>
            </a:r>
            <a:br>
              <a:rPr lang="en-US" altLang="en-US"/>
            </a:br>
            <a:r>
              <a:rPr lang="en-US" altLang="en-US"/>
              <a:t>Build a “raft-ordering” graph</a:t>
            </a:r>
          </a:p>
        </p:txBody>
      </p:sp>
      <p:pic>
        <p:nvPicPr>
          <p:cNvPr id="48131" name="Picture 2">
            <a:extLst>
              <a:ext uri="{FF2B5EF4-FFF2-40B4-BE49-F238E27FC236}">
                <a16:creationId xmlns:a16="http://schemas.microsoft.com/office/drawing/2014/main" id="{1097BBFD-3D4B-4E8B-BD93-12959A43F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78013"/>
            <a:ext cx="54864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8132" name="Rectangle 3">
            <a:extLst>
              <a:ext uri="{FF2B5EF4-FFF2-40B4-BE49-F238E27FC236}">
                <a16:creationId xmlns:a16="http://schemas.microsoft.com/office/drawing/2014/main" id="{F2F78870-5E98-4C23-9E60-B9CA708B8683}"/>
              </a:ext>
            </a:extLst>
          </p:cNvPr>
          <p:cNvSpPr>
            <a:spLocks noGrp="1" noChangeArrowheads="1"/>
          </p:cNvSpPr>
          <p:nvPr>
            <p:ph type="body" idx="1"/>
          </p:nvPr>
        </p:nvSpPr>
        <p:spPr>
          <a:xfrm>
            <a:off x="228600" y="2020888"/>
            <a:ext cx="4557713" cy="4989512"/>
          </a:xfrm>
        </p:spPr>
        <p:txBody>
          <a:bodyPr tIns="21168"/>
          <a:lstStyle/>
          <a:p>
            <a:pPr marL="431800" indent="-323850" eaLnBrk="1">
              <a:buSzPct val="45000"/>
              <a:buFont typeface="Wingdings" panose="05000000000000000000" pitchFamily="2" charset="2"/>
              <a:buChar char=""/>
              <a:tabLst>
                <a:tab pos="723900" algn="l"/>
                <a:tab pos="1447800" algn="l"/>
                <a:tab pos="2171700" algn="l"/>
                <a:tab pos="2895600" algn="l"/>
                <a:tab pos="3619500" algn="l"/>
                <a:tab pos="4343400" algn="l"/>
              </a:tabLst>
            </a:pPr>
            <a:r>
              <a:rPr lang="en-US" altLang="en-US" sz="2400"/>
              <a:t>Add information from mRNAs, ESTs, paired plasmid reads, BAC end pairs: building a “bridge”</a:t>
            </a:r>
          </a:p>
          <a:p>
            <a:pPr marL="863600" lvl="1" indent="-323850" eaLnBrk="1">
              <a:buSzPct val="45000"/>
              <a:buFont typeface="Wingdings" panose="05000000000000000000" pitchFamily="2" charset="2"/>
              <a:buChar char=""/>
              <a:tabLst>
                <a:tab pos="723900" algn="l"/>
                <a:tab pos="1447800" algn="l"/>
                <a:tab pos="2171700" algn="l"/>
                <a:tab pos="2895600" algn="l"/>
                <a:tab pos="3619500" algn="l"/>
                <a:tab pos="4343400" algn="l"/>
              </a:tabLst>
            </a:pPr>
            <a:r>
              <a:rPr lang="en-US" altLang="en-US" sz="2000"/>
              <a:t>Different weight to different data type: (mRNA ~ highest)</a:t>
            </a:r>
          </a:p>
          <a:p>
            <a:pPr marL="863600" lvl="1" indent="-323850" eaLnBrk="1">
              <a:buSzPct val="45000"/>
              <a:buFont typeface="Wingdings" panose="05000000000000000000" pitchFamily="2" charset="2"/>
              <a:buChar char=""/>
              <a:tabLst>
                <a:tab pos="723900" algn="l"/>
                <a:tab pos="1447800" algn="l"/>
                <a:tab pos="2171700" algn="l"/>
                <a:tab pos="2895600" algn="l"/>
                <a:tab pos="3619500" algn="l"/>
                <a:tab pos="4343400" algn="l"/>
              </a:tabLst>
            </a:pPr>
            <a:r>
              <a:rPr lang="en-US" altLang="en-US" sz="2000"/>
              <a:t>Conflicts with the graph as constructed so far are rejected.</a:t>
            </a:r>
          </a:p>
          <a:p>
            <a:pPr marL="431800" indent="-323850" eaLnBrk="1">
              <a:buSzPct val="45000"/>
              <a:buFont typeface="Wingdings" panose="05000000000000000000" pitchFamily="2" charset="2"/>
              <a:buChar char=""/>
              <a:tabLst>
                <a:tab pos="723900" algn="l"/>
                <a:tab pos="1447800" algn="l"/>
                <a:tab pos="2171700" algn="l"/>
                <a:tab pos="2895600" algn="l"/>
                <a:tab pos="3619500" algn="l"/>
                <a:tab pos="4343400" algn="l"/>
              </a:tabLst>
            </a:pPr>
            <a:r>
              <a:rPr lang="en-US" altLang="en-US" sz="2000"/>
              <a:t>Build a sequence path through each raft.</a:t>
            </a:r>
          </a:p>
          <a:p>
            <a:pPr marL="431800" indent="-323850" eaLnBrk="1">
              <a:buSzPct val="45000"/>
              <a:buFont typeface="Wingdings" panose="05000000000000000000" pitchFamily="2" charset="2"/>
              <a:buChar char=""/>
              <a:tabLst>
                <a:tab pos="723900" algn="l"/>
                <a:tab pos="1447800" algn="l"/>
                <a:tab pos="2171700" algn="l"/>
                <a:tab pos="2895600" algn="l"/>
                <a:tab pos="3619500" algn="l"/>
                <a:tab pos="4343400" algn="l"/>
              </a:tabLst>
            </a:pPr>
            <a:r>
              <a:rPr lang="en-US" altLang="en-US" sz="2000"/>
              <a:t>Fill the gap with N’s.</a:t>
            </a:r>
          </a:p>
          <a:p>
            <a:pPr marL="863600" lvl="1" indent="-323850" eaLnBrk="1">
              <a:buSzPct val="45000"/>
              <a:buFont typeface="Wingdings" panose="05000000000000000000" pitchFamily="2" charset="2"/>
              <a:buChar char=""/>
              <a:tabLst>
                <a:tab pos="723900" algn="l"/>
                <a:tab pos="1447800" algn="l"/>
                <a:tab pos="2171700" algn="l"/>
                <a:tab pos="2895600" algn="l"/>
                <a:tab pos="3619500" algn="l"/>
                <a:tab pos="4343400" algn="l"/>
              </a:tabLst>
            </a:pPr>
            <a:r>
              <a:rPr lang="en-US" altLang="en-US" sz="2000"/>
              <a:t>100: between rafts</a:t>
            </a:r>
          </a:p>
          <a:p>
            <a:pPr marL="863600" lvl="1" indent="-323850" eaLnBrk="1">
              <a:buSzPct val="45000"/>
              <a:buFont typeface="Wingdings" panose="05000000000000000000" pitchFamily="2" charset="2"/>
              <a:buChar char=""/>
              <a:tabLst>
                <a:tab pos="723900" algn="l"/>
                <a:tab pos="1447800" algn="l"/>
                <a:tab pos="2171700" algn="l"/>
                <a:tab pos="2895600" algn="l"/>
                <a:tab pos="3619500" algn="l"/>
                <a:tab pos="4343400" algn="l"/>
              </a:tabLst>
            </a:pPr>
            <a:r>
              <a:rPr lang="en-US" altLang="en-US" sz="2000"/>
              <a:t>50,000: between bridged barges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le:Illumina Hiseq 2000 sequencers, BGI Hong Kong sequencing room.JPG">
            <a:extLst>
              <a:ext uri="{FF2B5EF4-FFF2-40B4-BE49-F238E27FC236}">
                <a16:creationId xmlns:a16="http://schemas.microsoft.com/office/drawing/2014/main" id="{3728CC4C-DBDA-432D-BEE7-7ABB66D8F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138"/>
            <a:ext cx="10193338" cy="764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1">
            <a:extLst>
              <a:ext uri="{FF2B5EF4-FFF2-40B4-BE49-F238E27FC236}">
                <a16:creationId xmlns:a16="http://schemas.microsoft.com/office/drawing/2014/main" id="{B0618A31-FAB3-4774-9610-819CCEF9264F}"/>
              </a:ext>
            </a:extLst>
          </p:cNvPr>
          <p:cNvSpPr txBox="1">
            <a:spLocks noChangeArrowheads="1"/>
          </p:cNvSpPr>
          <p:nvPr/>
        </p:nvSpPr>
        <p:spPr bwMode="auto">
          <a:xfrm>
            <a:off x="911225" y="7938"/>
            <a:ext cx="75914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pPr eaLnBrk="1">
              <a:lnSpc>
                <a:spcPct val="93000"/>
              </a:lnSpc>
              <a:buClr>
                <a:srgbClr val="000000"/>
              </a:buClr>
              <a:buSzPct val="100000"/>
              <a:buFont typeface="Times New Roman" panose="02020603050405020304" pitchFamily="18" charset="0"/>
              <a:buNone/>
            </a:pPr>
            <a:r>
              <a:rPr lang="en-US" altLang="en-US" sz="5300" b="1">
                <a:solidFill>
                  <a:srgbClr val="FFFF00"/>
                </a:solidFill>
                <a:latin typeface="Calibri" panose="020F0502020204030204" pitchFamily="34" charset="0"/>
              </a:rPr>
              <a:t>Beijing Genomics Institute</a:t>
            </a:r>
          </a:p>
        </p:txBody>
      </p:sp>
      <p:sp>
        <p:nvSpPr>
          <p:cNvPr id="7172" name="TextBox 2">
            <a:extLst>
              <a:ext uri="{FF2B5EF4-FFF2-40B4-BE49-F238E27FC236}">
                <a16:creationId xmlns:a16="http://schemas.microsoft.com/office/drawing/2014/main" id="{16A12E92-214E-4AC8-AC72-13F6A964015F}"/>
              </a:ext>
            </a:extLst>
          </p:cNvPr>
          <p:cNvSpPr txBox="1">
            <a:spLocks noChangeArrowheads="1"/>
          </p:cNvSpPr>
          <p:nvPr/>
        </p:nvSpPr>
        <p:spPr bwMode="auto">
          <a:xfrm>
            <a:off x="8485188" y="7204075"/>
            <a:ext cx="12811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pPr eaLnBrk="1">
              <a:lnSpc>
                <a:spcPct val="93000"/>
              </a:lnSpc>
              <a:buClr>
                <a:srgbClr val="000000"/>
              </a:buClr>
              <a:buSzPct val="100000"/>
              <a:buFont typeface="Times New Roman" panose="02020603050405020304" pitchFamily="18" charset="0"/>
              <a:buNone/>
            </a:pPr>
            <a:r>
              <a:rPr lang="en-US" altLang="en-US">
                <a:solidFill>
                  <a:schemeClr val="bg1"/>
                </a:solidFill>
                <a:latin typeface="Calibri" panose="020F0502020204030204" pitchFamily="34" charset="0"/>
              </a:rPr>
              <a:t>(Wikipedia)</a:t>
            </a:r>
          </a:p>
        </p:txBody>
      </p:sp>
      <p:sp>
        <p:nvSpPr>
          <p:cNvPr id="7173" name="TextBox 3">
            <a:extLst>
              <a:ext uri="{FF2B5EF4-FFF2-40B4-BE49-F238E27FC236}">
                <a16:creationId xmlns:a16="http://schemas.microsoft.com/office/drawing/2014/main" id="{38376078-3391-4092-B1D8-7100728E91A5}"/>
              </a:ext>
            </a:extLst>
          </p:cNvPr>
          <p:cNvSpPr txBox="1">
            <a:spLocks noChangeArrowheads="1"/>
          </p:cNvSpPr>
          <p:nvPr/>
        </p:nvSpPr>
        <p:spPr bwMode="auto">
          <a:xfrm>
            <a:off x="839788" y="5375275"/>
            <a:ext cx="8832850" cy="1433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p>
            <a:pPr algn="r" eaLnBrk="1">
              <a:lnSpc>
                <a:spcPct val="93000"/>
              </a:lnSpc>
              <a:buClr>
                <a:srgbClr val="000000"/>
              </a:buClr>
              <a:buSzPct val="100000"/>
              <a:buFont typeface="Times New Roman" panose="02020603050405020304" pitchFamily="18" charset="0"/>
              <a:buNone/>
            </a:pPr>
            <a:r>
              <a:rPr lang="en-US" altLang="en-US" sz="3100">
                <a:latin typeface="Calibri" panose="020F0502020204030204" pitchFamily="34" charset="0"/>
              </a:rPr>
              <a:t>“If it tastes good you should sequence it... </a:t>
            </a:r>
          </a:p>
          <a:p>
            <a:pPr algn="r" eaLnBrk="1">
              <a:lnSpc>
                <a:spcPct val="93000"/>
              </a:lnSpc>
              <a:buClr>
                <a:srgbClr val="000000"/>
              </a:buClr>
              <a:buSzPct val="100000"/>
              <a:buFont typeface="Times New Roman" panose="02020603050405020304" pitchFamily="18" charset="0"/>
              <a:buNone/>
            </a:pPr>
            <a:r>
              <a:rPr lang="en-US" altLang="en-US" sz="3100">
                <a:latin typeface="Calibri" panose="020F0502020204030204" pitchFamily="34" charset="0"/>
              </a:rPr>
              <a:t>you should know what's in the genes of that species”</a:t>
            </a:r>
          </a:p>
          <a:p>
            <a:pPr algn="r" eaLnBrk="1">
              <a:lnSpc>
                <a:spcPct val="93000"/>
              </a:lnSpc>
              <a:buClr>
                <a:srgbClr val="000000"/>
              </a:buClr>
              <a:buSzPct val="100000"/>
              <a:buFont typeface="Times New Roman" panose="02020603050405020304" pitchFamily="18" charset="0"/>
              <a:buNone/>
            </a:pPr>
            <a:r>
              <a:rPr lang="en-US" altLang="en-US" sz="3100">
                <a:latin typeface="Calibri" panose="020F0502020204030204" pitchFamily="34" charset="0"/>
              </a:rPr>
              <a:t>Wang Jun, Chief executive, BGI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19692926-C921-4F3B-9533-D774F5284CD0}"/>
              </a:ext>
            </a:extLst>
          </p:cNvPr>
          <p:cNvSpPr>
            <a:spLocks noGrp="1" noChangeArrowheads="1"/>
          </p:cNvSpPr>
          <p:nvPr>
            <p:ph type="title"/>
          </p:nvPr>
        </p:nvSpPr>
        <p:spPr>
          <a:xfrm>
            <a:off x="530225" y="2476500"/>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Finding the shortest path across the ordering graph using the </a:t>
            </a:r>
            <a:br>
              <a:rPr lang="en-US" altLang="en-US"/>
            </a:br>
            <a:r>
              <a:rPr lang="en-US" altLang="en-US"/>
              <a:t>Bellman-Ford algorithm</a:t>
            </a:r>
          </a:p>
        </p:txBody>
      </p:sp>
      <p:sp>
        <p:nvSpPr>
          <p:cNvPr id="50179" name="Text Box 2">
            <a:extLst>
              <a:ext uri="{FF2B5EF4-FFF2-40B4-BE49-F238E27FC236}">
                <a16:creationId xmlns:a16="http://schemas.microsoft.com/office/drawing/2014/main" id="{BFEFC362-0C23-469E-886E-4E0A6C061958}"/>
              </a:ext>
            </a:extLst>
          </p:cNvPr>
          <p:cNvSpPr txBox="1">
            <a:spLocks noChangeArrowheads="1"/>
          </p:cNvSpPr>
          <p:nvPr/>
        </p:nvSpPr>
        <p:spPr bwMode="auto">
          <a:xfrm>
            <a:off x="93663" y="7100888"/>
            <a:ext cx="99853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cs typeface="DejaVu Sans" charset="0"/>
              </a:defRPr>
            </a:lvl9pPr>
          </a:lstStyle>
          <a:p>
            <a:pPr eaLnBrk="1">
              <a:spcAft>
                <a:spcPct val="0"/>
              </a:spcAft>
              <a:buFont typeface="Times New Roman" panose="02020603050405020304" pitchFamily="18" charset="0"/>
              <a:buNone/>
            </a:pPr>
            <a:r>
              <a:rPr lang="en-US" altLang="en-US" sz="1800"/>
              <a:t>http://compprog.wordpress.com/2007/11/29/one-source-shortest-path-the-bellman-ford-algorithm/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val 1">
            <a:extLst>
              <a:ext uri="{FF2B5EF4-FFF2-40B4-BE49-F238E27FC236}">
                <a16:creationId xmlns:a16="http://schemas.microsoft.com/office/drawing/2014/main" id="{42F828BF-CCC3-4060-965D-DBDC40F322D4}"/>
              </a:ext>
            </a:extLst>
          </p:cNvPr>
          <p:cNvSpPr>
            <a:spLocks noChangeArrowheads="1"/>
          </p:cNvSpPr>
          <p:nvPr/>
        </p:nvSpPr>
        <p:spPr bwMode="auto">
          <a:xfrm>
            <a:off x="1370013" y="39481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2227" name="Oval 2">
            <a:extLst>
              <a:ext uri="{FF2B5EF4-FFF2-40B4-BE49-F238E27FC236}">
                <a16:creationId xmlns:a16="http://schemas.microsoft.com/office/drawing/2014/main" id="{2D10D721-159E-4724-A7A6-5BF59ADA65F7}"/>
              </a:ext>
            </a:extLst>
          </p:cNvPr>
          <p:cNvSpPr>
            <a:spLocks noChangeArrowheads="1"/>
          </p:cNvSpPr>
          <p:nvPr/>
        </p:nvSpPr>
        <p:spPr bwMode="auto">
          <a:xfrm>
            <a:off x="43418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2228" name="Oval 3">
            <a:extLst>
              <a:ext uri="{FF2B5EF4-FFF2-40B4-BE49-F238E27FC236}">
                <a16:creationId xmlns:a16="http://schemas.microsoft.com/office/drawing/2014/main" id="{DB39ADCC-272A-4041-8F86-3296FE09F59E}"/>
              </a:ext>
            </a:extLst>
          </p:cNvPr>
          <p:cNvSpPr>
            <a:spLocks noChangeArrowheads="1"/>
          </p:cNvSpPr>
          <p:nvPr/>
        </p:nvSpPr>
        <p:spPr bwMode="auto">
          <a:xfrm>
            <a:off x="75422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2229" name="Oval 4">
            <a:extLst>
              <a:ext uri="{FF2B5EF4-FFF2-40B4-BE49-F238E27FC236}">
                <a16:creationId xmlns:a16="http://schemas.microsoft.com/office/drawing/2014/main" id="{B4BB53D0-11B0-491E-929B-31BDD9DF68C2}"/>
              </a:ext>
            </a:extLst>
          </p:cNvPr>
          <p:cNvSpPr>
            <a:spLocks noChangeArrowheads="1"/>
          </p:cNvSpPr>
          <p:nvPr/>
        </p:nvSpPr>
        <p:spPr bwMode="auto">
          <a:xfrm>
            <a:off x="43418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2230" name="Oval 5">
            <a:extLst>
              <a:ext uri="{FF2B5EF4-FFF2-40B4-BE49-F238E27FC236}">
                <a16:creationId xmlns:a16="http://schemas.microsoft.com/office/drawing/2014/main" id="{1B1A14AE-E8D7-4477-B275-3F2C481A6E4E}"/>
              </a:ext>
            </a:extLst>
          </p:cNvPr>
          <p:cNvSpPr>
            <a:spLocks noChangeArrowheads="1"/>
          </p:cNvSpPr>
          <p:nvPr/>
        </p:nvSpPr>
        <p:spPr bwMode="auto">
          <a:xfrm>
            <a:off x="75422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cxnSp>
        <p:nvCxnSpPr>
          <p:cNvPr id="52231" name="AutoShape 6">
            <a:extLst>
              <a:ext uri="{FF2B5EF4-FFF2-40B4-BE49-F238E27FC236}">
                <a16:creationId xmlns:a16="http://schemas.microsoft.com/office/drawing/2014/main" id="{AB21EA49-2E23-4E96-8778-0CF1B68CE43C}"/>
              </a:ext>
            </a:extLst>
          </p:cNvPr>
          <p:cNvCxnSpPr>
            <a:cxnSpLocks noChangeShapeType="1"/>
          </p:cNvCxnSpPr>
          <p:nvPr/>
        </p:nvCxnSpPr>
        <p:spPr bwMode="auto">
          <a:xfrm flipV="1">
            <a:off x="2525713" y="3082925"/>
            <a:ext cx="1897062" cy="1154113"/>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2232" name="AutoShape 7">
            <a:extLst>
              <a:ext uri="{FF2B5EF4-FFF2-40B4-BE49-F238E27FC236}">
                <a16:creationId xmlns:a16="http://schemas.microsoft.com/office/drawing/2014/main" id="{36AC0DED-D305-4CB7-A0DA-343B8B84B18F}"/>
              </a:ext>
            </a:extLst>
          </p:cNvPr>
          <p:cNvCxnSpPr>
            <a:cxnSpLocks noChangeShapeType="1"/>
          </p:cNvCxnSpPr>
          <p:nvPr/>
        </p:nvCxnSpPr>
        <p:spPr bwMode="auto">
          <a:xfrm>
            <a:off x="2525713" y="5022850"/>
            <a:ext cx="1897062" cy="15001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2233" name="AutoShape 8">
            <a:extLst>
              <a:ext uri="{FF2B5EF4-FFF2-40B4-BE49-F238E27FC236}">
                <a16:creationId xmlns:a16="http://schemas.microsoft.com/office/drawing/2014/main" id="{07775BC9-AE56-4649-A972-D084B3A27CDD}"/>
              </a:ext>
            </a:extLst>
          </p:cNvPr>
          <p:cNvCxnSpPr>
            <a:cxnSpLocks noChangeShapeType="1"/>
          </p:cNvCxnSpPr>
          <p:nvPr/>
        </p:nvCxnSpPr>
        <p:spPr bwMode="auto">
          <a:xfrm>
            <a:off x="4972050" y="3627438"/>
            <a:ext cx="1588"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2234" name="AutoShape 9">
            <a:extLst>
              <a:ext uri="{FF2B5EF4-FFF2-40B4-BE49-F238E27FC236}">
                <a16:creationId xmlns:a16="http://schemas.microsoft.com/office/drawing/2014/main" id="{0860EF75-60A8-4CBD-95AF-149D9295BA52}"/>
              </a:ext>
            </a:extLst>
          </p:cNvPr>
          <p:cNvCxnSpPr>
            <a:cxnSpLocks noChangeShapeType="1"/>
          </p:cNvCxnSpPr>
          <p:nvPr/>
        </p:nvCxnSpPr>
        <p:spPr bwMode="auto">
          <a:xfrm>
            <a:off x="5508625" y="2559050"/>
            <a:ext cx="2309813"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2235" name="AutoShape 10">
            <a:extLst>
              <a:ext uri="{FF2B5EF4-FFF2-40B4-BE49-F238E27FC236}">
                <a16:creationId xmlns:a16="http://schemas.microsoft.com/office/drawing/2014/main" id="{39CA647C-C18E-45E3-9A99-80D46989D739}"/>
              </a:ext>
            </a:extLst>
          </p:cNvPr>
          <p:cNvCxnSpPr>
            <a:cxnSpLocks noChangeShapeType="1"/>
          </p:cNvCxnSpPr>
          <p:nvPr/>
        </p:nvCxnSpPr>
        <p:spPr bwMode="auto">
          <a:xfrm flipH="1">
            <a:off x="5421313" y="3397250"/>
            <a:ext cx="2308225"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2236" name="AutoShape 11">
            <a:extLst>
              <a:ext uri="{FF2B5EF4-FFF2-40B4-BE49-F238E27FC236}">
                <a16:creationId xmlns:a16="http://schemas.microsoft.com/office/drawing/2014/main" id="{02D5FA8C-7726-404D-AC6B-EC579A546FED}"/>
              </a:ext>
            </a:extLst>
          </p:cNvPr>
          <p:cNvCxnSpPr>
            <a:cxnSpLocks noChangeShapeType="1"/>
          </p:cNvCxnSpPr>
          <p:nvPr/>
        </p:nvCxnSpPr>
        <p:spPr bwMode="auto">
          <a:xfrm flipV="1">
            <a:off x="8164513" y="3627438"/>
            <a:ext cx="1587"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2237" name="AutoShape 12">
            <a:extLst>
              <a:ext uri="{FF2B5EF4-FFF2-40B4-BE49-F238E27FC236}">
                <a16:creationId xmlns:a16="http://schemas.microsoft.com/office/drawing/2014/main" id="{A154C8FD-96B2-4ED4-8BA6-627745B78217}"/>
              </a:ext>
            </a:extLst>
          </p:cNvPr>
          <p:cNvCxnSpPr>
            <a:cxnSpLocks noChangeShapeType="1"/>
          </p:cNvCxnSpPr>
          <p:nvPr/>
        </p:nvCxnSpPr>
        <p:spPr bwMode="auto">
          <a:xfrm>
            <a:off x="5613400" y="6599238"/>
            <a:ext cx="1941513" cy="1587"/>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2238" name="AutoShape 13">
            <a:extLst>
              <a:ext uri="{FF2B5EF4-FFF2-40B4-BE49-F238E27FC236}">
                <a16:creationId xmlns:a16="http://schemas.microsoft.com/office/drawing/2014/main" id="{352D3AB9-2154-405D-BFAE-7429C3E4B6D7}"/>
              </a:ext>
            </a:extLst>
          </p:cNvPr>
          <p:cNvCxnSpPr>
            <a:cxnSpLocks noChangeShapeType="1"/>
          </p:cNvCxnSpPr>
          <p:nvPr/>
        </p:nvCxnSpPr>
        <p:spPr bwMode="auto">
          <a:xfrm flipH="1" flipV="1">
            <a:off x="2601913" y="4641850"/>
            <a:ext cx="5095875" cy="1500188"/>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2239" name="AutoShape 14">
            <a:extLst>
              <a:ext uri="{FF2B5EF4-FFF2-40B4-BE49-F238E27FC236}">
                <a16:creationId xmlns:a16="http://schemas.microsoft.com/office/drawing/2014/main" id="{5C3909CA-31EF-48B2-804D-770F25A13B6E}"/>
              </a:ext>
            </a:extLst>
          </p:cNvPr>
          <p:cNvCxnSpPr>
            <a:cxnSpLocks noChangeShapeType="1"/>
          </p:cNvCxnSpPr>
          <p:nvPr/>
        </p:nvCxnSpPr>
        <p:spPr bwMode="auto">
          <a:xfrm flipV="1">
            <a:off x="5473700" y="3487738"/>
            <a:ext cx="2309813" cy="2654300"/>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sp>
        <p:nvSpPr>
          <p:cNvPr id="52240" name="Text Box 15">
            <a:extLst>
              <a:ext uri="{FF2B5EF4-FFF2-40B4-BE49-F238E27FC236}">
                <a16:creationId xmlns:a16="http://schemas.microsoft.com/office/drawing/2014/main" id="{2C186C63-D8F3-4E7A-BDEA-72F813309AE3}"/>
              </a:ext>
            </a:extLst>
          </p:cNvPr>
          <p:cNvSpPr txBox="1">
            <a:spLocks noChangeArrowheads="1"/>
          </p:cNvSpPr>
          <p:nvPr/>
        </p:nvSpPr>
        <p:spPr bwMode="auto">
          <a:xfrm>
            <a:off x="1798638" y="3943350"/>
            <a:ext cx="401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A</a:t>
            </a:r>
          </a:p>
        </p:txBody>
      </p:sp>
      <p:sp>
        <p:nvSpPr>
          <p:cNvPr id="52241" name="Text Box 16">
            <a:extLst>
              <a:ext uri="{FF2B5EF4-FFF2-40B4-BE49-F238E27FC236}">
                <a16:creationId xmlns:a16="http://schemas.microsoft.com/office/drawing/2014/main" id="{6FAC5492-6CFF-426B-9EE0-26643CCD348E}"/>
              </a:ext>
            </a:extLst>
          </p:cNvPr>
          <p:cNvSpPr txBox="1">
            <a:spLocks noChangeArrowheads="1"/>
          </p:cNvSpPr>
          <p:nvPr/>
        </p:nvSpPr>
        <p:spPr bwMode="auto">
          <a:xfrm>
            <a:off x="4772025" y="2330450"/>
            <a:ext cx="4000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B</a:t>
            </a:r>
          </a:p>
        </p:txBody>
      </p:sp>
      <p:sp>
        <p:nvSpPr>
          <p:cNvPr id="52242" name="Text Box 17">
            <a:extLst>
              <a:ext uri="{FF2B5EF4-FFF2-40B4-BE49-F238E27FC236}">
                <a16:creationId xmlns:a16="http://schemas.microsoft.com/office/drawing/2014/main" id="{F24FBA2A-AF34-4B4C-B818-5DB8DD24AB90}"/>
              </a:ext>
            </a:extLst>
          </p:cNvPr>
          <p:cNvSpPr txBox="1">
            <a:spLocks noChangeArrowheads="1"/>
          </p:cNvSpPr>
          <p:nvPr/>
        </p:nvSpPr>
        <p:spPr bwMode="auto">
          <a:xfrm>
            <a:off x="7972425" y="2335213"/>
            <a:ext cx="400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C</a:t>
            </a:r>
          </a:p>
        </p:txBody>
      </p:sp>
      <p:sp>
        <p:nvSpPr>
          <p:cNvPr id="52243" name="Text Box 18">
            <a:extLst>
              <a:ext uri="{FF2B5EF4-FFF2-40B4-BE49-F238E27FC236}">
                <a16:creationId xmlns:a16="http://schemas.microsoft.com/office/drawing/2014/main" id="{A0FD4E81-E443-46F1-A3EA-44CA8A7A13B2}"/>
              </a:ext>
            </a:extLst>
          </p:cNvPr>
          <p:cNvSpPr txBox="1">
            <a:spLocks noChangeArrowheads="1"/>
          </p:cNvSpPr>
          <p:nvPr/>
        </p:nvSpPr>
        <p:spPr bwMode="auto">
          <a:xfrm>
            <a:off x="4772025" y="5872163"/>
            <a:ext cx="4000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D</a:t>
            </a:r>
          </a:p>
        </p:txBody>
      </p:sp>
      <p:sp>
        <p:nvSpPr>
          <p:cNvPr id="52244" name="Text Box 19">
            <a:extLst>
              <a:ext uri="{FF2B5EF4-FFF2-40B4-BE49-F238E27FC236}">
                <a16:creationId xmlns:a16="http://schemas.microsoft.com/office/drawing/2014/main" id="{2698E663-D686-4A0D-8473-D607C8AAD82B}"/>
              </a:ext>
            </a:extLst>
          </p:cNvPr>
          <p:cNvSpPr txBox="1">
            <a:spLocks noChangeArrowheads="1"/>
          </p:cNvSpPr>
          <p:nvPr/>
        </p:nvSpPr>
        <p:spPr bwMode="auto">
          <a:xfrm>
            <a:off x="7980363" y="5872163"/>
            <a:ext cx="384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E</a:t>
            </a:r>
          </a:p>
        </p:txBody>
      </p:sp>
      <p:sp>
        <p:nvSpPr>
          <p:cNvPr id="52245" name="Text Box 20">
            <a:extLst>
              <a:ext uri="{FF2B5EF4-FFF2-40B4-BE49-F238E27FC236}">
                <a16:creationId xmlns:a16="http://schemas.microsoft.com/office/drawing/2014/main" id="{110F127A-0A9F-4E61-A4E0-5101C08B814F}"/>
              </a:ext>
            </a:extLst>
          </p:cNvPr>
          <p:cNvSpPr txBox="1">
            <a:spLocks noChangeArrowheads="1"/>
          </p:cNvSpPr>
          <p:nvPr/>
        </p:nvSpPr>
        <p:spPr bwMode="auto">
          <a:xfrm>
            <a:off x="2970213" y="3306763"/>
            <a:ext cx="4714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+6</a:t>
            </a:r>
          </a:p>
        </p:txBody>
      </p:sp>
      <p:sp>
        <p:nvSpPr>
          <p:cNvPr id="52246" name="Text Box 21">
            <a:extLst>
              <a:ext uri="{FF2B5EF4-FFF2-40B4-BE49-F238E27FC236}">
                <a16:creationId xmlns:a16="http://schemas.microsoft.com/office/drawing/2014/main" id="{16C13D33-C31F-47B2-B299-33DB889FF825}"/>
              </a:ext>
            </a:extLst>
          </p:cNvPr>
          <p:cNvSpPr txBox="1">
            <a:spLocks noChangeArrowheads="1"/>
          </p:cNvSpPr>
          <p:nvPr/>
        </p:nvSpPr>
        <p:spPr bwMode="auto">
          <a:xfrm>
            <a:off x="4518025" y="39179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+8</a:t>
            </a:r>
          </a:p>
        </p:txBody>
      </p:sp>
      <p:sp>
        <p:nvSpPr>
          <p:cNvPr id="52247" name="Text Box 22">
            <a:extLst>
              <a:ext uri="{FF2B5EF4-FFF2-40B4-BE49-F238E27FC236}">
                <a16:creationId xmlns:a16="http://schemas.microsoft.com/office/drawing/2014/main" id="{A08794BC-950F-4AD3-A4B2-E527A8BDBC3F}"/>
              </a:ext>
            </a:extLst>
          </p:cNvPr>
          <p:cNvSpPr txBox="1">
            <a:spLocks noChangeArrowheads="1"/>
          </p:cNvSpPr>
          <p:nvPr/>
        </p:nvSpPr>
        <p:spPr bwMode="auto">
          <a:xfrm>
            <a:off x="3111500" y="5748338"/>
            <a:ext cx="4714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52248" name="Text Box 23">
            <a:extLst>
              <a:ext uri="{FF2B5EF4-FFF2-40B4-BE49-F238E27FC236}">
                <a16:creationId xmlns:a16="http://schemas.microsoft.com/office/drawing/2014/main" id="{67713769-5393-4F36-A062-FCBFA73FA4A4}"/>
              </a:ext>
            </a:extLst>
          </p:cNvPr>
          <p:cNvSpPr txBox="1">
            <a:spLocks noChangeArrowheads="1"/>
          </p:cNvSpPr>
          <p:nvPr/>
        </p:nvSpPr>
        <p:spPr bwMode="auto">
          <a:xfrm>
            <a:off x="6208713" y="654050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+9</a:t>
            </a:r>
          </a:p>
        </p:txBody>
      </p:sp>
      <p:sp>
        <p:nvSpPr>
          <p:cNvPr id="52249" name="Text Box 24">
            <a:extLst>
              <a:ext uri="{FF2B5EF4-FFF2-40B4-BE49-F238E27FC236}">
                <a16:creationId xmlns:a16="http://schemas.microsoft.com/office/drawing/2014/main" id="{E9E8A4F5-0C37-4AE6-B677-533D58607084}"/>
              </a:ext>
            </a:extLst>
          </p:cNvPr>
          <p:cNvSpPr txBox="1">
            <a:spLocks noChangeArrowheads="1"/>
          </p:cNvSpPr>
          <p:nvPr/>
        </p:nvSpPr>
        <p:spPr bwMode="auto">
          <a:xfrm>
            <a:off x="6488113" y="5997575"/>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+2</a:t>
            </a:r>
          </a:p>
        </p:txBody>
      </p:sp>
      <p:sp>
        <p:nvSpPr>
          <p:cNvPr id="52250" name="Text Box 25">
            <a:extLst>
              <a:ext uri="{FF2B5EF4-FFF2-40B4-BE49-F238E27FC236}">
                <a16:creationId xmlns:a16="http://schemas.microsoft.com/office/drawing/2014/main" id="{352954C4-AF6C-49E2-A1F6-3EF8852D770F}"/>
              </a:ext>
            </a:extLst>
          </p:cNvPr>
          <p:cNvSpPr txBox="1">
            <a:spLocks noChangeArrowheads="1"/>
          </p:cNvSpPr>
          <p:nvPr/>
        </p:nvSpPr>
        <p:spPr bwMode="auto">
          <a:xfrm>
            <a:off x="6299200" y="21272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+5</a:t>
            </a:r>
          </a:p>
        </p:txBody>
      </p:sp>
      <p:sp>
        <p:nvSpPr>
          <p:cNvPr id="52251" name="Text Box 27">
            <a:extLst>
              <a:ext uri="{FF2B5EF4-FFF2-40B4-BE49-F238E27FC236}">
                <a16:creationId xmlns:a16="http://schemas.microsoft.com/office/drawing/2014/main" id="{FE4D5547-F3F4-4A8C-BA03-6DA6C9668650}"/>
              </a:ext>
            </a:extLst>
          </p:cNvPr>
          <p:cNvSpPr txBox="1">
            <a:spLocks noChangeArrowheads="1"/>
          </p:cNvSpPr>
          <p:nvPr/>
        </p:nvSpPr>
        <p:spPr bwMode="auto">
          <a:xfrm>
            <a:off x="6300788" y="3062288"/>
            <a:ext cx="4079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-2</a:t>
            </a:r>
          </a:p>
        </p:txBody>
      </p:sp>
      <p:sp>
        <p:nvSpPr>
          <p:cNvPr id="52252" name="Text Box 28">
            <a:extLst>
              <a:ext uri="{FF2B5EF4-FFF2-40B4-BE49-F238E27FC236}">
                <a16:creationId xmlns:a16="http://schemas.microsoft.com/office/drawing/2014/main" id="{103DF736-39AF-4D9D-91E9-EB3138EA9765}"/>
              </a:ext>
            </a:extLst>
          </p:cNvPr>
          <p:cNvSpPr txBox="1">
            <a:spLocks noChangeArrowheads="1"/>
          </p:cNvSpPr>
          <p:nvPr/>
        </p:nvSpPr>
        <p:spPr bwMode="auto">
          <a:xfrm>
            <a:off x="6792913" y="3940175"/>
            <a:ext cx="4079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-3</a:t>
            </a:r>
          </a:p>
        </p:txBody>
      </p:sp>
      <p:sp>
        <p:nvSpPr>
          <p:cNvPr id="52253" name="Rectangle 29">
            <a:extLst>
              <a:ext uri="{FF2B5EF4-FFF2-40B4-BE49-F238E27FC236}">
                <a16:creationId xmlns:a16="http://schemas.microsoft.com/office/drawing/2014/main" id="{7D0ADBCA-9138-420F-A9C2-3AC3B462BA92}"/>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Find the shortest path to all nodes.</a:t>
            </a:r>
          </a:p>
        </p:txBody>
      </p:sp>
      <p:cxnSp>
        <p:nvCxnSpPr>
          <p:cNvPr id="52254" name="AutoShape 30">
            <a:extLst>
              <a:ext uri="{FF2B5EF4-FFF2-40B4-BE49-F238E27FC236}">
                <a16:creationId xmlns:a16="http://schemas.microsoft.com/office/drawing/2014/main" id="{5AEED9FC-852C-424D-B462-85F06A6AA1BD}"/>
              </a:ext>
            </a:extLst>
          </p:cNvPr>
          <p:cNvCxnSpPr>
            <a:cxnSpLocks noChangeShapeType="1"/>
          </p:cNvCxnSpPr>
          <p:nvPr/>
        </p:nvCxnSpPr>
        <p:spPr bwMode="auto">
          <a:xfrm>
            <a:off x="5421313" y="3487738"/>
            <a:ext cx="2309812" cy="2654300"/>
          </a:xfrm>
          <a:prstGeom prst="curvedConnector3">
            <a:avLst>
              <a:gd name="adj1" fmla="val 30519"/>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sp>
        <p:nvSpPr>
          <p:cNvPr id="52255" name="Text Box 31">
            <a:extLst>
              <a:ext uri="{FF2B5EF4-FFF2-40B4-BE49-F238E27FC236}">
                <a16:creationId xmlns:a16="http://schemas.microsoft.com/office/drawing/2014/main" id="{16030C79-F4CB-41EF-8F44-505D91B44C16}"/>
              </a:ext>
            </a:extLst>
          </p:cNvPr>
          <p:cNvSpPr txBox="1">
            <a:spLocks noChangeArrowheads="1"/>
          </p:cNvSpPr>
          <p:nvPr/>
        </p:nvSpPr>
        <p:spPr bwMode="auto">
          <a:xfrm>
            <a:off x="6842125" y="5311775"/>
            <a:ext cx="4079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-4</a:t>
            </a:r>
          </a:p>
        </p:txBody>
      </p:sp>
      <p:sp>
        <p:nvSpPr>
          <p:cNvPr id="52256" name="Text Box 32">
            <a:extLst>
              <a:ext uri="{FF2B5EF4-FFF2-40B4-BE49-F238E27FC236}">
                <a16:creationId xmlns:a16="http://schemas.microsoft.com/office/drawing/2014/main" id="{1D5641AA-609B-4D69-926D-571CBBAC2491}"/>
              </a:ext>
            </a:extLst>
          </p:cNvPr>
          <p:cNvSpPr txBox="1">
            <a:spLocks noChangeArrowheads="1"/>
          </p:cNvSpPr>
          <p:nvPr/>
        </p:nvSpPr>
        <p:spPr bwMode="auto">
          <a:xfrm>
            <a:off x="8145463" y="445135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52257" name="TextBox 35">
            <a:extLst>
              <a:ext uri="{FF2B5EF4-FFF2-40B4-BE49-F238E27FC236}">
                <a16:creationId xmlns:a16="http://schemas.microsoft.com/office/drawing/2014/main" id="{90DEE89E-427C-42F2-A855-29A45CB0C4AD}"/>
              </a:ext>
            </a:extLst>
          </p:cNvPr>
          <p:cNvSpPr txBox="1">
            <a:spLocks noChangeArrowheads="1"/>
          </p:cNvSpPr>
          <p:nvPr/>
        </p:nvSpPr>
        <p:spPr bwMode="auto">
          <a:xfrm>
            <a:off x="925513" y="1341438"/>
            <a:ext cx="82169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i="1"/>
              <a:t>Take every edge and try to relax it (N – 1 times where N is the count of nodes)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Oval 1">
            <a:extLst>
              <a:ext uri="{FF2B5EF4-FFF2-40B4-BE49-F238E27FC236}">
                <a16:creationId xmlns:a16="http://schemas.microsoft.com/office/drawing/2014/main" id="{42B85EF9-564F-429C-B404-068D6E39FC9B}"/>
              </a:ext>
            </a:extLst>
          </p:cNvPr>
          <p:cNvSpPr>
            <a:spLocks noChangeArrowheads="1"/>
          </p:cNvSpPr>
          <p:nvPr/>
        </p:nvSpPr>
        <p:spPr bwMode="auto">
          <a:xfrm>
            <a:off x="1370013" y="39481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6323" name="Oval 2">
            <a:extLst>
              <a:ext uri="{FF2B5EF4-FFF2-40B4-BE49-F238E27FC236}">
                <a16:creationId xmlns:a16="http://schemas.microsoft.com/office/drawing/2014/main" id="{DAB96987-D3DB-42E7-8AF1-C07652888576}"/>
              </a:ext>
            </a:extLst>
          </p:cNvPr>
          <p:cNvSpPr>
            <a:spLocks noChangeArrowheads="1"/>
          </p:cNvSpPr>
          <p:nvPr/>
        </p:nvSpPr>
        <p:spPr bwMode="auto">
          <a:xfrm>
            <a:off x="43418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6324" name="Oval 3">
            <a:extLst>
              <a:ext uri="{FF2B5EF4-FFF2-40B4-BE49-F238E27FC236}">
                <a16:creationId xmlns:a16="http://schemas.microsoft.com/office/drawing/2014/main" id="{1B4D7E89-6C8F-4C1D-9EC0-05851487E4BC}"/>
              </a:ext>
            </a:extLst>
          </p:cNvPr>
          <p:cNvSpPr>
            <a:spLocks noChangeArrowheads="1"/>
          </p:cNvSpPr>
          <p:nvPr/>
        </p:nvSpPr>
        <p:spPr bwMode="auto">
          <a:xfrm>
            <a:off x="75422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6325" name="Oval 4">
            <a:extLst>
              <a:ext uri="{FF2B5EF4-FFF2-40B4-BE49-F238E27FC236}">
                <a16:creationId xmlns:a16="http://schemas.microsoft.com/office/drawing/2014/main" id="{0FABBB29-A70C-4EC4-AB22-B0A08D20E491}"/>
              </a:ext>
            </a:extLst>
          </p:cNvPr>
          <p:cNvSpPr>
            <a:spLocks noChangeArrowheads="1"/>
          </p:cNvSpPr>
          <p:nvPr/>
        </p:nvSpPr>
        <p:spPr bwMode="auto">
          <a:xfrm>
            <a:off x="43418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6326" name="Oval 5">
            <a:extLst>
              <a:ext uri="{FF2B5EF4-FFF2-40B4-BE49-F238E27FC236}">
                <a16:creationId xmlns:a16="http://schemas.microsoft.com/office/drawing/2014/main" id="{5F40C959-B74A-4D35-9689-9CC1E9C6E349}"/>
              </a:ext>
            </a:extLst>
          </p:cNvPr>
          <p:cNvSpPr>
            <a:spLocks noChangeArrowheads="1"/>
          </p:cNvSpPr>
          <p:nvPr/>
        </p:nvSpPr>
        <p:spPr bwMode="auto">
          <a:xfrm>
            <a:off x="75422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6327" name="Text Box 15">
            <a:extLst>
              <a:ext uri="{FF2B5EF4-FFF2-40B4-BE49-F238E27FC236}">
                <a16:creationId xmlns:a16="http://schemas.microsoft.com/office/drawing/2014/main" id="{C753D2E1-4875-4A09-8C39-2F4DBC4FFA04}"/>
              </a:ext>
            </a:extLst>
          </p:cNvPr>
          <p:cNvSpPr txBox="1">
            <a:spLocks noChangeArrowheads="1"/>
          </p:cNvSpPr>
          <p:nvPr/>
        </p:nvSpPr>
        <p:spPr bwMode="auto">
          <a:xfrm>
            <a:off x="1798638" y="3943350"/>
            <a:ext cx="401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A</a:t>
            </a:r>
          </a:p>
        </p:txBody>
      </p:sp>
      <p:sp>
        <p:nvSpPr>
          <p:cNvPr id="56328" name="Text Box 16">
            <a:extLst>
              <a:ext uri="{FF2B5EF4-FFF2-40B4-BE49-F238E27FC236}">
                <a16:creationId xmlns:a16="http://schemas.microsoft.com/office/drawing/2014/main" id="{ACAA6AF6-9B09-47C6-9F68-EF002145AE6D}"/>
              </a:ext>
            </a:extLst>
          </p:cNvPr>
          <p:cNvSpPr txBox="1">
            <a:spLocks noChangeArrowheads="1"/>
          </p:cNvSpPr>
          <p:nvPr/>
        </p:nvSpPr>
        <p:spPr bwMode="auto">
          <a:xfrm>
            <a:off x="4772025" y="2330450"/>
            <a:ext cx="4000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B</a:t>
            </a:r>
          </a:p>
        </p:txBody>
      </p:sp>
      <p:sp>
        <p:nvSpPr>
          <p:cNvPr id="56329" name="Text Box 17">
            <a:extLst>
              <a:ext uri="{FF2B5EF4-FFF2-40B4-BE49-F238E27FC236}">
                <a16:creationId xmlns:a16="http://schemas.microsoft.com/office/drawing/2014/main" id="{1601409F-BF41-49EA-9D1B-541616EED58E}"/>
              </a:ext>
            </a:extLst>
          </p:cNvPr>
          <p:cNvSpPr txBox="1">
            <a:spLocks noChangeArrowheads="1"/>
          </p:cNvSpPr>
          <p:nvPr/>
        </p:nvSpPr>
        <p:spPr bwMode="auto">
          <a:xfrm>
            <a:off x="7972425" y="2335213"/>
            <a:ext cx="400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C</a:t>
            </a:r>
          </a:p>
        </p:txBody>
      </p:sp>
      <p:sp>
        <p:nvSpPr>
          <p:cNvPr id="56330" name="Text Box 18">
            <a:extLst>
              <a:ext uri="{FF2B5EF4-FFF2-40B4-BE49-F238E27FC236}">
                <a16:creationId xmlns:a16="http://schemas.microsoft.com/office/drawing/2014/main" id="{594F2559-4007-491A-B834-E3048FDA22BC}"/>
              </a:ext>
            </a:extLst>
          </p:cNvPr>
          <p:cNvSpPr txBox="1">
            <a:spLocks noChangeArrowheads="1"/>
          </p:cNvSpPr>
          <p:nvPr/>
        </p:nvSpPr>
        <p:spPr bwMode="auto">
          <a:xfrm>
            <a:off x="4772025" y="5872163"/>
            <a:ext cx="4000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D</a:t>
            </a:r>
          </a:p>
        </p:txBody>
      </p:sp>
      <p:sp>
        <p:nvSpPr>
          <p:cNvPr id="56331" name="Text Box 19">
            <a:extLst>
              <a:ext uri="{FF2B5EF4-FFF2-40B4-BE49-F238E27FC236}">
                <a16:creationId xmlns:a16="http://schemas.microsoft.com/office/drawing/2014/main" id="{F0B2DD85-BE35-4EE1-BD5B-E8CA20FE92F6}"/>
              </a:ext>
            </a:extLst>
          </p:cNvPr>
          <p:cNvSpPr txBox="1">
            <a:spLocks noChangeArrowheads="1"/>
          </p:cNvSpPr>
          <p:nvPr/>
        </p:nvSpPr>
        <p:spPr bwMode="auto">
          <a:xfrm>
            <a:off x="7980363" y="5872163"/>
            <a:ext cx="384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E</a:t>
            </a:r>
          </a:p>
        </p:txBody>
      </p:sp>
      <p:sp>
        <p:nvSpPr>
          <p:cNvPr id="56332" name="Text Box 20">
            <a:extLst>
              <a:ext uri="{FF2B5EF4-FFF2-40B4-BE49-F238E27FC236}">
                <a16:creationId xmlns:a16="http://schemas.microsoft.com/office/drawing/2014/main" id="{68D3D421-481A-4DD4-8159-C9AD824850A9}"/>
              </a:ext>
            </a:extLst>
          </p:cNvPr>
          <p:cNvSpPr txBox="1">
            <a:spLocks noChangeArrowheads="1"/>
          </p:cNvSpPr>
          <p:nvPr/>
        </p:nvSpPr>
        <p:spPr bwMode="auto">
          <a:xfrm>
            <a:off x="2970213" y="3306763"/>
            <a:ext cx="4714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+6</a:t>
            </a:r>
          </a:p>
        </p:txBody>
      </p:sp>
      <p:sp>
        <p:nvSpPr>
          <p:cNvPr id="56333" name="Text Box 21">
            <a:extLst>
              <a:ext uri="{FF2B5EF4-FFF2-40B4-BE49-F238E27FC236}">
                <a16:creationId xmlns:a16="http://schemas.microsoft.com/office/drawing/2014/main" id="{2A3DC9A0-A4EC-4370-AF54-76F4707EE283}"/>
              </a:ext>
            </a:extLst>
          </p:cNvPr>
          <p:cNvSpPr txBox="1">
            <a:spLocks noChangeArrowheads="1"/>
          </p:cNvSpPr>
          <p:nvPr/>
        </p:nvSpPr>
        <p:spPr bwMode="auto">
          <a:xfrm>
            <a:off x="4518025" y="39179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+8</a:t>
            </a:r>
          </a:p>
        </p:txBody>
      </p:sp>
      <p:sp>
        <p:nvSpPr>
          <p:cNvPr id="56334" name="Text Box 22">
            <a:extLst>
              <a:ext uri="{FF2B5EF4-FFF2-40B4-BE49-F238E27FC236}">
                <a16:creationId xmlns:a16="http://schemas.microsoft.com/office/drawing/2014/main" id="{9C8E777E-4CC0-4F8B-9B05-3DF18DBC8D90}"/>
              </a:ext>
            </a:extLst>
          </p:cNvPr>
          <p:cNvSpPr txBox="1">
            <a:spLocks noChangeArrowheads="1"/>
          </p:cNvSpPr>
          <p:nvPr/>
        </p:nvSpPr>
        <p:spPr bwMode="auto">
          <a:xfrm>
            <a:off x="3111500" y="5748338"/>
            <a:ext cx="4714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56335" name="Text Box 23">
            <a:extLst>
              <a:ext uri="{FF2B5EF4-FFF2-40B4-BE49-F238E27FC236}">
                <a16:creationId xmlns:a16="http://schemas.microsoft.com/office/drawing/2014/main" id="{6464F0CF-3E6F-4AA2-8966-B8566721121D}"/>
              </a:ext>
            </a:extLst>
          </p:cNvPr>
          <p:cNvSpPr txBox="1">
            <a:spLocks noChangeArrowheads="1"/>
          </p:cNvSpPr>
          <p:nvPr/>
        </p:nvSpPr>
        <p:spPr bwMode="auto">
          <a:xfrm>
            <a:off x="6208713" y="654050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+9</a:t>
            </a:r>
          </a:p>
        </p:txBody>
      </p:sp>
      <p:sp>
        <p:nvSpPr>
          <p:cNvPr id="56336" name="Text Box 24">
            <a:extLst>
              <a:ext uri="{FF2B5EF4-FFF2-40B4-BE49-F238E27FC236}">
                <a16:creationId xmlns:a16="http://schemas.microsoft.com/office/drawing/2014/main" id="{FB5626E1-2F72-4C20-8F91-9A42D0407136}"/>
              </a:ext>
            </a:extLst>
          </p:cNvPr>
          <p:cNvSpPr txBox="1">
            <a:spLocks noChangeArrowheads="1"/>
          </p:cNvSpPr>
          <p:nvPr/>
        </p:nvSpPr>
        <p:spPr bwMode="auto">
          <a:xfrm>
            <a:off x="6488113" y="5997575"/>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+2</a:t>
            </a:r>
          </a:p>
        </p:txBody>
      </p:sp>
      <p:sp>
        <p:nvSpPr>
          <p:cNvPr id="56337" name="Text Box 25">
            <a:extLst>
              <a:ext uri="{FF2B5EF4-FFF2-40B4-BE49-F238E27FC236}">
                <a16:creationId xmlns:a16="http://schemas.microsoft.com/office/drawing/2014/main" id="{6F459BF3-8430-45A3-85F9-1413CFBF2B2A}"/>
              </a:ext>
            </a:extLst>
          </p:cNvPr>
          <p:cNvSpPr txBox="1">
            <a:spLocks noChangeArrowheads="1"/>
          </p:cNvSpPr>
          <p:nvPr/>
        </p:nvSpPr>
        <p:spPr bwMode="auto">
          <a:xfrm>
            <a:off x="6299200" y="21272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+5</a:t>
            </a:r>
          </a:p>
        </p:txBody>
      </p:sp>
      <p:sp>
        <p:nvSpPr>
          <p:cNvPr id="56338" name="Text Box 27">
            <a:extLst>
              <a:ext uri="{FF2B5EF4-FFF2-40B4-BE49-F238E27FC236}">
                <a16:creationId xmlns:a16="http://schemas.microsoft.com/office/drawing/2014/main" id="{711531D2-7690-4775-851B-68359B3A419D}"/>
              </a:ext>
            </a:extLst>
          </p:cNvPr>
          <p:cNvSpPr txBox="1">
            <a:spLocks noChangeArrowheads="1"/>
          </p:cNvSpPr>
          <p:nvPr/>
        </p:nvSpPr>
        <p:spPr bwMode="auto">
          <a:xfrm>
            <a:off x="6300788" y="3062288"/>
            <a:ext cx="4079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-2</a:t>
            </a:r>
          </a:p>
        </p:txBody>
      </p:sp>
      <p:sp>
        <p:nvSpPr>
          <p:cNvPr id="56339" name="Text Box 28">
            <a:extLst>
              <a:ext uri="{FF2B5EF4-FFF2-40B4-BE49-F238E27FC236}">
                <a16:creationId xmlns:a16="http://schemas.microsoft.com/office/drawing/2014/main" id="{E1F2ED59-F975-466C-9785-A315C379B913}"/>
              </a:ext>
            </a:extLst>
          </p:cNvPr>
          <p:cNvSpPr txBox="1">
            <a:spLocks noChangeArrowheads="1"/>
          </p:cNvSpPr>
          <p:nvPr/>
        </p:nvSpPr>
        <p:spPr bwMode="auto">
          <a:xfrm>
            <a:off x="6792913" y="3940175"/>
            <a:ext cx="4079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-3</a:t>
            </a:r>
          </a:p>
        </p:txBody>
      </p:sp>
      <p:sp>
        <p:nvSpPr>
          <p:cNvPr id="56340" name="Rectangle 29">
            <a:extLst>
              <a:ext uri="{FF2B5EF4-FFF2-40B4-BE49-F238E27FC236}">
                <a16:creationId xmlns:a16="http://schemas.microsoft.com/office/drawing/2014/main" id="{96623D98-EE6C-45F1-AB21-96A223471ED1}"/>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Find the shortest path to all nodes.</a:t>
            </a:r>
          </a:p>
        </p:txBody>
      </p:sp>
      <p:sp>
        <p:nvSpPr>
          <p:cNvPr id="56341" name="Text Box 31">
            <a:extLst>
              <a:ext uri="{FF2B5EF4-FFF2-40B4-BE49-F238E27FC236}">
                <a16:creationId xmlns:a16="http://schemas.microsoft.com/office/drawing/2014/main" id="{CAEA1932-78ED-4848-9860-C018988A97FE}"/>
              </a:ext>
            </a:extLst>
          </p:cNvPr>
          <p:cNvSpPr txBox="1">
            <a:spLocks noChangeArrowheads="1"/>
          </p:cNvSpPr>
          <p:nvPr/>
        </p:nvSpPr>
        <p:spPr bwMode="auto">
          <a:xfrm>
            <a:off x="6842125" y="5311775"/>
            <a:ext cx="4079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-4</a:t>
            </a:r>
          </a:p>
        </p:txBody>
      </p:sp>
      <p:sp>
        <p:nvSpPr>
          <p:cNvPr id="56342" name="Text Box 32">
            <a:extLst>
              <a:ext uri="{FF2B5EF4-FFF2-40B4-BE49-F238E27FC236}">
                <a16:creationId xmlns:a16="http://schemas.microsoft.com/office/drawing/2014/main" id="{9C5D4337-9B62-448C-AF11-45D322D14A30}"/>
              </a:ext>
            </a:extLst>
          </p:cNvPr>
          <p:cNvSpPr txBox="1">
            <a:spLocks noChangeArrowheads="1"/>
          </p:cNvSpPr>
          <p:nvPr/>
        </p:nvSpPr>
        <p:spPr bwMode="auto">
          <a:xfrm>
            <a:off x="8145463" y="445135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56344" name="Text Box 33">
            <a:extLst>
              <a:ext uri="{FF2B5EF4-FFF2-40B4-BE49-F238E27FC236}">
                <a16:creationId xmlns:a16="http://schemas.microsoft.com/office/drawing/2014/main" id="{A2662B93-05B5-4D4E-AB27-B92952B52A4D}"/>
              </a:ext>
            </a:extLst>
          </p:cNvPr>
          <p:cNvSpPr txBox="1">
            <a:spLocks noChangeArrowheads="1"/>
          </p:cNvSpPr>
          <p:nvPr/>
        </p:nvSpPr>
        <p:spPr bwMode="auto">
          <a:xfrm>
            <a:off x="4719638" y="6421438"/>
            <a:ext cx="5381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p>
            <a:pPr eaLnBrk="1">
              <a:lnSpc>
                <a:spcPct val="93000"/>
              </a:lnSpc>
              <a:buClr>
                <a:srgbClr val="000000"/>
              </a:buClr>
              <a:buSzPct val="100000"/>
              <a:buFont typeface="Times New Roman" panose="02020603050405020304" pitchFamily="18" charset="0"/>
              <a:buNone/>
            </a:pPr>
            <a:r>
              <a:rPr lang="en-US" altLang="en-US" i="1">
                <a:solidFill>
                  <a:srgbClr val="000000"/>
                </a:solidFill>
              </a:rPr>
              <a:t>Inf.</a:t>
            </a:r>
          </a:p>
        </p:txBody>
      </p:sp>
      <p:sp>
        <p:nvSpPr>
          <p:cNvPr id="56345" name="Text Box 34">
            <a:extLst>
              <a:ext uri="{FF2B5EF4-FFF2-40B4-BE49-F238E27FC236}">
                <a16:creationId xmlns:a16="http://schemas.microsoft.com/office/drawing/2014/main" id="{28C6152E-B71B-4029-86D8-5BC01838BECD}"/>
              </a:ext>
            </a:extLst>
          </p:cNvPr>
          <p:cNvSpPr txBox="1">
            <a:spLocks noChangeArrowheads="1"/>
          </p:cNvSpPr>
          <p:nvPr/>
        </p:nvSpPr>
        <p:spPr bwMode="auto">
          <a:xfrm>
            <a:off x="7923213" y="6421438"/>
            <a:ext cx="5000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p>
            <a:pPr eaLnBrk="1">
              <a:lnSpc>
                <a:spcPct val="93000"/>
              </a:lnSpc>
              <a:buClr>
                <a:srgbClr val="000000"/>
              </a:buClr>
              <a:buSzPct val="100000"/>
              <a:buFont typeface="Times New Roman" panose="02020603050405020304" pitchFamily="18" charset="0"/>
              <a:buNone/>
            </a:pPr>
            <a:r>
              <a:rPr lang="en-US" altLang="en-US" i="1">
                <a:solidFill>
                  <a:srgbClr val="000000"/>
                </a:solidFill>
              </a:rPr>
              <a:t>Inf.</a:t>
            </a:r>
          </a:p>
        </p:txBody>
      </p:sp>
      <p:sp>
        <p:nvSpPr>
          <p:cNvPr id="56346" name="Text Box 35">
            <a:extLst>
              <a:ext uri="{FF2B5EF4-FFF2-40B4-BE49-F238E27FC236}">
                <a16:creationId xmlns:a16="http://schemas.microsoft.com/office/drawing/2014/main" id="{6C130FEC-EDB5-41CC-9FD8-47704B0A7BC1}"/>
              </a:ext>
            </a:extLst>
          </p:cNvPr>
          <p:cNvSpPr txBox="1">
            <a:spLocks noChangeArrowheads="1"/>
          </p:cNvSpPr>
          <p:nvPr/>
        </p:nvSpPr>
        <p:spPr bwMode="auto">
          <a:xfrm>
            <a:off x="4718050" y="2854325"/>
            <a:ext cx="5000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p>
            <a:pPr eaLnBrk="1">
              <a:lnSpc>
                <a:spcPct val="93000"/>
              </a:lnSpc>
              <a:buClr>
                <a:srgbClr val="000000"/>
              </a:buClr>
              <a:buSzPct val="100000"/>
              <a:buFont typeface="Times New Roman" panose="02020603050405020304" pitchFamily="18" charset="0"/>
              <a:buNone/>
            </a:pPr>
            <a:r>
              <a:rPr lang="en-US" altLang="en-US" i="1">
                <a:solidFill>
                  <a:srgbClr val="000000"/>
                </a:solidFill>
              </a:rPr>
              <a:t>Inf.</a:t>
            </a:r>
          </a:p>
        </p:txBody>
      </p:sp>
      <p:sp>
        <p:nvSpPr>
          <p:cNvPr id="56347" name="Text Box 36">
            <a:extLst>
              <a:ext uri="{FF2B5EF4-FFF2-40B4-BE49-F238E27FC236}">
                <a16:creationId xmlns:a16="http://schemas.microsoft.com/office/drawing/2014/main" id="{35979C2B-CF7B-4E83-8850-0D4119918A0B}"/>
              </a:ext>
            </a:extLst>
          </p:cNvPr>
          <p:cNvSpPr txBox="1">
            <a:spLocks noChangeArrowheads="1"/>
          </p:cNvSpPr>
          <p:nvPr/>
        </p:nvSpPr>
        <p:spPr bwMode="auto">
          <a:xfrm>
            <a:off x="7923213" y="2854325"/>
            <a:ext cx="5000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p>
            <a:pPr eaLnBrk="1">
              <a:lnSpc>
                <a:spcPct val="93000"/>
              </a:lnSpc>
              <a:buClr>
                <a:srgbClr val="000000"/>
              </a:buClr>
              <a:buSzPct val="100000"/>
              <a:buFont typeface="Times New Roman" panose="02020603050405020304" pitchFamily="18" charset="0"/>
              <a:buNone/>
            </a:pPr>
            <a:r>
              <a:rPr lang="en-US" altLang="en-US" i="1">
                <a:solidFill>
                  <a:srgbClr val="000000"/>
                </a:solidFill>
              </a:rPr>
              <a:t>Inf.</a:t>
            </a:r>
          </a:p>
        </p:txBody>
      </p:sp>
      <p:sp>
        <p:nvSpPr>
          <p:cNvPr id="56348" name="TextBox 37">
            <a:extLst>
              <a:ext uri="{FF2B5EF4-FFF2-40B4-BE49-F238E27FC236}">
                <a16:creationId xmlns:a16="http://schemas.microsoft.com/office/drawing/2014/main" id="{066B1B0E-F22F-42C0-9BDF-EACBFDCF6843}"/>
              </a:ext>
            </a:extLst>
          </p:cNvPr>
          <p:cNvSpPr txBox="1">
            <a:spLocks noChangeArrowheads="1"/>
          </p:cNvSpPr>
          <p:nvPr/>
        </p:nvSpPr>
        <p:spPr bwMode="auto">
          <a:xfrm>
            <a:off x="925513" y="1341438"/>
            <a:ext cx="82169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i="1"/>
              <a:t>Take every edge and try to relax it (N – 1 times where N is the count of nodes)</a:t>
            </a:r>
          </a:p>
        </p:txBody>
      </p:sp>
      <p:cxnSp>
        <p:nvCxnSpPr>
          <p:cNvPr id="56349" name="AutoShape 6">
            <a:extLst>
              <a:ext uri="{FF2B5EF4-FFF2-40B4-BE49-F238E27FC236}">
                <a16:creationId xmlns:a16="http://schemas.microsoft.com/office/drawing/2014/main" id="{2C04358B-4F07-41C5-95E5-32AA0210D009}"/>
              </a:ext>
            </a:extLst>
          </p:cNvPr>
          <p:cNvCxnSpPr>
            <a:cxnSpLocks noChangeShapeType="1"/>
          </p:cNvCxnSpPr>
          <p:nvPr/>
        </p:nvCxnSpPr>
        <p:spPr bwMode="auto">
          <a:xfrm flipV="1">
            <a:off x="2525713" y="3082925"/>
            <a:ext cx="1897062" cy="1154113"/>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6350" name="AutoShape 7">
            <a:extLst>
              <a:ext uri="{FF2B5EF4-FFF2-40B4-BE49-F238E27FC236}">
                <a16:creationId xmlns:a16="http://schemas.microsoft.com/office/drawing/2014/main" id="{43418E5D-8E9C-48D5-8488-1A49827E8048}"/>
              </a:ext>
            </a:extLst>
          </p:cNvPr>
          <p:cNvCxnSpPr>
            <a:cxnSpLocks noChangeShapeType="1"/>
          </p:cNvCxnSpPr>
          <p:nvPr/>
        </p:nvCxnSpPr>
        <p:spPr bwMode="auto">
          <a:xfrm>
            <a:off x="2525713" y="5022850"/>
            <a:ext cx="1897062" cy="15001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6351" name="AutoShape 8">
            <a:extLst>
              <a:ext uri="{FF2B5EF4-FFF2-40B4-BE49-F238E27FC236}">
                <a16:creationId xmlns:a16="http://schemas.microsoft.com/office/drawing/2014/main" id="{298DB7FD-0F83-4CC8-9EFC-FE3EAEECE8DB}"/>
              </a:ext>
            </a:extLst>
          </p:cNvPr>
          <p:cNvCxnSpPr>
            <a:cxnSpLocks noChangeShapeType="1"/>
          </p:cNvCxnSpPr>
          <p:nvPr/>
        </p:nvCxnSpPr>
        <p:spPr bwMode="auto">
          <a:xfrm>
            <a:off x="4972050" y="3627438"/>
            <a:ext cx="1588"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6352" name="AutoShape 9">
            <a:extLst>
              <a:ext uri="{FF2B5EF4-FFF2-40B4-BE49-F238E27FC236}">
                <a16:creationId xmlns:a16="http://schemas.microsoft.com/office/drawing/2014/main" id="{8675A9AF-ECDD-4545-8B24-E6F95EBAB433}"/>
              </a:ext>
            </a:extLst>
          </p:cNvPr>
          <p:cNvCxnSpPr>
            <a:cxnSpLocks noChangeShapeType="1"/>
          </p:cNvCxnSpPr>
          <p:nvPr/>
        </p:nvCxnSpPr>
        <p:spPr bwMode="auto">
          <a:xfrm>
            <a:off x="5508625" y="2559050"/>
            <a:ext cx="2309813"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6353" name="AutoShape 10">
            <a:extLst>
              <a:ext uri="{FF2B5EF4-FFF2-40B4-BE49-F238E27FC236}">
                <a16:creationId xmlns:a16="http://schemas.microsoft.com/office/drawing/2014/main" id="{0923AD30-A450-47E9-920D-A49FA24B2D81}"/>
              </a:ext>
            </a:extLst>
          </p:cNvPr>
          <p:cNvCxnSpPr>
            <a:cxnSpLocks noChangeShapeType="1"/>
          </p:cNvCxnSpPr>
          <p:nvPr/>
        </p:nvCxnSpPr>
        <p:spPr bwMode="auto">
          <a:xfrm flipH="1">
            <a:off x="5421313" y="3397250"/>
            <a:ext cx="2308225"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6354" name="AutoShape 11">
            <a:extLst>
              <a:ext uri="{FF2B5EF4-FFF2-40B4-BE49-F238E27FC236}">
                <a16:creationId xmlns:a16="http://schemas.microsoft.com/office/drawing/2014/main" id="{52F2C446-2990-4DE6-BD69-3D53C6A3A5C8}"/>
              </a:ext>
            </a:extLst>
          </p:cNvPr>
          <p:cNvCxnSpPr>
            <a:cxnSpLocks noChangeShapeType="1"/>
          </p:cNvCxnSpPr>
          <p:nvPr/>
        </p:nvCxnSpPr>
        <p:spPr bwMode="auto">
          <a:xfrm flipV="1">
            <a:off x="8164513" y="3627438"/>
            <a:ext cx="1587"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6355" name="AutoShape 12">
            <a:extLst>
              <a:ext uri="{FF2B5EF4-FFF2-40B4-BE49-F238E27FC236}">
                <a16:creationId xmlns:a16="http://schemas.microsoft.com/office/drawing/2014/main" id="{D31BB146-5228-42D3-8B35-EE5755379864}"/>
              </a:ext>
            </a:extLst>
          </p:cNvPr>
          <p:cNvCxnSpPr>
            <a:cxnSpLocks noChangeShapeType="1"/>
          </p:cNvCxnSpPr>
          <p:nvPr/>
        </p:nvCxnSpPr>
        <p:spPr bwMode="auto">
          <a:xfrm>
            <a:off x="5613400" y="6599238"/>
            <a:ext cx="1941513" cy="1587"/>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6356" name="AutoShape 13">
            <a:extLst>
              <a:ext uri="{FF2B5EF4-FFF2-40B4-BE49-F238E27FC236}">
                <a16:creationId xmlns:a16="http://schemas.microsoft.com/office/drawing/2014/main" id="{DA8297BE-5899-4B4A-AD41-63DA89D7FDD3}"/>
              </a:ext>
            </a:extLst>
          </p:cNvPr>
          <p:cNvCxnSpPr>
            <a:cxnSpLocks noChangeShapeType="1"/>
          </p:cNvCxnSpPr>
          <p:nvPr/>
        </p:nvCxnSpPr>
        <p:spPr bwMode="auto">
          <a:xfrm flipH="1" flipV="1">
            <a:off x="2601913" y="4641850"/>
            <a:ext cx="5095875" cy="1500188"/>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6357" name="AutoShape 14">
            <a:extLst>
              <a:ext uri="{FF2B5EF4-FFF2-40B4-BE49-F238E27FC236}">
                <a16:creationId xmlns:a16="http://schemas.microsoft.com/office/drawing/2014/main" id="{904EBB12-8C70-4519-B914-02C0506F994E}"/>
              </a:ext>
            </a:extLst>
          </p:cNvPr>
          <p:cNvCxnSpPr>
            <a:cxnSpLocks noChangeShapeType="1"/>
          </p:cNvCxnSpPr>
          <p:nvPr/>
        </p:nvCxnSpPr>
        <p:spPr bwMode="auto">
          <a:xfrm flipV="1">
            <a:off x="5473700" y="3487738"/>
            <a:ext cx="2309813" cy="2654300"/>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6358" name="AutoShape 30">
            <a:extLst>
              <a:ext uri="{FF2B5EF4-FFF2-40B4-BE49-F238E27FC236}">
                <a16:creationId xmlns:a16="http://schemas.microsoft.com/office/drawing/2014/main" id="{C47A85AA-EAB3-447D-A31C-9699FC16BBC1}"/>
              </a:ext>
            </a:extLst>
          </p:cNvPr>
          <p:cNvCxnSpPr>
            <a:cxnSpLocks noChangeShapeType="1"/>
          </p:cNvCxnSpPr>
          <p:nvPr/>
        </p:nvCxnSpPr>
        <p:spPr bwMode="auto">
          <a:xfrm>
            <a:off x="5421313" y="3487738"/>
            <a:ext cx="2309812" cy="2654300"/>
          </a:xfrm>
          <a:prstGeom prst="curvedConnector3">
            <a:avLst>
              <a:gd name="adj1" fmla="val 30519"/>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sp>
        <p:nvSpPr>
          <p:cNvPr id="2" name="Text Box 32">
            <a:extLst>
              <a:ext uri="{FF2B5EF4-FFF2-40B4-BE49-F238E27FC236}">
                <a16:creationId xmlns:a16="http://schemas.microsoft.com/office/drawing/2014/main" id="{2F1FE413-07A7-58ED-5357-D1AA33687F62}"/>
              </a:ext>
            </a:extLst>
          </p:cNvPr>
          <p:cNvSpPr txBox="1">
            <a:spLocks noChangeArrowheads="1"/>
          </p:cNvSpPr>
          <p:nvPr/>
        </p:nvSpPr>
        <p:spPr bwMode="auto">
          <a:xfrm>
            <a:off x="1550988" y="4333875"/>
            <a:ext cx="9191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a:solidFill>
                  <a:srgbClr val="008000"/>
                </a:solidFill>
              </a:rPr>
              <a:t>0</a:t>
            </a:r>
          </a:p>
          <a:p>
            <a:pPr algn="ctr" eaLnBrk="1">
              <a:spcAft>
                <a:spcPct val="0"/>
              </a:spcAft>
              <a:buFont typeface="Times New Roman" panose="02020603050405020304" pitchFamily="18" charset="0"/>
              <a:buNone/>
            </a:pPr>
            <a:r>
              <a:rPr lang="en-US" altLang="en-US" sz="1800" b="1">
                <a:solidFill>
                  <a:srgbClr val="008000"/>
                </a:solidFill>
              </a:rPr>
              <a:t>START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val 1">
            <a:extLst>
              <a:ext uri="{FF2B5EF4-FFF2-40B4-BE49-F238E27FC236}">
                <a16:creationId xmlns:a16="http://schemas.microsoft.com/office/drawing/2014/main" id="{BDFF7303-C77E-4D1C-AFAC-18FC0097BDE6}"/>
              </a:ext>
            </a:extLst>
          </p:cNvPr>
          <p:cNvSpPr>
            <a:spLocks noChangeArrowheads="1"/>
          </p:cNvSpPr>
          <p:nvPr/>
        </p:nvSpPr>
        <p:spPr bwMode="auto">
          <a:xfrm>
            <a:off x="1370013" y="39481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8371" name="Oval 2">
            <a:extLst>
              <a:ext uri="{FF2B5EF4-FFF2-40B4-BE49-F238E27FC236}">
                <a16:creationId xmlns:a16="http://schemas.microsoft.com/office/drawing/2014/main" id="{4108AB99-14C9-4C1B-8776-F95572E0627B}"/>
              </a:ext>
            </a:extLst>
          </p:cNvPr>
          <p:cNvSpPr>
            <a:spLocks noChangeArrowheads="1"/>
          </p:cNvSpPr>
          <p:nvPr/>
        </p:nvSpPr>
        <p:spPr bwMode="auto">
          <a:xfrm>
            <a:off x="43418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8372" name="Oval 3">
            <a:extLst>
              <a:ext uri="{FF2B5EF4-FFF2-40B4-BE49-F238E27FC236}">
                <a16:creationId xmlns:a16="http://schemas.microsoft.com/office/drawing/2014/main" id="{C4307242-AD0E-4E94-BB9C-73479A2BE3FB}"/>
              </a:ext>
            </a:extLst>
          </p:cNvPr>
          <p:cNvSpPr>
            <a:spLocks noChangeArrowheads="1"/>
          </p:cNvSpPr>
          <p:nvPr/>
        </p:nvSpPr>
        <p:spPr bwMode="auto">
          <a:xfrm>
            <a:off x="75422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8373" name="Oval 4">
            <a:extLst>
              <a:ext uri="{FF2B5EF4-FFF2-40B4-BE49-F238E27FC236}">
                <a16:creationId xmlns:a16="http://schemas.microsoft.com/office/drawing/2014/main" id="{87BD98CC-1CBC-4E8D-9056-25F91995E53F}"/>
              </a:ext>
            </a:extLst>
          </p:cNvPr>
          <p:cNvSpPr>
            <a:spLocks noChangeArrowheads="1"/>
          </p:cNvSpPr>
          <p:nvPr/>
        </p:nvSpPr>
        <p:spPr bwMode="auto">
          <a:xfrm>
            <a:off x="43418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8374" name="Oval 5">
            <a:extLst>
              <a:ext uri="{FF2B5EF4-FFF2-40B4-BE49-F238E27FC236}">
                <a16:creationId xmlns:a16="http://schemas.microsoft.com/office/drawing/2014/main" id="{BC57C8DF-4DDD-47FA-8C1C-3F44EB075F55}"/>
              </a:ext>
            </a:extLst>
          </p:cNvPr>
          <p:cNvSpPr>
            <a:spLocks noChangeArrowheads="1"/>
          </p:cNvSpPr>
          <p:nvPr/>
        </p:nvSpPr>
        <p:spPr bwMode="auto">
          <a:xfrm>
            <a:off x="75422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8375" name="Text Box 15">
            <a:extLst>
              <a:ext uri="{FF2B5EF4-FFF2-40B4-BE49-F238E27FC236}">
                <a16:creationId xmlns:a16="http://schemas.microsoft.com/office/drawing/2014/main" id="{E474D794-B653-48BC-9507-8EE5DA9CA6E5}"/>
              </a:ext>
            </a:extLst>
          </p:cNvPr>
          <p:cNvSpPr txBox="1">
            <a:spLocks noChangeArrowheads="1"/>
          </p:cNvSpPr>
          <p:nvPr/>
        </p:nvSpPr>
        <p:spPr bwMode="auto">
          <a:xfrm>
            <a:off x="1798638" y="3943350"/>
            <a:ext cx="401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A</a:t>
            </a:r>
          </a:p>
        </p:txBody>
      </p:sp>
      <p:sp>
        <p:nvSpPr>
          <p:cNvPr id="58376" name="Text Box 16">
            <a:extLst>
              <a:ext uri="{FF2B5EF4-FFF2-40B4-BE49-F238E27FC236}">
                <a16:creationId xmlns:a16="http://schemas.microsoft.com/office/drawing/2014/main" id="{C02FB744-5664-4464-9B93-423073D13E3B}"/>
              </a:ext>
            </a:extLst>
          </p:cNvPr>
          <p:cNvSpPr txBox="1">
            <a:spLocks noChangeArrowheads="1"/>
          </p:cNvSpPr>
          <p:nvPr/>
        </p:nvSpPr>
        <p:spPr bwMode="auto">
          <a:xfrm>
            <a:off x="4772025" y="2330450"/>
            <a:ext cx="4000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B</a:t>
            </a:r>
          </a:p>
        </p:txBody>
      </p:sp>
      <p:sp>
        <p:nvSpPr>
          <p:cNvPr id="58377" name="Text Box 17">
            <a:extLst>
              <a:ext uri="{FF2B5EF4-FFF2-40B4-BE49-F238E27FC236}">
                <a16:creationId xmlns:a16="http://schemas.microsoft.com/office/drawing/2014/main" id="{96420F8C-912B-49D5-BB56-1467691578D2}"/>
              </a:ext>
            </a:extLst>
          </p:cNvPr>
          <p:cNvSpPr txBox="1">
            <a:spLocks noChangeArrowheads="1"/>
          </p:cNvSpPr>
          <p:nvPr/>
        </p:nvSpPr>
        <p:spPr bwMode="auto">
          <a:xfrm>
            <a:off x="7972425" y="2335213"/>
            <a:ext cx="400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C</a:t>
            </a:r>
          </a:p>
        </p:txBody>
      </p:sp>
      <p:sp>
        <p:nvSpPr>
          <p:cNvPr id="58378" name="Text Box 18">
            <a:extLst>
              <a:ext uri="{FF2B5EF4-FFF2-40B4-BE49-F238E27FC236}">
                <a16:creationId xmlns:a16="http://schemas.microsoft.com/office/drawing/2014/main" id="{92A970E6-6C63-465B-BD54-B459153364E9}"/>
              </a:ext>
            </a:extLst>
          </p:cNvPr>
          <p:cNvSpPr txBox="1">
            <a:spLocks noChangeArrowheads="1"/>
          </p:cNvSpPr>
          <p:nvPr/>
        </p:nvSpPr>
        <p:spPr bwMode="auto">
          <a:xfrm>
            <a:off x="4772025" y="5872163"/>
            <a:ext cx="4000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D</a:t>
            </a:r>
          </a:p>
        </p:txBody>
      </p:sp>
      <p:sp>
        <p:nvSpPr>
          <p:cNvPr id="58379" name="Text Box 19">
            <a:extLst>
              <a:ext uri="{FF2B5EF4-FFF2-40B4-BE49-F238E27FC236}">
                <a16:creationId xmlns:a16="http://schemas.microsoft.com/office/drawing/2014/main" id="{4466CC17-5CB2-4EEE-9989-50DF0E1E89DF}"/>
              </a:ext>
            </a:extLst>
          </p:cNvPr>
          <p:cNvSpPr txBox="1">
            <a:spLocks noChangeArrowheads="1"/>
          </p:cNvSpPr>
          <p:nvPr/>
        </p:nvSpPr>
        <p:spPr bwMode="auto">
          <a:xfrm>
            <a:off x="7980363" y="5872163"/>
            <a:ext cx="384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E</a:t>
            </a:r>
          </a:p>
        </p:txBody>
      </p:sp>
      <p:sp>
        <p:nvSpPr>
          <p:cNvPr id="58380" name="Text Box 20">
            <a:extLst>
              <a:ext uri="{FF2B5EF4-FFF2-40B4-BE49-F238E27FC236}">
                <a16:creationId xmlns:a16="http://schemas.microsoft.com/office/drawing/2014/main" id="{362A9C4F-FFF6-475A-8D0F-5AA2FE07E20B}"/>
              </a:ext>
            </a:extLst>
          </p:cNvPr>
          <p:cNvSpPr txBox="1">
            <a:spLocks noChangeArrowheads="1"/>
          </p:cNvSpPr>
          <p:nvPr/>
        </p:nvSpPr>
        <p:spPr bwMode="auto">
          <a:xfrm>
            <a:off x="2970213" y="3306763"/>
            <a:ext cx="4714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+6</a:t>
            </a:r>
          </a:p>
        </p:txBody>
      </p:sp>
      <p:sp>
        <p:nvSpPr>
          <p:cNvPr id="58381" name="Text Box 21">
            <a:extLst>
              <a:ext uri="{FF2B5EF4-FFF2-40B4-BE49-F238E27FC236}">
                <a16:creationId xmlns:a16="http://schemas.microsoft.com/office/drawing/2014/main" id="{DC9E7DEC-ADFB-40F2-810D-0B1E221D2D8C}"/>
              </a:ext>
            </a:extLst>
          </p:cNvPr>
          <p:cNvSpPr txBox="1">
            <a:spLocks noChangeArrowheads="1"/>
          </p:cNvSpPr>
          <p:nvPr/>
        </p:nvSpPr>
        <p:spPr bwMode="auto">
          <a:xfrm>
            <a:off x="4518025" y="39179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+8</a:t>
            </a:r>
          </a:p>
        </p:txBody>
      </p:sp>
      <p:sp>
        <p:nvSpPr>
          <p:cNvPr id="58382" name="Text Box 22">
            <a:extLst>
              <a:ext uri="{FF2B5EF4-FFF2-40B4-BE49-F238E27FC236}">
                <a16:creationId xmlns:a16="http://schemas.microsoft.com/office/drawing/2014/main" id="{0AD054D3-B357-49A8-ABB3-4256BEE6D705}"/>
              </a:ext>
            </a:extLst>
          </p:cNvPr>
          <p:cNvSpPr txBox="1">
            <a:spLocks noChangeArrowheads="1"/>
          </p:cNvSpPr>
          <p:nvPr/>
        </p:nvSpPr>
        <p:spPr bwMode="auto">
          <a:xfrm>
            <a:off x="3111500" y="5748338"/>
            <a:ext cx="4714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58383" name="Text Box 23">
            <a:extLst>
              <a:ext uri="{FF2B5EF4-FFF2-40B4-BE49-F238E27FC236}">
                <a16:creationId xmlns:a16="http://schemas.microsoft.com/office/drawing/2014/main" id="{8D6B33A8-C94B-46FE-965E-170B9531B6AC}"/>
              </a:ext>
            </a:extLst>
          </p:cNvPr>
          <p:cNvSpPr txBox="1">
            <a:spLocks noChangeArrowheads="1"/>
          </p:cNvSpPr>
          <p:nvPr/>
        </p:nvSpPr>
        <p:spPr bwMode="auto">
          <a:xfrm>
            <a:off x="6208713" y="654050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+9</a:t>
            </a:r>
          </a:p>
        </p:txBody>
      </p:sp>
      <p:sp>
        <p:nvSpPr>
          <p:cNvPr id="58384" name="Text Box 24">
            <a:extLst>
              <a:ext uri="{FF2B5EF4-FFF2-40B4-BE49-F238E27FC236}">
                <a16:creationId xmlns:a16="http://schemas.microsoft.com/office/drawing/2014/main" id="{504BFF2B-62F9-43CA-BCFA-D912F1DDBB86}"/>
              </a:ext>
            </a:extLst>
          </p:cNvPr>
          <p:cNvSpPr txBox="1">
            <a:spLocks noChangeArrowheads="1"/>
          </p:cNvSpPr>
          <p:nvPr/>
        </p:nvSpPr>
        <p:spPr bwMode="auto">
          <a:xfrm>
            <a:off x="6488113" y="5997575"/>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+2</a:t>
            </a:r>
          </a:p>
        </p:txBody>
      </p:sp>
      <p:sp>
        <p:nvSpPr>
          <p:cNvPr id="58385" name="Text Box 25">
            <a:extLst>
              <a:ext uri="{FF2B5EF4-FFF2-40B4-BE49-F238E27FC236}">
                <a16:creationId xmlns:a16="http://schemas.microsoft.com/office/drawing/2014/main" id="{93237D88-9E41-46DA-96FB-FA27D7626946}"/>
              </a:ext>
            </a:extLst>
          </p:cNvPr>
          <p:cNvSpPr txBox="1">
            <a:spLocks noChangeArrowheads="1"/>
          </p:cNvSpPr>
          <p:nvPr/>
        </p:nvSpPr>
        <p:spPr bwMode="auto">
          <a:xfrm>
            <a:off x="6299200" y="21272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+5</a:t>
            </a:r>
          </a:p>
        </p:txBody>
      </p:sp>
      <p:sp>
        <p:nvSpPr>
          <p:cNvPr id="58386" name="Text Box 27">
            <a:extLst>
              <a:ext uri="{FF2B5EF4-FFF2-40B4-BE49-F238E27FC236}">
                <a16:creationId xmlns:a16="http://schemas.microsoft.com/office/drawing/2014/main" id="{ED73762C-E4CE-464B-A4D9-E86A8073821B}"/>
              </a:ext>
            </a:extLst>
          </p:cNvPr>
          <p:cNvSpPr txBox="1">
            <a:spLocks noChangeArrowheads="1"/>
          </p:cNvSpPr>
          <p:nvPr/>
        </p:nvSpPr>
        <p:spPr bwMode="auto">
          <a:xfrm>
            <a:off x="6300788" y="3062288"/>
            <a:ext cx="4079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-2</a:t>
            </a:r>
          </a:p>
        </p:txBody>
      </p:sp>
      <p:sp>
        <p:nvSpPr>
          <p:cNvPr id="58387" name="Text Box 28">
            <a:extLst>
              <a:ext uri="{FF2B5EF4-FFF2-40B4-BE49-F238E27FC236}">
                <a16:creationId xmlns:a16="http://schemas.microsoft.com/office/drawing/2014/main" id="{5A84A39A-1603-481F-809F-C0D54D74647D}"/>
              </a:ext>
            </a:extLst>
          </p:cNvPr>
          <p:cNvSpPr txBox="1">
            <a:spLocks noChangeArrowheads="1"/>
          </p:cNvSpPr>
          <p:nvPr/>
        </p:nvSpPr>
        <p:spPr bwMode="auto">
          <a:xfrm>
            <a:off x="6792913" y="3940175"/>
            <a:ext cx="4079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-3</a:t>
            </a:r>
          </a:p>
        </p:txBody>
      </p:sp>
      <p:sp>
        <p:nvSpPr>
          <p:cNvPr id="58388" name="Rectangle 29">
            <a:extLst>
              <a:ext uri="{FF2B5EF4-FFF2-40B4-BE49-F238E27FC236}">
                <a16:creationId xmlns:a16="http://schemas.microsoft.com/office/drawing/2014/main" id="{CFCFE44B-4728-4861-BD1A-0E3F2BAFC3F7}"/>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Find the shortest path to all nodes.</a:t>
            </a:r>
          </a:p>
        </p:txBody>
      </p:sp>
      <p:sp>
        <p:nvSpPr>
          <p:cNvPr id="58389" name="Text Box 31">
            <a:extLst>
              <a:ext uri="{FF2B5EF4-FFF2-40B4-BE49-F238E27FC236}">
                <a16:creationId xmlns:a16="http://schemas.microsoft.com/office/drawing/2014/main" id="{92A3C85F-AE24-4570-95B7-B72EA10F0DC7}"/>
              </a:ext>
            </a:extLst>
          </p:cNvPr>
          <p:cNvSpPr txBox="1">
            <a:spLocks noChangeArrowheads="1"/>
          </p:cNvSpPr>
          <p:nvPr/>
        </p:nvSpPr>
        <p:spPr bwMode="auto">
          <a:xfrm>
            <a:off x="6842125" y="5311775"/>
            <a:ext cx="4079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-4</a:t>
            </a:r>
          </a:p>
        </p:txBody>
      </p:sp>
      <p:sp>
        <p:nvSpPr>
          <p:cNvPr id="58390" name="Text Box 32">
            <a:extLst>
              <a:ext uri="{FF2B5EF4-FFF2-40B4-BE49-F238E27FC236}">
                <a16:creationId xmlns:a16="http://schemas.microsoft.com/office/drawing/2014/main" id="{FC5EB7F1-23C4-4FA1-AA77-872ADB2A5812}"/>
              </a:ext>
            </a:extLst>
          </p:cNvPr>
          <p:cNvSpPr txBox="1">
            <a:spLocks noChangeArrowheads="1"/>
          </p:cNvSpPr>
          <p:nvPr/>
        </p:nvSpPr>
        <p:spPr bwMode="auto">
          <a:xfrm>
            <a:off x="8145463" y="445135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58391" name="Text Box 32">
            <a:extLst>
              <a:ext uri="{FF2B5EF4-FFF2-40B4-BE49-F238E27FC236}">
                <a16:creationId xmlns:a16="http://schemas.microsoft.com/office/drawing/2014/main" id="{B0890054-A976-432A-A7E9-2EBFE3526D45}"/>
              </a:ext>
            </a:extLst>
          </p:cNvPr>
          <p:cNvSpPr txBox="1">
            <a:spLocks noChangeArrowheads="1"/>
          </p:cNvSpPr>
          <p:nvPr/>
        </p:nvSpPr>
        <p:spPr bwMode="auto">
          <a:xfrm>
            <a:off x="1550988" y="4333875"/>
            <a:ext cx="9191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a:solidFill>
                  <a:srgbClr val="008000"/>
                </a:solidFill>
              </a:rPr>
              <a:t>0</a:t>
            </a:r>
          </a:p>
          <a:p>
            <a:pPr algn="ctr" eaLnBrk="1">
              <a:spcAft>
                <a:spcPct val="0"/>
              </a:spcAft>
              <a:buFont typeface="Times New Roman" panose="02020603050405020304" pitchFamily="18" charset="0"/>
              <a:buNone/>
            </a:pPr>
            <a:r>
              <a:rPr lang="en-US" altLang="en-US" sz="1800" b="1">
                <a:solidFill>
                  <a:srgbClr val="008000"/>
                </a:solidFill>
              </a:rPr>
              <a:t>START</a:t>
            </a:r>
          </a:p>
        </p:txBody>
      </p:sp>
      <p:sp>
        <p:nvSpPr>
          <p:cNvPr id="58392" name="Text Box 33">
            <a:extLst>
              <a:ext uri="{FF2B5EF4-FFF2-40B4-BE49-F238E27FC236}">
                <a16:creationId xmlns:a16="http://schemas.microsoft.com/office/drawing/2014/main" id="{C203922A-3977-4BB3-B373-FF607960D003}"/>
              </a:ext>
            </a:extLst>
          </p:cNvPr>
          <p:cNvSpPr txBox="1">
            <a:spLocks noChangeArrowheads="1"/>
          </p:cNvSpPr>
          <p:nvPr/>
        </p:nvSpPr>
        <p:spPr bwMode="auto">
          <a:xfrm>
            <a:off x="7923213" y="6421438"/>
            <a:ext cx="5000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p>
            <a:pPr eaLnBrk="1">
              <a:lnSpc>
                <a:spcPct val="93000"/>
              </a:lnSpc>
              <a:buClr>
                <a:srgbClr val="000000"/>
              </a:buClr>
              <a:buSzPct val="100000"/>
              <a:buFont typeface="Times New Roman" panose="02020603050405020304" pitchFamily="18" charset="0"/>
              <a:buNone/>
            </a:pPr>
            <a:r>
              <a:rPr lang="en-US" altLang="en-US" i="1">
                <a:solidFill>
                  <a:srgbClr val="000000"/>
                </a:solidFill>
              </a:rPr>
              <a:t>Inf.</a:t>
            </a:r>
          </a:p>
        </p:txBody>
      </p:sp>
      <p:sp>
        <p:nvSpPr>
          <p:cNvPr id="58393" name="Text Box 34">
            <a:extLst>
              <a:ext uri="{FF2B5EF4-FFF2-40B4-BE49-F238E27FC236}">
                <a16:creationId xmlns:a16="http://schemas.microsoft.com/office/drawing/2014/main" id="{4DF45EAA-0B70-4E1F-B143-FAB572B96066}"/>
              </a:ext>
            </a:extLst>
          </p:cNvPr>
          <p:cNvSpPr txBox="1">
            <a:spLocks noChangeArrowheads="1"/>
          </p:cNvSpPr>
          <p:nvPr/>
        </p:nvSpPr>
        <p:spPr bwMode="auto">
          <a:xfrm>
            <a:off x="7923213" y="2854325"/>
            <a:ext cx="5000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p>
            <a:pPr eaLnBrk="1">
              <a:lnSpc>
                <a:spcPct val="93000"/>
              </a:lnSpc>
              <a:buClr>
                <a:srgbClr val="000000"/>
              </a:buClr>
              <a:buSzPct val="100000"/>
              <a:buFont typeface="Times New Roman" panose="02020603050405020304" pitchFamily="18" charset="0"/>
              <a:buNone/>
            </a:pPr>
            <a:r>
              <a:rPr lang="en-US" altLang="en-US" i="1">
                <a:solidFill>
                  <a:srgbClr val="000000"/>
                </a:solidFill>
              </a:rPr>
              <a:t>Inf.</a:t>
            </a:r>
          </a:p>
        </p:txBody>
      </p:sp>
      <p:sp>
        <p:nvSpPr>
          <p:cNvPr id="58394" name="Text Box 35">
            <a:extLst>
              <a:ext uri="{FF2B5EF4-FFF2-40B4-BE49-F238E27FC236}">
                <a16:creationId xmlns:a16="http://schemas.microsoft.com/office/drawing/2014/main" id="{65444C6D-D689-4CA3-8E2D-32B798059262}"/>
              </a:ext>
            </a:extLst>
          </p:cNvPr>
          <p:cNvSpPr txBox="1">
            <a:spLocks noChangeArrowheads="1"/>
          </p:cNvSpPr>
          <p:nvPr/>
        </p:nvSpPr>
        <p:spPr bwMode="auto">
          <a:xfrm>
            <a:off x="4522788" y="6313488"/>
            <a:ext cx="914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+7</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A)</a:t>
            </a:r>
          </a:p>
        </p:txBody>
      </p:sp>
      <p:sp>
        <p:nvSpPr>
          <p:cNvPr id="58395" name="Text Box 36">
            <a:extLst>
              <a:ext uri="{FF2B5EF4-FFF2-40B4-BE49-F238E27FC236}">
                <a16:creationId xmlns:a16="http://schemas.microsoft.com/office/drawing/2014/main" id="{546BB425-C2A9-4561-B35F-175E9BA01801}"/>
              </a:ext>
            </a:extLst>
          </p:cNvPr>
          <p:cNvSpPr txBox="1">
            <a:spLocks noChangeArrowheads="1"/>
          </p:cNvSpPr>
          <p:nvPr/>
        </p:nvSpPr>
        <p:spPr bwMode="auto">
          <a:xfrm>
            <a:off x="4559300" y="2749550"/>
            <a:ext cx="914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+6</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A)</a:t>
            </a:r>
          </a:p>
        </p:txBody>
      </p:sp>
      <p:sp>
        <p:nvSpPr>
          <p:cNvPr id="58396" name="AutoShape 38">
            <a:extLst>
              <a:ext uri="{FF2B5EF4-FFF2-40B4-BE49-F238E27FC236}">
                <a16:creationId xmlns:a16="http://schemas.microsoft.com/office/drawing/2014/main" id="{D211DCF1-05B8-4DB7-8964-AF08D4FFA734}"/>
              </a:ext>
            </a:extLst>
          </p:cNvPr>
          <p:cNvSpPr>
            <a:spLocks noChangeArrowheads="1"/>
          </p:cNvSpPr>
          <p:nvPr/>
        </p:nvSpPr>
        <p:spPr bwMode="auto">
          <a:xfrm>
            <a:off x="4143375" y="2325688"/>
            <a:ext cx="457200" cy="457200"/>
          </a:xfrm>
          <a:prstGeom prst="sun">
            <a:avLst>
              <a:gd name="adj" fmla="val 25000"/>
            </a:avLst>
          </a:prstGeom>
          <a:solidFill>
            <a:srgbClr val="FF6633"/>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8397" name="AutoShape 40">
            <a:extLst>
              <a:ext uri="{FF2B5EF4-FFF2-40B4-BE49-F238E27FC236}">
                <a16:creationId xmlns:a16="http://schemas.microsoft.com/office/drawing/2014/main" id="{26471BCD-08AD-4E08-B98E-70B7D11351E1}"/>
              </a:ext>
            </a:extLst>
          </p:cNvPr>
          <p:cNvSpPr>
            <a:spLocks noChangeArrowheads="1"/>
          </p:cNvSpPr>
          <p:nvPr/>
        </p:nvSpPr>
        <p:spPr bwMode="auto">
          <a:xfrm>
            <a:off x="4143375" y="5818188"/>
            <a:ext cx="457200" cy="457200"/>
          </a:xfrm>
          <a:prstGeom prst="sun">
            <a:avLst>
              <a:gd name="adj" fmla="val 25000"/>
            </a:avLst>
          </a:prstGeom>
          <a:solidFill>
            <a:srgbClr val="FF6633"/>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8398" name="TextBox 44">
            <a:extLst>
              <a:ext uri="{FF2B5EF4-FFF2-40B4-BE49-F238E27FC236}">
                <a16:creationId xmlns:a16="http://schemas.microsoft.com/office/drawing/2014/main" id="{9424EC50-0D0A-44A3-84A0-097E65341033}"/>
              </a:ext>
            </a:extLst>
          </p:cNvPr>
          <p:cNvSpPr txBox="1">
            <a:spLocks noChangeArrowheads="1"/>
          </p:cNvSpPr>
          <p:nvPr/>
        </p:nvSpPr>
        <p:spPr bwMode="auto">
          <a:xfrm>
            <a:off x="925513" y="1341438"/>
            <a:ext cx="82169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i="1"/>
              <a:t>Take every edge and try to relax it (N – 1 times where N is the count of nodes)</a:t>
            </a:r>
          </a:p>
        </p:txBody>
      </p:sp>
      <p:cxnSp>
        <p:nvCxnSpPr>
          <p:cNvPr id="58399" name="AutoShape 6">
            <a:extLst>
              <a:ext uri="{FF2B5EF4-FFF2-40B4-BE49-F238E27FC236}">
                <a16:creationId xmlns:a16="http://schemas.microsoft.com/office/drawing/2014/main" id="{CD62509B-66E9-48D1-A0A2-DC58C90865E7}"/>
              </a:ext>
            </a:extLst>
          </p:cNvPr>
          <p:cNvCxnSpPr>
            <a:cxnSpLocks noChangeShapeType="1"/>
          </p:cNvCxnSpPr>
          <p:nvPr/>
        </p:nvCxnSpPr>
        <p:spPr bwMode="auto">
          <a:xfrm flipV="1">
            <a:off x="2525713" y="3082925"/>
            <a:ext cx="1897062" cy="1154113"/>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8400" name="AutoShape 7">
            <a:extLst>
              <a:ext uri="{FF2B5EF4-FFF2-40B4-BE49-F238E27FC236}">
                <a16:creationId xmlns:a16="http://schemas.microsoft.com/office/drawing/2014/main" id="{73D7A86F-4F9D-4803-BFF7-CD10D1286242}"/>
              </a:ext>
            </a:extLst>
          </p:cNvPr>
          <p:cNvCxnSpPr>
            <a:cxnSpLocks noChangeShapeType="1"/>
          </p:cNvCxnSpPr>
          <p:nvPr/>
        </p:nvCxnSpPr>
        <p:spPr bwMode="auto">
          <a:xfrm>
            <a:off x="2525713" y="5022850"/>
            <a:ext cx="1897062" cy="15001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8401" name="AutoShape 8">
            <a:extLst>
              <a:ext uri="{FF2B5EF4-FFF2-40B4-BE49-F238E27FC236}">
                <a16:creationId xmlns:a16="http://schemas.microsoft.com/office/drawing/2014/main" id="{D4DEF3F2-201A-4311-BE2E-863E1E61BBD4}"/>
              </a:ext>
            </a:extLst>
          </p:cNvPr>
          <p:cNvCxnSpPr>
            <a:cxnSpLocks noChangeShapeType="1"/>
          </p:cNvCxnSpPr>
          <p:nvPr/>
        </p:nvCxnSpPr>
        <p:spPr bwMode="auto">
          <a:xfrm>
            <a:off x="4972050" y="3627438"/>
            <a:ext cx="1588"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8402" name="AutoShape 9">
            <a:extLst>
              <a:ext uri="{FF2B5EF4-FFF2-40B4-BE49-F238E27FC236}">
                <a16:creationId xmlns:a16="http://schemas.microsoft.com/office/drawing/2014/main" id="{0ED266D2-8603-47D5-945A-F20FEF5D1518}"/>
              </a:ext>
            </a:extLst>
          </p:cNvPr>
          <p:cNvCxnSpPr>
            <a:cxnSpLocks noChangeShapeType="1"/>
          </p:cNvCxnSpPr>
          <p:nvPr/>
        </p:nvCxnSpPr>
        <p:spPr bwMode="auto">
          <a:xfrm>
            <a:off x="5508625" y="2559050"/>
            <a:ext cx="2309813"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8403" name="AutoShape 10">
            <a:extLst>
              <a:ext uri="{FF2B5EF4-FFF2-40B4-BE49-F238E27FC236}">
                <a16:creationId xmlns:a16="http://schemas.microsoft.com/office/drawing/2014/main" id="{C6D06774-54CC-404B-94A5-F945F004EE72}"/>
              </a:ext>
            </a:extLst>
          </p:cNvPr>
          <p:cNvCxnSpPr>
            <a:cxnSpLocks noChangeShapeType="1"/>
          </p:cNvCxnSpPr>
          <p:nvPr/>
        </p:nvCxnSpPr>
        <p:spPr bwMode="auto">
          <a:xfrm flipH="1">
            <a:off x="5421313" y="3397250"/>
            <a:ext cx="2308225"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8404" name="AutoShape 11">
            <a:extLst>
              <a:ext uri="{FF2B5EF4-FFF2-40B4-BE49-F238E27FC236}">
                <a16:creationId xmlns:a16="http://schemas.microsoft.com/office/drawing/2014/main" id="{971234D0-D96D-4FA5-94C7-7617F28AD646}"/>
              </a:ext>
            </a:extLst>
          </p:cNvPr>
          <p:cNvCxnSpPr>
            <a:cxnSpLocks noChangeShapeType="1"/>
          </p:cNvCxnSpPr>
          <p:nvPr/>
        </p:nvCxnSpPr>
        <p:spPr bwMode="auto">
          <a:xfrm flipV="1">
            <a:off x="8164513" y="3627438"/>
            <a:ext cx="1587"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8405" name="AutoShape 12">
            <a:extLst>
              <a:ext uri="{FF2B5EF4-FFF2-40B4-BE49-F238E27FC236}">
                <a16:creationId xmlns:a16="http://schemas.microsoft.com/office/drawing/2014/main" id="{DD9AF555-770C-427B-8E6D-43F063B46151}"/>
              </a:ext>
            </a:extLst>
          </p:cNvPr>
          <p:cNvCxnSpPr>
            <a:cxnSpLocks noChangeShapeType="1"/>
          </p:cNvCxnSpPr>
          <p:nvPr/>
        </p:nvCxnSpPr>
        <p:spPr bwMode="auto">
          <a:xfrm>
            <a:off x="5613400" y="6599238"/>
            <a:ext cx="1941513" cy="1587"/>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8406" name="AutoShape 13">
            <a:extLst>
              <a:ext uri="{FF2B5EF4-FFF2-40B4-BE49-F238E27FC236}">
                <a16:creationId xmlns:a16="http://schemas.microsoft.com/office/drawing/2014/main" id="{691574B7-8CA3-46EC-896E-C8532AACF2F9}"/>
              </a:ext>
            </a:extLst>
          </p:cNvPr>
          <p:cNvCxnSpPr>
            <a:cxnSpLocks noChangeShapeType="1"/>
          </p:cNvCxnSpPr>
          <p:nvPr/>
        </p:nvCxnSpPr>
        <p:spPr bwMode="auto">
          <a:xfrm flipH="1" flipV="1">
            <a:off x="2601913" y="4641850"/>
            <a:ext cx="5095875" cy="1500188"/>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8407" name="AutoShape 14">
            <a:extLst>
              <a:ext uri="{FF2B5EF4-FFF2-40B4-BE49-F238E27FC236}">
                <a16:creationId xmlns:a16="http://schemas.microsoft.com/office/drawing/2014/main" id="{91E4C19B-B833-489C-B5F0-1748C34178E4}"/>
              </a:ext>
            </a:extLst>
          </p:cNvPr>
          <p:cNvCxnSpPr>
            <a:cxnSpLocks noChangeShapeType="1"/>
          </p:cNvCxnSpPr>
          <p:nvPr/>
        </p:nvCxnSpPr>
        <p:spPr bwMode="auto">
          <a:xfrm flipV="1">
            <a:off x="5473700" y="3487738"/>
            <a:ext cx="2309813" cy="2654300"/>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8408" name="AutoShape 30">
            <a:extLst>
              <a:ext uri="{FF2B5EF4-FFF2-40B4-BE49-F238E27FC236}">
                <a16:creationId xmlns:a16="http://schemas.microsoft.com/office/drawing/2014/main" id="{074D1D63-14C2-419D-A271-F57BC7111DC2}"/>
              </a:ext>
            </a:extLst>
          </p:cNvPr>
          <p:cNvCxnSpPr>
            <a:cxnSpLocks noChangeShapeType="1"/>
          </p:cNvCxnSpPr>
          <p:nvPr/>
        </p:nvCxnSpPr>
        <p:spPr bwMode="auto">
          <a:xfrm>
            <a:off x="5421313" y="3487738"/>
            <a:ext cx="2309812" cy="2654300"/>
          </a:xfrm>
          <a:prstGeom prst="curvedConnector3">
            <a:avLst>
              <a:gd name="adj1" fmla="val 30519"/>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val 1">
            <a:extLst>
              <a:ext uri="{FF2B5EF4-FFF2-40B4-BE49-F238E27FC236}">
                <a16:creationId xmlns:a16="http://schemas.microsoft.com/office/drawing/2014/main" id="{9112B801-8ABA-46B5-8743-F75F1B461085}"/>
              </a:ext>
            </a:extLst>
          </p:cNvPr>
          <p:cNvSpPr>
            <a:spLocks noChangeArrowheads="1"/>
          </p:cNvSpPr>
          <p:nvPr/>
        </p:nvSpPr>
        <p:spPr bwMode="auto">
          <a:xfrm>
            <a:off x="1370013" y="39481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0419" name="Oval 2">
            <a:extLst>
              <a:ext uri="{FF2B5EF4-FFF2-40B4-BE49-F238E27FC236}">
                <a16:creationId xmlns:a16="http://schemas.microsoft.com/office/drawing/2014/main" id="{0A82ACAA-F522-4642-B497-CA730431535C}"/>
              </a:ext>
            </a:extLst>
          </p:cNvPr>
          <p:cNvSpPr>
            <a:spLocks noChangeArrowheads="1"/>
          </p:cNvSpPr>
          <p:nvPr/>
        </p:nvSpPr>
        <p:spPr bwMode="auto">
          <a:xfrm>
            <a:off x="43418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0420" name="Oval 3">
            <a:extLst>
              <a:ext uri="{FF2B5EF4-FFF2-40B4-BE49-F238E27FC236}">
                <a16:creationId xmlns:a16="http://schemas.microsoft.com/office/drawing/2014/main" id="{7826FE94-B9E6-445E-81F0-D9CBF50D2703}"/>
              </a:ext>
            </a:extLst>
          </p:cNvPr>
          <p:cNvSpPr>
            <a:spLocks noChangeArrowheads="1"/>
          </p:cNvSpPr>
          <p:nvPr/>
        </p:nvSpPr>
        <p:spPr bwMode="auto">
          <a:xfrm>
            <a:off x="75422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0421" name="Oval 4">
            <a:extLst>
              <a:ext uri="{FF2B5EF4-FFF2-40B4-BE49-F238E27FC236}">
                <a16:creationId xmlns:a16="http://schemas.microsoft.com/office/drawing/2014/main" id="{932C62B4-5105-4EA7-8042-6BB03EF44761}"/>
              </a:ext>
            </a:extLst>
          </p:cNvPr>
          <p:cNvSpPr>
            <a:spLocks noChangeArrowheads="1"/>
          </p:cNvSpPr>
          <p:nvPr/>
        </p:nvSpPr>
        <p:spPr bwMode="auto">
          <a:xfrm>
            <a:off x="43418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0422" name="Oval 5">
            <a:extLst>
              <a:ext uri="{FF2B5EF4-FFF2-40B4-BE49-F238E27FC236}">
                <a16:creationId xmlns:a16="http://schemas.microsoft.com/office/drawing/2014/main" id="{04749793-F61F-48CF-A204-674978CCC7F0}"/>
              </a:ext>
            </a:extLst>
          </p:cNvPr>
          <p:cNvSpPr>
            <a:spLocks noChangeArrowheads="1"/>
          </p:cNvSpPr>
          <p:nvPr/>
        </p:nvSpPr>
        <p:spPr bwMode="auto">
          <a:xfrm>
            <a:off x="75422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0423" name="Text Box 15">
            <a:extLst>
              <a:ext uri="{FF2B5EF4-FFF2-40B4-BE49-F238E27FC236}">
                <a16:creationId xmlns:a16="http://schemas.microsoft.com/office/drawing/2014/main" id="{8CA722D3-6D00-4512-AA61-79C7695A7CA5}"/>
              </a:ext>
            </a:extLst>
          </p:cNvPr>
          <p:cNvSpPr txBox="1">
            <a:spLocks noChangeArrowheads="1"/>
          </p:cNvSpPr>
          <p:nvPr/>
        </p:nvSpPr>
        <p:spPr bwMode="auto">
          <a:xfrm>
            <a:off x="1798638" y="3943350"/>
            <a:ext cx="401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A</a:t>
            </a:r>
          </a:p>
        </p:txBody>
      </p:sp>
      <p:sp>
        <p:nvSpPr>
          <p:cNvPr id="60424" name="Text Box 16">
            <a:extLst>
              <a:ext uri="{FF2B5EF4-FFF2-40B4-BE49-F238E27FC236}">
                <a16:creationId xmlns:a16="http://schemas.microsoft.com/office/drawing/2014/main" id="{C364A6DB-48EC-4B78-9DF0-A86BD95D5423}"/>
              </a:ext>
            </a:extLst>
          </p:cNvPr>
          <p:cNvSpPr txBox="1">
            <a:spLocks noChangeArrowheads="1"/>
          </p:cNvSpPr>
          <p:nvPr/>
        </p:nvSpPr>
        <p:spPr bwMode="auto">
          <a:xfrm>
            <a:off x="4772025" y="2330450"/>
            <a:ext cx="4000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B</a:t>
            </a:r>
          </a:p>
        </p:txBody>
      </p:sp>
      <p:sp>
        <p:nvSpPr>
          <p:cNvPr id="60425" name="Text Box 17">
            <a:extLst>
              <a:ext uri="{FF2B5EF4-FFF2-40B4-BE49-F238E27FC236}">
                <a16:creationId xmlns:a16="http://schemas.microsoft.com/office/drawing/2014/main" id="{5D100079-E804-4205-9D7D-776AC9CB9530}"/>
              </a:ext>
            </a:extLst>
          </p:cNvPr>
          <p:cNvSpPr txBox="1">
            <a:spLocks noChangeArrowheads="1"/>
          </p:cNvSpPr>
          <p:nvPr/>
        </p:nvSpPr>
        <p:spPr bwMode="auto">
          <a:xfrm>
            <a:off x="7972425" y="2335213"/>
            <a:ext cx="400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C</a:t>
            </a:r>
          </a:p>
        </p:txBody>
      </p:sp>
      <p:sp>
        <p:nvSpPr>
          <p:cNvPr id="60426" name="Text Box 18">
            <a:extLst>
              <a:ext uri="{FF2B5EF4-FFF2-40B4-BE49-F238E27FC236}">
                <a16:creationId xmlns:a16="http://schemas.microsoft.com/office/drawing/2014/main" id="{3321991F-6500-4E69-A830-22FE8AB97314}"/>
              </a:ext>
            </a:extLst>
          </p:cNvPr>
          <p:cNvSpPr txBox="1">
            <a:spLocks noChangeArrowheads="1"/>
          </p:cNvSpPr>
          <p:nvPr/>
        </p:nvSpPr>
        <p:spPr bwMode="auto">
          <a:xfrm>
            <a:off x="4772025" y="5872163"/>
            <a:ext cx="4000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D</a:t>
            </a:r>
          </a:p>
        </p:txBody>
      </p:sp>
      <p:sp>
        <p:nvSpPr>
          <p:cNvPr id="60427" name="Text Box 19">
            <a:extLst>
              <a:ext uri="{FF2B5EF4-FFF2-40B4-BE49-F238E27FC236}">
                <a16:creationId xmlns:a16="http://schemas.microsoft.com/office/drawing/2014/main" id="{BEE6C3D7-7606-49C8-A469-3365B9BE0BA5}"/>
              </a:ext>
            </a:extLst>
          </p:cNvPr>
          <p:cNvSpPr txBox="1">
            <a:spLocks noChangeArrowheads="1"/>
          </p:cNvSpPr>
          <p:nvPr/>
        </p:nvSpPr>
        <p:spPr bwMode="auto">
          <a:xfrm>
            <a:off x="7980363" y="5872163"/>
            <a:ext cx="384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E</a:t>
            </a:r>
          </a:p>
        </p:txBody>
      </p:sp>
      <p:sp>
        <p:nvSpPr>
          <p:cNvPr id="60428" name="Text Box 20">
            <a:extLst>
              <a:ext uri="{FF2B5EF4-FFF2-40B4-BE49-F238E27FC236}">
                <a16:creationId xmlns:a16="http://schemas.microsoft.com/office/drawing/2014/main" id="{11C9BC2D-AAAB-4092-ADBB-009C747D2B53}"/>
              </a:ext>
            </a:extLst>
          </p:cNvPr>
          <p:cNvSpPr txBox="1">
            <a:spLocks noChangeArrowheads="1"/>
          </p:cNvSpPr>
          <p:nvPr/>
        </p:nvSpPr>
        <p:spPr bwMode="auto">
          <a:xfrm>
            <a:off x="2970213" y="3306763"/>
            <a:ext cx="4714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+6</a:t>
            </a:r>
          </a:p>
        </p:txBody>
      </p:sp>
      <p:sp>
        <p:nvSpPr>
          <p:cNvPr id="60429" name="Text Box 21">
            <a:extLst>
              <a:ext uri="{FF2B5EF4-FFF2-40B4-BE49-F238E27FC236}">
                <a16:creationId xmlns:a16="http://schemas.microsoft.com/office/drawing/2014/main" id="{08E05196-1C20-4ADA-8B80-A9F2D48BC608}"/>
              </a:ext>
            </a:extLst>
          </p:cNvPr>
          <p:cNvSpPr txBox="1">
            <a:spLocks noChangeArrowheads="1"/>
          </p:cNvSpPr>
          <p:nvPr/>
        </p:nvSpPr>
        <p:spPr bwMode="auto">
          <a:xfrm>
            <a:off x="4518025" y="39179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+8</a:t>
            </a:r>
          </a:p>
        </p:txBody>
      </p:sp>
      <p:sp>
        <p:nvSpPr>
          <p:cNvPr id="60430" name="Text Box 22">
            <a:extLst>
              <a:ext uri="{FF2B5EF4-FFF2-40B4-BE49-F238E27FC236}">
                <a16:creationId xmlns:a16="http://schemas.microsoft.com/office/drawing/2014/main" id="{A7D5327A-7156-4667-8274-89D098A55E12}"/>
              </a:ext>
            </a:extLst>
          </p:cNvPr>
          <p:cNvSpPr txBox="1">
            <a:spLocks noChangeArrowheads="1"/>
          </p:cNvSpPr>
          <p:nvPr/>
        </p:nvSpPr>
        <p:spPr bwMode="auto">
          <a:xfrm>
            <a:off x="3111500" y="5748338"/>
            <a:ext cx="4714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60431" name="Text Box 23">
            <a:extLst>
              <a:ext uri="{FF2B5EF4-FFF2-40B4-BE49-F238E27FC236}">
                <a16:creationId xmlns:a16="http://schemas.microsoft.com/office/drawing/2014/main" id="{9B69C13C-F088-4B42-9A0B-396A182A7593}"/>
              </a:ext>
            </a:extLst>
          </p:cNvPr>
          <p:cNvSpPr txBox="1">
            <a:spLocks noChangeArrowheads="1"/>
          </p:cNvSpPr>
          <p:nvPr/>
        </p:nvSpPr>
        <p:spPr bwMode="auto">
          <a:xfrm>
            <a:off x="6208713" y="654050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+9</a:t>
            </a:r>
          </a:p>
        </p:txBody>
      </p:sp>
      <p:sp>
        <p:nvSpPr>
          <p:cNvPr id="60432" name="Text Box 24">
            <a:extLst>
              <a:ext uri="{FF2B5EF4-FFF2-40B4-BE49-F238E27FC236}">
                <a16:creationId xmlns:a16="http://schemas.microsoft.com/office/drawing/2014/main" id="{20DECA05-3446-4013-A5BA-E6B6869B7B15}"/>
              </a:ext>
            </a:extLst>
          </p:cNvPr>
          <p:cNvSpPr txBox="1">
            <a:spLocks noChangeArrowheads="1"/>
          </p:cNvSpPr>
          <p:nvPr/>
        </p:nvSpPr>
        <p:spPr bwMode="auto">
          <a:xfrm>
            <a:off x="6488113" y="5997575"/>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+2</a:t>
            </a:r>
          </a:p>
        </p:txBody>
      </p:sp>
      <p:sp>
        <p:nvSpPr>
          <p:cNvPr id="60433" name="Text Box 25">
            <a:extLst>
              <a:ext uri="{FF2B5EF4-FFF2-40B4-BE49-F238E27FC236}">
                <a16:creationId xmlns:a16="http://schemas.microsoft.com/office/drawing/2014/main" id="{9D34BBDB-772A-4FF1-AB78-637733153C9E}"/>
              </a:ext>
            </a:extLst>
          </p:cNvPr>
          <p:cNvSpPr txBox="1">
            <a:spLocks noChangeArrowheads="1"/>
          </p:cNvSpPr>
          <p:nvPr/>
        </p:nvSpPr>
        <p:spPr bwMode="auto">
          <a:xfrm>
            <a:off x="6299200" y="21272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+5</a:t>
            </a:r>
          </a:p>
        </p:txBody>
      </p:sp>
      <p:sp>
        <p:nvSpPr>
          <p:cNvPr id="60434" name="Text Box 27">
            <a:extLst>
              <a:ext uri="{FF2B5EF4-FFF2-40B4-BE49-F238E27FC236}">
                <a16:creationId xmlns:a16="http://schemas.microsoft.com/office/drawing/2014/main" id="{28E5C60B-71A0-40F9-AAC0-DAFE8ACC88B5}"/>
              </a:ext>
            </a:extLst>
          </p:cNvPr>
          <p:cNvSpPr txBox="1">
            <a:spLocks noChangeArrowheads="1"/>
          </p:cNvSpPr>
          <p:nvPr/>
        </p:nvSpPr>
        <p:spPr bwMode="auto">
          <a:xfrm>
            <a:off x="6300788" y="3062288"/>
            <a:ext cx="4079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-2</a:t>
            </a:r>
          </a:p>
        </p:txBody>
      </p:sp>
      <p:sp>
        <p:nvSpPr>
          <p:cNvPr id="60435" name="Text Box 28">
            <a:extLst>
              <a:ext uri="{FF2B5EF4-FFF2-40B4-BE49-F238E27FC236}">
                <a16:creationId xmlns:a16="http://schemas.microsoft.com/office/drawing/2014/main" id="{CDD23A6D-E7D5-46C4-98F1-EAF55D937E3D}"/>
              </a:ext>
            </a:extLst>
          </p:cNvPr>
          <p:cNvSpPr txBox="1">
            <a:spLocks noChangeArrowheads="1"/>
          </p:cNvSpPr>
          <p:nvPr/>
        </p:nvSpPr>
        <p:spPr bwMode="auto">
          <a:xfrm>
            <a:off x="6792913" y="3940175"/>
            <a:ext cx="4079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-3</a:t>
            </a:r>
          </a:p>
        </p:txBody>
      </p:sp>
      <p:sp>
        <p:nvSpPr>
          <p:cNvPr id="60436" name="Rectangle 29">
            <a:extLst>
              <a:ext uri="{FF2B5EF4-FFF2-40B4-BE49-F238E27FC236}">
                <a16:creationId xmlns:a16="http://schemas.microsoft.com/office/drawing/2014/main" id="{2856DDA7-3910-496E-889D-C61A65A911D8}"/>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Find the shortest path to all nodes.</a:t>
            </a:r>
          </a:p>
        </p:txBody>
      </p:sp>
      <p:sp>
        <p:nvSpPr>
          <p:cNvPr id="60437" name="Text Box 31">
            <a:extLst>
              <a:ext uri="{FF2B5EF4-FFF2-40B4-BE49-F238E27FC236}">
                <a16:creationId xmlns:a16="http://schemas.microsoft.com/office/drawing/2014/main" id="{467F3A3E-6412-43E9-B2E6-2F223AD89011}"/>
              </a:ext>
            </a:extLst>
          </p:cNvPr>
          <p:cNvSpPr txBox="1">
            <a:spLocks noChangeArrowheads="1"/>
          </p:cNvSpPr>
          <p:nvPr/>
        </p:nvSpPr>
        <p:spPr bwMode="auto">
          <a:xfrm>
            <a:off x="6842125" y="5311775"/>
            <a:ext cx="4079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-4</a:t>
            </a:r>
          </a:p>
        </p:txBody>
      </p:sp>
      <p:sp>
        <p:nvSpPr>
          <p:cNvPr id="60438" name="Text Box 32">
            <a:extLst>
              <a:ext uri="{FF2B5EF4-FFF2-40B4-BE49-F238E27FC236}">
                <a16:creationId xmlns:a16="http://schemas.microsoft.com/office/drawing/2014/main" id="{13A039EA-7ECA-41ED-BCA0-61382E19743D}"/>
              </a:ext>
            </a:extLst>
          </p:cNvPr>
          <p:cNvSpPr txBox="1">
            <a:spLocks noChangeArrowheads="1"/>
          </p:cNvSpPr>
          <p:nvPr/>
        </p:nvSpPr>
        <p:spPr bwMode="auto">
          <a:xfrm>
            <a:off x="8145463" y="445135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60439" name="Text Box 32">
            <a:extLst>
              <a:ext uri="{FF2B5EF4-FFF2-40B4-BE49-F238E27FC236}">
                <a16:creationId xmlns:a16="http://schemas.microsoft.com/office/drawing/2014/main" id="{439FE973-6DF6-454E-A6E1-6949F1352AAC}"/>
              </a:ext>
            </a:extLst>
          </p:cNvPr>
          <p:cNvSpPr txBox="1">
            <a:spLocks noChangeArrowheads="1"/>
          </p:cNvSpPr>
          <p:nvPr/>
        </p:nvSpPr>
        <p:spPr bwMode="auto">
          <a:xfrm>
            <a:off x="1550988" y="4333875"/>
            <a:ext cx="9191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a:solidFill>
                  <a:srgbClr val="008000"/>
                </a:solidFill>
              </a:rPr>
              <a:t>0</a:t>
            </a:r>
          </a:p>
          <a:p>
            <a:pPr algn="ctr" eaLnBrk="1">
              <a:spcAft>
                <a:spcPct val="0"/>
              </a:spcAft>
              <a:buFont typeface="Times New Roman" panose="02020603050405020304" pitchFamily="18" charset="0"/>
              <a:buNone/>
            </a:pPr>
            <a:r>
              <a:rPr lang="en-US" altLang="en-US" sz="1800" b="1">
                <a:solidFill>
                  <a:srgbClr val="008000"/>
                </a:solidFill>
              </a:rPr>
              <a:t>START</a:t>
            </a:r>
          </a:p>
        </p:txBody>
      </p:sp>
      <p:sp>
        <p:nvSpPr>
          <p:cNvPr id="60440" name="Text Box 35">
            <a:extLst>
              <a:ext uri="{FF2B5EF4-FFF2-40B4-BE49-F238E27FC236}">
                <a16:creationId xmlns:a16="http://schemas.microsoft.com/office/drawing/2014/main" id="{4BC34699-D3DC-48F7-835D-8485957F27A3}"/>
              </a:ext>
            </a:extLst>
          </p:cNvPr>
          <p:cNvSpPr txBox="1">
            <a:spLocks noChangeArrowheads="1"/>
          </p:cNvSpPr>
          <p:nvPr/>
        </p:nvSpPr>
        <p:spPr bwMode="auto">
          <a:xfrm>
            <a:off x="4522788" y="6313488"/>
            <a:ext cx="914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+7</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A)</a:t>
            </a:r>
          </a:p>
        </p:txBody>
      </p:sp>
      <p:sp>
        <p:nvSpPr>
          <p:cNvPr id="60441" name="Text Box 36">
            <a:extLst>
              <a:ext uri="{FF2B5EF4-FFF2-40B4-BE49-F238E27FC236}">
                <a16:creationId xmlns:a16="http://schemas.microsoft.com/office/drawing/2014/main" id="{703ED16B-79BF-4E9A-87C9-E9080C5B70A0}"/>
              </a:ext>
            </a:extLst>
          </p:cNvPr>
          <p:cNvSpPr txBox="1">
            <a:spLocks noChangeArrowheads="1"/>
          </p:cNvSpPr>
          <p:nvPr/>
        </p:nvSpPr>
        <p:spPr bwMode="auto">
          <a:xfrm>
            <a:off x="4559300" y="2749550"/>
            <a:ext cx="914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+6</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A)</a:t>
            </a:r>
          </a:p>
        </p:txBody>
      </p:sp>
      <p:sp>
        <p:nvSpPr>
          <p:cNvPr id="60442" name="Text Box 34">
            <a:extLst>
              <a:ext uri="{FF2B5EF4-FFF2-40B4-BE49-F238E27FC236}">
                <a16:creationId xmlns:a16="http://schemas.microsoft.com/office/drawing/2014/main" id="{2E9A89F9-B799-466F-91B1-C0ADD1E19D70}"/>
              </a:ext>
            </a:extLst>
          </p:cNvPr>
          <p:cNvSpPr txBox="1">
            <a:spLocks noChangeArrowheads="1"/>
          </p:cNvSpPr>
          <p:nvPr/>
        </p:nvSpPr>
        <p:spPr bwMode="auto">
          <a:xfrm>
            <a:off x="7691438" y="6313488"/>
            <a:ext cx="914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+2</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B)</a:t>
            </a:r>
          </a:p>
        </p:txBody>
      </p:sp>
      <p:sp>
        <p:nvSpPr>
          <p:cNvPr id="60443" name="Text Box 36">
            <a:extLst>
              <a:ext uri="{FF2B5EF4-FFF2-40B4-BE49-F238E27FC236}">
                <a16:creationId xmlns:a16="http://schemas.microsoft.com/office/drawing/2014/main" id="{CA1A23DA-D6D5-484F-A102-54AB8784F2F0}"/>
              </a:ext>
            </a:extLst>
          </p:cNvPr>
          <p:cNvSpPr txBox="1">
            <a:spLocks noChangeArrowheads="1"/>
          </p:cNvSpPr>
          <p:nvPr/>
        </p:nvSpPr>
        <p:spPr bwMode="auto">
          <a:xfrm>
            <a:off x="7664450" y="2743200"/>
            <a:ext cx="914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+4</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D)</a:t>
            </a:r>
          </a:p>
        </p:txBody>
      </p:sp>
      <p:sp>
        <p:nvSpPr>
          <p:cNvPr id="60444" name="AutoShape 40">
            <a:extLst>
              <a:ext uri="{FF2B5EF4-FFF2-40B4-BE49-F238E27FC236}">
                <a16:creationId xmlns:a16="http://schemas.microsoft.com/office/drawing/2014/main" id="{8E93A611-9922-4FBD-BBFA-889C910039E0}"/>
              </a:ext>
            </a:extLst>
          </p:cNvPr>
          <p:cNvSpPr>
            <a:spLocks noChangeArrowheads="1"/>
          </p:cNvSpPr>
          <p:nvPr/>
        </p:nvSpPr>
        <p:spPr bwMode="auto">
          <a:xfrm>
            <a:off x="8462963" y="2325688"/>
            <a:ext cx="457200" cy="457200"/>
          </a:xfrm>
          <a:prstGeom prst="sun">
            <a:avLst>
              <a:gd name="adj" fmla="val 25000"/>
            </a:avLst>
          </a:prstGeom>
          <a:solidFill>
            <a:srgbClr val="FF6633"/>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0445" name="AutoShape 41">
            <a:extLst>
              <a:ext uri="{FF2B5EF4-FFF2-40B4-BE49-F238E27FC236}">
                <a16:creationId xmlns:a16="http://schemas.microsoft.com/office/drawing/2014/main" id="{328EF245-5DDC-4956-B6ED-4E81E4BEDC36}"/>
              </a:ext>
            </a:extLst>
          </p:cNvPr>
          <p:cNvSpPr>
            <a:spLocks noChangeArrowheads="1"/>
          </p:cNvSpPr>
          <p:nvPr/>
        </p:nvSpPr>
        <p:spPr bwMode="auto">
          <a:xfrm>
            <a:off x="8462963" y="5818188"/>
            <a:ext cx="457200" cy="457200"/>
          </a:xfrm>
          <a:prstGeom prst="sun">
            <a:avLst>
              <a:gd name="adj" fmla="val 25000"/>
            </a:avLst>
          </a:prstGeom>
          <a:solidFill>
            <a:srgbClr val="FF6633"/>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0446" name="TextBox 48">
            <a:extLst>
              <a:ext uri="{FF2B5EF4-FFF2-40B4-BE49-F238E27FC236}">
                <a16:creationId xmlns:a16="http://schemas.microsoft.com/office/drawing/2014/main" id="{4B17F7E2-BF26-4150-BBD7-45156466532E}"/>
              </a:ext>
            </a:extLst>
          </p:cNvPr>
          <p:cNvSpPr txBox="1">
            <a:spLocks noChangeArrowheads="1"/>
          </p:cNvSpPr>
          <p:nvPr/>
        </p:nvSpPr>
        <p:spPr bwMode="auto">
          <a:xfrm>
            <a:off x="925513" y="1341438"/>
            <a:ext cx="82169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i="1"/>
              <a:t>Take every edge and try to relax it (N – 1 times where N is the count of nodes)</a:t>
            </a:r>
          </a:p>
        </p:txBody>
      </p:sp>
      <p:cxnSp>
        <p:nvCxnSpPr>
          <p:cNvPr id="60447" name="AutoShape 6">
            <a:extLst>
              <a:ext uri="{FF2B5EF4-FFF2-40B4-BE49-F238E27FC236}">
                <a16:creationId xmlns:a16="http://schemas.microsoft.com/office/drawing/2014/main" id="{FCFD092E-AB1F-4D21-BB2E-5E5CE862B634}"/>
              </a:ext>
            </a:extLst>
          </p:cNvPr>
          <p:cNvCxnSpPr>
            <a:cxnSpLocks noChangeShapeType="1"/>
          </p:cNvCxnSpPr>
          <p:nvPr/>
        </p:nvCxnSpPr>
        <p:spPr bwMode="auto">
          <a:xfrm flipV="1">
            <a:off x="2525713" y="3082925"/>
            <a:ext cx="1897062" cy="1154113"/>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0448" name="AutoShape 7">
            <a:extLst>
              <a:ext uri="{FF2B5EF4-FFF2-40B4-BE49-F238E27FC236}">
                <a16:creationId xmlns:a16="http://schemas.microsoft.com/office/drawing/2014/main" id="{D2756096-689C-47E0-8DAB-BCB843B101A3}"/>
              </a:ext>
            </a:extLst>
          </p:cNvPr>
          <p:cNvCxnSpPr>
            <a:cxnSpLocks noChangeShapeType="1"/>
          </p:cNvCxnSpPr>
          <p:nvPr/>
        </p:nvCxnSpPr>
        <p:spPr bwMode="auto">
          <a:xfrm>
            <a:off x="2525713" y="5022850"/>
            <a:ext cx="1897062" cy="15001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0449" name="AutoShape 8">
            <a:extLst>
              <a:ext uri="{FF2B5EF4-FFF2-40B4-BE49-F238E27FC236}">
                <a16:creationId xmlns:a16="http://schemas.microsoft.com/office/drawing/2014/main" id="{435B652D-6DD7-4FA5-BC29-7F4D279436D6}"/>
              </a:ext>
            </a:extLst>
          </p:cNvPr>
          <p:cNvCxnSpPr>
            <a:cxnSpLocks noChangeShapeType="1"/>
          </p:cNvCxnSpPr>
          <p:nvPr/>
        </p:nvCxnSpPr>
        <p:spPr bwMode="auto">
          <a:xfrm>
            <a:off x="4972050" y="3627438"/>
            <a:ext cx="1588"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0450" name="AutoShape 9">
            <a:extLst>
              <a:ext uri="{FF2B5EF4-FFF2-40B4-BE49-F238E27FC236}">
                <a16:creationId xmlns:a16="http://schemas.microsoft.com/office/drawing/2014/main" id="{7A65F883-CA29-4336-A0BA-82C4183FAEE6}"/>
              </a:ext>
            </a:extLst>
          </p:cNvPr>
          <p:cNvCxnSpPr>
            <a:cxnSpLocks noChangeShapeType="1"/>
          </p:cNvCxnSpPr>
          <p:nvPr/>
        </p:nvCxnSpPr>
        <p:spPr bwMode="auto">
          <a:xfrm>
            <a:off x="5508625" y="2559050"/>
            <a:ext cx="2309813"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0451" name="AutoShape 10">
            <a:extLst>
              <a:ext uri="{FF2B5EF4-FFF2-40B4-BE49-F238E27FC236}">
                <a16:creationId xmlns:a16="http://schemas.microsoft.com/office/drawing/2014/main" id="{E707E6F0-2606-48A9-89A5-6868D6E4B802}"/>
              </a:ext>
            </a:extLst>
          </p:cNvPr>
          <p:cNvCxnSpPr>
            <a:cxnSpLocks noChangeShapeType="1"/>
          </p:cNvCxnSpPr>
          <p:nvPr/>
        </p:nvCxnSpPr>
        <p:spPr bwMode="auto">
          <a:xfrm flipH="1">
            <a:off x="5421313" y="3397250"/>
            <a:ext cx="2308225"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0452" name="AutoShape 11">
            <a:extLst>
              <a:ext uri="{FF2B5EF4-FFF2-40B4-BE49-F238E27FC236}">
                <a16:creationId xmlns:a16="http://schemas.microsoft.com/office/drawing/2014/main" id="{F687F824-69F1-4B80-8641-AA0064E4C8C7}"/>
              </a:ext>
            </a:extLst>
          </p:cNvPr>
          <p:cNvCxnSpPr>
            <a:cxnSpLocks noChangeShapeType="1"/>
          </p:cNvCxnSpPr>
          <p:nvPr/>
        </p:nvCxnSpPr>
        <p:spPr bwMode="auto">
          <a:xfrm flipV="1">
            <a:off x="8164513" y="3627438"/>
            <a:ext cx="1587"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0453" name="AutoShape 12">
            <a:extLst>
              <a:ext uri="{FF2B5EF4-FFF2-40B4-BE49-F238E27FC236}">
                <a16:creationId xmlns:a16="http://schemas.microsoft.com/office/drawing/2014/main" id="{516A5697-EAEC-425B-9720-682E5E61FCEF}"/>
              </a:ext>
            </a:extLst>
          </p:cNvPr>
          <p:cNvCxnSpPr>
            <a:cxnSpLocks noChangeShapeType="1"/>
          </p:cNvCxnSpPr>
          <p:nvPr/>
        </p:nvCxnSpPr>
        <p:spPr bwMode="auto">
          <a:xfrm>
            <a:off x="5613400" y="6599238"/>
            <a:ext cx="1941513" cy="1587"/>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0454" name="AutoShape 13">
            <a:extLst>
              <a:ext uri="{FF2B5EF4-FFF2-40B4-BE49-F238E27FC236}">
                <a16:creationId xmlns:a16="http://schemas.microsoft.com/office/drawing/2014/main" id="{A4B43710-E653-40B1-A678-B6B3FC9AF168}"/>
              </a:ext>
            </a:extLst>
          </p:cNvPr>
          <p:cNvCxnSpPr>
            <a:cxnSpLocks noChangeShapeType="1"/>
          </p:cNvCxnSpPr>
          <p:nvPr/>
        </p:nvCxnSpPr>
        <p:spPr bwMode="auto">
          <a:xfrm flipH="1" flipV="1">
            <a:off x="2601913" y="4641850"/>
            <a:ext cx="5095875" cy="1500188"/>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0455" name="AutoShape 14">
            <a:extLst>
              <a:ext uri="{FF2B5EF4-FFF2-40B4-BE49-F238E27FC236}">
                <a16:creationId xmlns:a16="http://schemas.microsoft.com/office/drawing/2014/main" id="{4DF931E3-F1A9-409F-A5CD-5B8F669EB485}"/>
              </a:ext>
            </a:extLst>
          </p:cNvPr>
          <p:cNvCxnSpPr>
            <a:cxnSpLocks noChangeShapeType="1"/>
          </p:cNvCxnSpPr>
          <p:nvPr/>
        </p:nvCxnSpPr>
        <p:spPr bwMode="auto">
          <a:xfrm flipV="1">
            <a:off x="5473700" y="3487738"/>
            <a:ext cx="2309813" cy="2654300"/>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0456" name="AutoShape 30">
            <a:extLst>
              <a:ext uri="{FF2B5EF4-FFF2-40B4-BE49-F238E27FC236}">
                <a16:creationId xmlns:a16="http://schemas.microsoft.com/office/drawing/2014/main" id="{D88E6978-9688-454D-AE0F-8E111FD3D41C}"/>
              </a:ext>
            </a:extLst>
          </p:cNvPr>
          <p:cNvCxnSpPr>
            <a:cxnSpLocks noChangeShapeType="1"/>
          </p:cNvCxnSpPr>
          <p:nvPr/>
        </p:nvCxnSpPr>
        <p:spPr bwMode="auto">
          <a:xfrm>
            <a:off x="5421313" y="3487738"/>
            <a:ext cx="2309812" cy="2654300"/>
          </a:xfrm>
          <a:prstGeom prst="curvedConnector3">
            <a:avLst>
              <a:gd name="adj1" fmla="val 30519"/>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1">
            <a:extLst>
              <a:ext uri="{FF2B5EF4-FFF2-40B4-BE49-F238E27FC236}">
                <a16:creationId xmlns:a16="http://schemas.microsoft.com/office/drawing/2014/main" id="{E4D5F553-0961-4250-89B4-FE1AE84E134A}"/>
              </a:ext>
            </a:extLst>
          </p:cNvPr>
          <p:cNvSpPr>
            <a:spLocks noChangeArrowheads="1"/>
          </p:cNvSpPr>
          <p:nvPr/>
        </p:nvSpPr>
        <p:spPr bwMode="auto">
          <a:xfrm>
            <a:off x="1370013" y="39481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2467" name="Oval 2">
            <a:extLst>
              <a:ext uri="{FF2B5EF4-FFF2-40B4-BE49-F238E27FC236}">
                <a16:creationId xmlns:a16="http://schemas.microsoft.com/office/drawing/2014/main" id="{1B92AAB1-3FB5-4A59-BC5A-18700F1DA1DE}"/>
              </a:ext>
            </a:extLst>
          </p:cNvPr>
          <p:cNvSpPr>
            <a:spLocks noChangeArrowheads="1"/>
          </p:cNvSpPr>
          <p:nvPr/>
        </p:nvSpPr>
        <p:spPr bwMode="auto">
          <a:xfrm>
            <a:off x="43418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2468" name="Oval 3">
            <a:extLst>
              <a:ext uri="{FF2B5EF4-FFF2-40B4-BE49-F238E27FC236}">
                <a16:creationId xmlns:a16="http://schemas.microsoft.com/office/drawing/2014/main" id="{DF8C39AF-2F41-4502-BBD0-E3A25C4F79B5}"/>
              </a:ext>
            </a:extLst>
          </p:cNvPr>
          <p:cNvSpPr>
            <a:spLocks noChangeArrowheads="1"/>
          </p:cNvSpPr>
          <p:nvPr/>
        </p:nvSpPr>
        <p:spPr bwMode="auto">
          <a:xfrm>
            <a:off x="75422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2469" name="Oval 4">
            <a:extLst>
              <a:ext uri="{FF2B5EF4-FFF2-40B4-BE49-F238E27FC236}">
                <a16:creationId xmlns:a16="http://schemas.microsoft.com/office/drawing/2014/main" id="{D2BF0E75-0BDF-4E56-831B-D5098549151A}"/>
              </a:ext>
            </a:extLst>
          </p:cNvPr>
          <p:cNvSpPr>
            <a:spLocks noChangeArrowheads="1"/>
          </p:cNvSpPr>
          <p:nvPr/>
        </p:nvSpPr>
        <p:spPr bwMode="auto">
          <a:xfrm>
            <a:off x="43418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2470" name="Oval 5">
            <a:extLst>
              <a:ext uri="{FF2B5EF4-FFF2-40B4-BE49-F238E27FC236}">
                <a16:creationId xmlns:a16="http://schemas.microsoft.com/office/drawing/2014/main" id="{96F90E3C-A553-46B1-8A6A-593E60EC0FE0}"/>
              </a:ext>
            </a:extLst>
          </p:cNvPr>
          <p:cNvSpPr>
            <a:spLocks noChangeArrowheads="1"/>
          </p:cNvSpPr>
          <p:nvPr/>
        </p:nvSpPr>
        <p:spPr bwMode="auto">
          <a:xfrm>
            <a:off x="75422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2471" name="Text Box 15">
            <a:extLst>
              <a:ext uri="{FF2B5EF4-FFF2-40B4-BE49-F238E27FC236}">
                <a16:creationId xmlns:a16="http://schemas.microsoft.com/office/drawing/2014/main" id="{33E11B16-4A99-41E4-BDFF-F12D57B5CBD9}"/>
              </a:ext>
            </a:extLst>
          </p:cNvPr>
          <p:cNvSpPr txBox="1">
            <a:spLocks noChangeArrowheads="1"/>
          </p:cNvSpPr>
          <p:nvPr/>
        </p:nvSpPr>
        <p:spPr bwMode="auto">
          <a:xfrm>
            <a:off x="1798638" y="3943350"/>
            <a:ext cx="401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A</a:t>
            </a:r>
          </a:p>
        </p:txBody>
      </p:sp>
      <p:sp>
        <p:nvSpPr>
          <p:cNvPr id="62472" name="Text Box 16">
            <a:extLst>
              <a:ext uri="{FF2B5EF4-FFF2-40B4-BE49-F238E27FC236}">
                <a16:creationId xmlns:a16="http://schemas.microsoft.com/office/drawing/2014/main" id="{E545335B-CBE5-402E-B308-25ACD9157A67}"/>
              </a:ext>
            </a:extLst>
          </p:cNvPr>
          <p:cNvSpPr txBox="1">
            <a:spLocks noChangeArrowheads="1"/>
          </p:cNvSpPr>
          <p:nvPr/>
        </p:nvSpPr>
        <p:spPr bwMode="auto">
          <a:xfrm>
            <a:off x="4772025" y="2330450"/>
            <a:ext cx="4000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B</a:t>
            </a:r>
          </a:p>
        </p:txBody>
      </p:sp>
      <p:sp>
        <p:nvSpPr>
          <p:cNvPr id="62473" name="Text Box 17">
            <a:extLst>
              <a:ext uri="{FF2B5EF4-FFF2-40B4-BE49-F238E27FC236}">
                <a16:creationId xmlns:a16="http://schemas.microsoft.com/office/drawing/2014/main" id="{46B2542B-36A2-43BA-9FEB-9FF71660E2D3}"/>
              </a:ext>
            </a:extLst>
          </p:cNvPr>
          <p:cNvSpPr txBox="1">
            <a:spLocks noChangeArrowheads="1"/>
          </p:cNvSpPr>
          <p:nvPr/>
        </p:nvSpPr>
        <p:spPr bwMode="auto">
          <a:xfrm>
            <a:off x="7972425" y="2335213"/>
            <a:ext cx="400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C</a:t>
            </a:r>
          </a:p>
        </p:txBody>
      </p:sp>
      <p:sp>
        <p:nvSpPr>
          <p:cNvPr id="62474" name="Text Box 18">
            <a:extLst>
              <a:ext uri="{FF2B5EF4-FFF2-40B4-BE49-F238E27FC236}">
                <a16:creationId xmlns:a16="http://schemas.microsoft.com/office/drawing/2014/main" id="{412ECA47-0DA8-4B37-9CA6-8507914C9EE8}"/>
              </a:ext>
            </a:extLst>
          </p:cNvPr>
          <p:cNvSpPr txBox="1">
            <a:spLocks noChangeArrowheads="1"/>
          </p:cNvSpPr>
          <p:nvPr/>
        </p:nvSpPr>
        <p:spPr bwMode="auto">
          <a:xfrm>
            <a:off x="4772025" y="5872163"/>
            <a:ext cx="4000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D</a:t>
            </a:r>
          </a:p>
        </p:txBody>
      </p:sp>
      <p:sp>
        <p:nvSpPr>
          <p:cNvPr id="62475" name="Text Box 19">
            <a:extLst>
              <a:ext uri="{FF2B5EF4-FFF2-40B4-BE49-F238E27FC236}">
                <a16:creationId xmlns:a16="http://schemas.microsoft.com/office/drawing/2014/main" id="{8A5F1C69-317E-4ADD-BBB6-AEDDA932889B}"/>
              </a:ext>
            </a:extLst>
          </p:cNvPr>
          <p:cNvSpPr txBox="1">
            <a:spLocks noChangeArrowheads="1"/>
          </p:cNvSpPr>
          <p:nvPr/>
        </p:nvSpPr>
        <p:spPr bwMode="auto">
          <a:xfrm>
            <a:off x="7980363" y="5872163"/>
            <a:ext cx="384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E</a:t>
            </a:r>
          </a:p>
        </p:txBody>
      </p:sp>
      <p:sp>
        <p:nvSpPr>
          <p:cNvPr id="62476" name="Text Box 20">
            <a:extLst>
              <a:ext uri="{FF2B5EF4-FFF2-40B4-BE49-F238E27FC236}">
                <a16:creationId xmlns:a16="http://schemas.microsoft.com/office/drawing/2014/main" id="{297F8794-32B7-408F-A236-332DD1DEB719}"/>
              </a:ext>
            </a:extLst>
          </p:cNvPr>
          <p:cNvSpPr txBox="1">
            <a:spLocks noChangeArrowheads="1"/>
          </p:cNvSpPr>
          <p:nvPr/>
        </p:nvSpPr>
        <p:spPr bwMode="auto">
          <a:xfrm>
            <a:off x="2970213" y="3306763"/>
            <a:ext cx="4714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+6</a:t>
            </a:r>
          </a:p>
        </p:txBody>
      </p:sp>
      <p:sp>
        <p:nvSpPr>
          <p:cNvPr id="62477" name="Text Box 21">
            <a:extLst>
              <a:ext uri="{FF2B5EF4-FFF2-40B4-BE49-F238E27FC236}">
                <a16:creationId xmlns:a16="http://schemas.microsoft.com/office/drawing/2014/main" id="{DB0B2FFA-05A7-4A30-81EA-4143ECA930B0}"/>
              </a:ext>
            </a:extLst>
          </p:cNvPr>
          <p:cNvSpPr txBox="1">
            <a:spLocks noChangeArrowheads="1"/>
          </p:cNvSpPr>
          <p:nvPr/>
        </p:nvSpPr>
        <p:spPr bwMode="auto">
          <a:xfrm>
            <a:off x="4518025" y="39179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+8</a:t>
            </a:r>
          </a:p>
        </p:txBody>
      </p:sp>
      <p:sp>
        <p:nvSpPr>
          <p:cNvPr id="62478" name="Text Box 22">
            <a:extLst>
              <a:ext uri="{FF2B5EF4-FFF2-40B4-BE49-F238E27FC236}">
                <a16:creationId xmlns:a16="http://schemas.microsoft.com/office/drawing/2014/main" id="{74077F62-0084-4775-A9B4-A8693DA56EE3}"/>
              </a:ext>
            </a:extLst>
          </p:cNvPr>
          <p:cNvSpPr txBox="1">
            <a:spLocks noChangeArrowheads="1"/>
          </p:cNvSpPr>
          <p:nvPr/>
        </p:nvSpPr>
        <p:spPr bwMode="auto">
          <a:xfrm>
            <a:off x="3111500" y="5748338"/>
            <a:ext cx="4714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62479" name="Text Box 23">
            <a:extLst>
              <a:ext uri="{FF2B5EF4-FFF2-40B4-BE49-F238E27FC236}">
                <a16:creationId xmlns:a16="http://schemas.microsoft.com/office/drawing/2014/main" id="{FFBFE9BF-B76C-46A7-AAA0-87C5C3623C6A}"/>
              </a:ext>
            </a:extLst>
          </p:cNvPr>
          <p:cNvSpPr txBox="1">
            <a:spLocks noChangeArrowheads="1"/>
          </p:cNvSpPr>
          <p:nvPr/>
        </p:nvSpPr>
        <p:spPr bwMode="auto">
          <a:xfrm>
            <a:off x="6208713" y="654050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+9</a:t>
            </a:r>
          </a:p>
        </p:txBody>
      </p:sp>
      <p:sp>
        <p:nvSpPr>
          <p:cNvPr id="62480" name="Text Box 24">
            <a:extLst>
              <a:ext uri="{FF2B5EF4-FFF2-40B4-BE49-F238E27FC236}">
                <a16:creationId xmlns:a16="http://schemas.microsoft.com/office/drawing/2014/main" id="{C242F534-0B34-466F-8018-F3936E39E8B0}"/>
              </a:ext>
            </a:extLst>
          </p:cNvPr>
          <p:cNvSpPr txBox="1">
            <a:spLocks noChangeArrowheads="1"/>
          </p:cNvSpPr>
          <p:nvPr/>
        </p:nvSpPr>
        <p:spPr bwMode="auto">
          <a:xfrm>
            <a:off x="6488113" y="5997575"/>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+2</a:t>
            </a:r>
          </a:p>
        </p:txBody>
      </p:sp>
      <p:sp>
        <p:nvSpPr>
          <p:cNvPr id="62481" name="Text Box 25">
            <a:extLst>
              <a:ext uri="{FF2B5EF4-FFF2-40B4-BE49-F238E27FC236}">
                <a16:creationId xmlns:a16="http://schemas.microsoft.com/office/drawing/2014/main" id="{BC454E18-918C-4422-B5BA-09C2146673D1}"/>
              </a:ext>
            </a:extLst>
          </p:cNvPr>
          <p:cNvSpPr txBox="1">
            <a:spLocks noChangeArrowheads="1"/>
          </p:cNvSpPr>
          <p:nvPr/>
        </p:nvSpPr>
        <p:spPr bwMode="auto">
          <a:xfrm>
            <a:off x="6299200" y="21272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+5</a:t>
            </a:r>
          </a:p>
        </p:txBody>
      </p:sp>
      <p:sp>
        <p:nvSpPr>
          <p:cNvPr id="62482" name="Text Box 27">
            <a:extLst>
              <a:ext uri="{FF2B5EF4-FFF2-40B4-BE49-F238E27FC236}">
                <a16:creationId xmlns:a16="http://schemas.microsoft.com/office/drawing/2014/main" id="{C4D274AB-7BF7-4A41-89AE-C7854F2CFC4C}"/>
              </a:ext>
            </a:extLst>
          </p:cNvPr>
          <p:cNvSpPr txBox="1">
            <a:spLocks noChangeArrowheads="1"/>
          </p:cNvSpPr>
          <p:nvPr/>
        </p:nvSpPr>
        <p:spPr bwMode="auto">
          <a:xfrm>
            <a:off x="6300788" y="3062288"/>
            <a:ext cx="4079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-2</a:t>
            </a:r>
          </a:p>
        </p:txBody>
      </p:sp>
      <p:sp>
        <p:nvSpPr>
          <p:cNvPr id="62483" name="Text Box 28">
            <a:extLst>
              <a:ext uri="{FF2B5EF4-FFF2-40B4-BE49-F238E27FC236}">
                <a16:creationId xmlns:a16="http://schemas.microsoft.com/office/drawing/2014/main" id="{207892AE-6CD9-4056-947A-4299D9E66088}"/>
              </a:ext>
            </a:extLst>
          </p:cNvPr>
          <p:cNvSpPr txBox="1">
            <a:spLocks noChangeArrowheads="1"/>
          </p:cNvSpPr>
          <p:nvPr/>
        </p:nvSpPr>
        <p:spPr bwMode="auto">
          <a:xfrm>
            <a:off x="6792913" y="3940175"/>
            <a:ext cx="4079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-3</a:t>
            </a:r>
          </a:p>
        </p:txBody>
      </p:sp>
      <p:sp>
        <p:nvSpPr>
          <p:cNvPr id="62484" name="Rectangle 29">
            <a:extLst>
              <a:ext uri="{FF2B5EF4-FFF2-40B4-BE49-F238E27FC236}">
                <a16:creationId xmlns:a16="http://schemas.microsoft.com/office/drawing/2014/main" id="{C5FAA0AC-93ED-44E5-833D-75C79700923A}"/>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Find the shortest path to all nodes.</a:t>
            </a:r>
          </a:p>
        </p:txBody>
      </p:sp>
      <p:sp>
        <p:nvSpPr>
          <p:cNvPr id="62485" name="Text Box 31">
            <a:extLst>
              <a:ext uri="{FF2B5EF4-FFF2-40B4-BE49-F238E27FC236}">
                <a16:creationId xmlns:a16="http://schemas.microsoft.com/office/drawing/2014/main" id="{8FDE2F77-0DFA-4B7B-9456-263C8CD0BD54}"/>
              </a:ext>
            </a:extLst>
          </p:cNvPr>
          <p:cNvSpPr txBox="1">
            <a:spLocks noChangeArrowheads="1"/>
          </p:cNvSpPr>
          <p:nvPr/>
        </p:nvSpPr>
        <p:spPr bwMode="auto">
          <a:xfrm>
            <a:off x="6842125" y="5311775"/>
            <a:ext cx="4079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-4</a:t>
            </a:r>
          </a:p>
        </p:txBody>
      </p:sp>
      <p:sp>
        <p:nvSpPr>
          <p:cNvPr id="62486" name="Text Box 32">
            <a:extLst>
              <a:ext uri="{FF2B5EF4-FFF2-40B4-BE49-F238E27FC236}">
                <a16:creationId xmlns:a16="http://schemas.microsoft.com/office/drawing/2014/main" id="{D45DCC68-8377-42D8-9659-CE1D177D1496}"/>
              </a:ext>
            </a:extLst>
          </p:cNvPr>
          <p:cNvSpPr txBox="1">
            <a:spLocks noChangeArrowheads="1"/>
          </p:cNvSpPr>
          <p:nvPr/>
        </p:nvSpPr>
        <p:spPr bwMode="auto">
          <a:xfrm>
            <a:off x="8145463" y="445135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62487" name="Text Box 32">
            <a:extLst>
              <a:ext uri="{FF2B5EF4-FFF2-40B4-BE49-F238E27FC236}">
                <a16:creationId xmlns:a16="http://schemas.microsoft.com/office/drawing/2014/main" id="{2DFEF375-80DE-47E1-99FD-930C4E7C7395}"/>
              </a:ext>
            </a:extLst>
          </p:cNvPr>
          <p:cNvSpPr txBox="1">
            <a:spLocks noChangeArrowheads="1"/>
          </p:cNvSpPr>
          <p:nvPr/>
        </p:nvSpPr>
        <p:spPr bwMode="auto">
          <a:xfrm>
            <a:off x="1550988" y="4333875"/>
            <a:ext cx="9191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a:solidFill>
                  <a:srgbClr val="008000"/>
                </a:solidFill>
              </a:rPr>
              <a:t>0</a:t>
            </a:r>
          </a:p>
          <a:p>
            <a:pPr algn="ctr" eaLnBrk="1">
              <a:spcAft>
                <a:spcPct val="0"/>
              </a:spcAft>
              <a:buFont typeface="Times New Roman" panose="02020603050405020304" pitchFamily="18" charset="0"/>
              <a:buNone/>
            </a:pPr>
            <a:r>
              <a:rPr lang="en-US" altLang="en-US" sz="1800" b="1">
                <a:solidFill>
                  <a:srgbClr val="008000"/>
                </a:solidFill>
              </a:rPr>
              <a:t>START</a:t>
            </a:r>
          </a:p>
        </p:txBody>
      </p:sp>
      <p:sp>
        <p:nvSpPr>
          <p:cNvPr id="62488" name="Text Box 35">
            <a:extLst>
              <a:ext uri="{FF2B5EF4-FFF2-40B4-BE49-F238E27FC236}">
                <a16:creationId xmlns:a16="http://schemas.microsoft.com/office/drawing/2014/main" id="{FF05776F-2858-4279-8295-73F86B6F55CB}"/>
              </a:ext>
            </a:extLst>
          </p:cNvPr>
          <p:cNvSpPr txBox="1">
            <a:spLocks noChangeArrowheads="1"/>
          </p:cNvSpPr>
          <p:nvPr/>
        </p:nvSpPr>
        <p:spPr bwMode="auto">
          <a:xfrm>
            <a:off x="4522788" y="6313488"/>
            <a:ext cx="914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+7</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A)</a:t>
            </a:r>
          </a:p>
        </p:txBody>
      </p:sp>
      <p:sp>
        <p:nvSpPr>
          <p:cNvPr id="62489" name="Text Box 34">
            <a:extLst>
              <a:ext uri="{FF2B5EF4-FFF2-40B4-BE49-F238E27FC236}">
                <a16:creationId xmlns:a16="http://schemas.microsoft.com/office/drawing/2014/main" id="{BDED6848-573B-4C8B-9D59-E6D563C1E4EE}"/>
              </a:ext>
            </a:extLst>
          </p:cNvPr>
          <p:cNvSpPr txBox="1">
            <a:spLocks noChangeArrowheads="1"/>
          </p:cNvSpPr>
          <p:nvPr/>
        </p:nvSpPr>
        <p:spPr bwMode="auto">
          <a:xfrm>
            <a:off x="7691438" y="6313488"/>
            <a:ext cx="914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+2</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B)</a:t>
            </a:r>
          </a:p>
        </p:txBody>
      </p:sp>
      <p:sp>
        <p:nvSpPr>
          <p:cNvPr id="62490" name="Text Box 36">
            <a:extLst>
              <a:ext uri="{FF2B5EF4-FFF2-40B4-BE49-F238E27FC236}">
                <a16:creationId xmlns:a16="http://schemas.microsoft.com/office/drawing/2014/main" id="{A813ED9B-C75A-4B04-993B-99DE344C375B}"/>
              </a:ext>
            </a:extLst>
          </p:cNvPr>
          <p:cNvSpPr txBox="1">
            <a:spLocks noChangeArrowheads="1"/>
          </p:cNvSpPr>
          <p:nvPr/>
        </p:nvSpPr>
        <p:spPr bwMode="auto">
          <a:xfrm>
            <a:off x="7664450" y="2743200"/>
            <a:ext cx="914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+4</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D)</a:t>
            </a:r>
          </a:p>
        </p:txBody>
      </p:sp>
      <p:sp>
        <p:nvSpPr>
          <p:cNvPr id="62491" name="Text Box 33">
            <a:extLst>
              <a:ext uri="{FF2B5EF4-FFF2-40B4-BE49-F238E27FC236}">
                <a16:creationId xmlns:a16="http://schemas.microsoft.com/office/drawing/2014/main" id="{15A29205-DFEF-4568-88D2-1810FCBB0119}"/>
              </a:ext>
            </a:extLst>
          </p:cNvPr>
          <p:cNvSpPr txBox="1">
            <a:spLocks noChangeArrowheads="1"/>
          </p:cNvSpPr>
          <p:nvPr/>
        </p:nvSpPr>
        <p:spPr bwMode="auto">
          <a:xfrm>
            <a:off x="4559300" y="2749550"/>
            <a:ext cx="914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+2</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C)</a:t>
            </a:r>
          </a:p>
        </p:txBody>
      </p:sp>
      <p:sp>
        <p:nvSpPr>
          <p:cNvPr id="62492" name="AutoShape 40">
            <a:extLst>
              <a:ext uri="{FF2B5EF4-FFF2-40B4-BE49-F238E27FC236}">
                <a16:creationId xmlns:a16="http://schemas.microsoft.com/office/drawing/2014/main" id="{13D2B8CC-5899-40CF-894A-01837E9374FF}"/>
              </a:ext>
            </a:extLst>
          </p:cNvPr>
          <p:cNvSpPr>
            <a:spLocks noChangeArrowheads="1"/>
          </p:cNvSpPr>
          <p:nvPr/>
        </p:nvSpPr>
        <p:spPr bwMode="auto">
          <a:xfrm>
            <a:off x="4143375" y="2325688"/>
            <a:ext cx="457200" cy="457200"/>
          </a:xfrm>
          <a:prstGeom prst="sun">
            <a:avLst>
              <a:gd name="adj" fmla="val 25000"/>
            </a:avLst>
          </a:prstGeom>
          <a:solidFill>
            <a:srgbClr val="FF6633"/>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2493" name="TextBox 43">
            <a:extLst>
              <a:ext uri="{FF2B5EF4-FFF2-40B4-BE49-F238E27FC236}">
                <a16:creationId xmlns:a16="http://schemas.microsoft.com/office/drawing/2014/main" id="{E211D8B5-64C7-414E-A584-F00B11A1415D}"/>
              </a:ext>
            </a:extLst>
          </p:cNvPr>
          <p:cNvSpPr txBox="1">
            <a:spLocks noChangeArrowheads="1"/>
          </p:cNvSpPr>
          <p:nvPr/>
        </p:nvSpPr>
        <p:spPr bwMode="auto">
          <a:xfrm>
            <a:off x="925513" y="1341438"/>
            <a:ext cx="82169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i="1"/>
              <a:t>Take every edge and try to relax it (N – 1 times where N is the count of nodes)</a:t>
            </a:r>
          </a:p>
        </p:txBody>
      </p:sp>
      <p:cxnSp>
        <p:nvCxnSpPr>
          <p:cNvPr id="62494" name="AutoShape 6">
            <a:extLst>
              <a:ext uri="{FF2B5EF4-FFF2-40B4-BE49-F238E27FC236}">
                <a16:creationId xmlns:a16="http://schemas.microsoft.com/office/drawing/2014/main" id="{1815AC7C-4ED3-4BBA-B3E6-50321D724BC9}"/>
              </a:ext>
            </a:extLst>
          </p:cNvPr>
          <p:cNvCxnSpPr>
            <a:cxnSpLocks noChangeShapeType="1"/>
          </p:cNvCxnSpPr>
          <p:nvPr/>
        </p:nvCxnSpPr>
        <p:spPr bwMode="auto">
          <a:xfrm flipV="1">
            <a:off x="2525713" y="3082925"/>
            <a:ext cx="1897062" cy="1154113"/>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2495" name="AutoShape 7">
            <a:extLst>
              <a:ext uri="{FF2B5EF4-FFF2-40B4-BE49-F238E27FC236}">
                <a16:creationId xmlns:a16="http://schemas.microsoft.com/office/drawing/2014/main" id="{C4E76F7E-42E6-473C-8E18-96F14BFEABBB}"/>
              </a:ext>
            </a:extLst>
          </p:cNvPr>
          <p:cNvCxnSpPr>
            <a:cxnSpLocks noChangeShapeType="1"/>
          </p:cNvCxnSpPr>
          <p:nvPr/>
        </p:nvCxnSpPr>
        <p:spPr bwMode="auto">
          <a:xfrm>
            <a:off x="2525713" y="5022850"/>
            <a:ext cx="1897062" cy="15001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2496" name="AutoShape 8">
            <a:extLst>
              <a:ext uri="{FF2B5EF4-FFF2-40B4-BE49-F238E27FC236}">
                <a16:creationId xmlns:a16="http://schemas.microsoft.com/office/drawing/2014/main" id="{9FA73484-749D-4F72-9FE3-B67CE5B5EE21}"/>
              </a:ext>
            </a:extLst>
          </p:cNvPr>
          <p:cNvCxnSpPr>
            <a:cxnSpLocks noChangeShapeType="1"/>
          </p:cNvCxnSpPr>
          <p:nvPr/>
        </p:nvCxnSpPr>
        <p:spPr bwMode="auto">
          <a:xfrm>
            <a:off x="4972050" y="3627438"/>
            <a:ext cx="1588"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2497" name="AutoShape 9">
            <a:extLst>
              <a:ext uri="{FF2B5EF4-FFF2-40B4-BE49-F238E27FC236}">
                <a16:creationId xmlns:a16="http://schemas.microsoft.com/office/drawing/2014/main" id="{3BE9915D-63E8-4430-8F4B-5B33CD8503BC}"/>
              </a:ext>
            </a:extLst>
          </p:cNvPr>
          <p:cNvCxnSpPr>
            <a:cxnSpLocks noChangeShapeType="1"/>
          </p:cNvCxnSpPr>
          <p:nvPr/>
        </p:nvCxnSpPr>
        <p:spPr bwMode="auto">
          <a:xfrm>
            <a:off x="5508625" y="2559050"/>
            <a:ext cx="2309813"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2498" name="AutoShape 10">
            <a:extLst>
              <a:ext uri="{FF2B5EF4-FFF2-40B4-BE49-F238E27FC236}">
                <a16:creationId xmlns:a16="http://schemas.microsoft.com/office/drawing/2014/main" id="{DA6B181C-8130-4C66-BEA1-236819EB56B1}"/>
              </a:ext>
            </a:extLst>
          </p:cNvPr>
          <p:cNvCxnSpPr>
            <a:cxnSpLocks noChangeShapeType="1"/>
          </p:cNvCxnSpPr>
          <p:nvPr/>
        </p:nvCxnSpPr>
        <p:spPr bwMode="auto">
          <a:xfrm flipH="1">
            <a:off x="5421313" y="3397250"/>
            <a:ext cx="2308225"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2499" name="AutoShape 11">
            <a:extLst>
              <a:ext uri="{FF2B5EF4-FFF2-40B4-BE49-F238E27FC236}">
                <a16:creationId xmlns:a16="http://schemas.microsoft.com/office/drawing/2014/main" id="{2CB37784-9CC2-4162-B111-18620EDE0137}"/>
              </a:ext>
            </a:extLst>
          </p:cNvPr>
          <p:cNvCxnSpPr>
            <a:cxnSpLocks noChangeShapeType="1"/>
          </p:cNvCxnSpPr>
          <p:nvPr/>
        </p:nvCxnSpPr>
        <p:spPr bwMode="auto">
          <a:xfrm flipV="1">
            <a:off x="8164513" y="3627438"/>
            <a:ext cx="1587"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2500" name="AutoShape 12">
            <a:extLst>
              <a:ext uri="{FF2B5EF4-FFF2-40B4-BE49-F238E27FC236}">
                <a16:creationId xmlns:a16="http://schemas.microsoft.com/office/drawing/2014/main" id="{579F6B89-66E6-49F1-9D77-F17D6FC1955E}"/>
              </a:ext>
            </a:extLst>
          </p:cNvPr>
          <p:cNvCxnSpPr>
            <a:cxnSpLocks noChangeShapeType="1"/>
          </p:cNvCxnSpPr>
          <p:nvPr/>
        </p:nvCxnSpPr>
        <p:spPr bwMode="auto">
          <a:xfrm>
            <a:off x="5613400" y="6599238"/>
            <a:ext cx="1941513" cy="1587"/>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2501" name="AutoShape 13">
            <a:extLst>
              <a:ext uri="{FF2B5EF4-FFF2-40B4-BE49-F238E27FC236}">
                <a16:creationId xmlns:a16="http://schemas.microsoft.com/office/drawing/2014/main" id="{9FA6CF0A-EF75-4848-9695-CB8004051C09}"/>
              </a:ext>
            </a:extLst>
          </p:cNvPr>
          <p:cNvCxnSpPr>
            <a:cxnSpLocks noChangeShapeType="1"/>
          </p:cNvCxnSpPr>
          <p:nvPr/>
        </p:nvCxnSpPr>
        <p:spPr bwMode="auto">
          <a:xfrm flipH="1" flipV="1">
            <a:off x="2601913" y="4641850"/>
            <a:ext cx="5095875" cy="1500188"/>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2502" name="AutoShape 14">
            <a:extLst>
              <a:ext uri="{FF2B5EF4-FFF2-40B4-BE49-F238E27FC236}">
                <a16:creationId xmlns:a16="http://schemas.microsoft.com/office/drawing/2014/main" id="{86EC8EF8-E10C-42B2-9365-3D41D1A1576B}"/>
              </a:ext>
            </a:extLst>
          </p:cNvPr>
          <p:cNvCxnSpPr>
            <a:cxnSpLocks noChangeShapeType="1"/>
          </p:cNvCxnSpPr>
          <p:nvPr/>
        </p:nvCxnSpPr>
        <p:spPr bwMode="auto">
          <a:xfrm flipV="1">
            <a:off x="5473700" y="3487738"/>
            <a:ext cx="2309813" cy="2654300"/>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2503" name="AutoShape 30">
            <a:extLst>
              <a:ext uri="{FF2B5EF4-FFF2-40B4-BE49-F238E27FC236}">
                <a16:creationId xmlns:a16="http://schemas.microsoft.com/office/drawing/2014/main" id="{B3493897-7CFD-4DC0-B377-6708C9D508B7}"/>
              </a:ext>
            </a:extLst>
          </p:cNvPr>
          <p:cNvCxnSpPr>
            <a:cxnSpLocks noChangeShapeType="1"/>
          </p:cNvCxnSpPr>
          <p:nvPr/>
        </p:nvCxnSpPr>
        <p:spPr bwMode="auto">
          <a:xfrm>
            <a:off x="5421313" y="3487738"/>
            <a:ext cx="2309812" cy="2654300"/>
          </a:xfrm>
          <a:prstGeom prst="curvedConnector3">
            <a:avLst>
              <a:gd name="adj1" fmla="val 30519"/>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val 1">
            <a:extLst>
              <a:ext uri="{FF2B5EF4-FFF2-40B4-BE49-F238E27FC236}">
                <a16:creationId xmlns:a16="http://schemas.microsoft.com/office/drawing/2014/main" id="{2CE816BE-D57D-4EB4-BE4C-3C40C01BE206}"/>
              </a:ext>
            </a:extLst>
          </p:cNvPr>
          <p:cNvSpPr>
            <a:spLocks noChangeArrowheads="1"/>
          </p:cNvSpPr>
          <p:nvPr/>
        </p:nvSpPr>
        <p:spPr bwMode="auto">
          <a:xfrm>
            <a:off x="1370013" y="39481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4515" name="Oval 2">
            <a:extLst>
              <a:ext uri="{FF2B5EF4-FFF2-40B4-BE49-F238E27FC236}">
                <a16:creationId xmlns:a16="http://schemas.microsoft.com/office/drawing/2014/main" id="{A33F91FE-92C2-4B50-AC27-4402005D2F2F}"/>
              </a:ext>
            </a:extLst>
          </p:cNvPr>
          <p:cNvSpPr>
            <a:spLocks noChangeArrowheads="1"/>
          </p:cNvSpPr>
          <p:nvPr/>
        </p:nvSpPr>
        <p:spPr bwMode="auto">
          <a:xfrm>
            <a:off x="43418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4516" name="Oval 3">
            <a:extLst>
              <a:ext uri="{FF2B5EF4-FFF2-40B4-BE49-F238E27FC236}">
                <a16:creationId xmlns:a16="http://schemas.microsoft.com/office/drawing/2014/main" id="{FBF0E9A7-7A54-4A9C-A076-FE790F16B24D}"/>
              </a:ext>
            </a:extLst>
          </p:cNvPr>
          <p:cNvSpPr>
            <a:spLocks noChangeArrowheads="1"/>
          </p:cNvSpPr>
          <p:nvPr/>
        </p:nvSpPr>
        <p:spPr bwMode="auto">
          <a:xfrm>
            <a:off x="75422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4517" name="Oval 4">
            <a:extLst>
              <a:ext uri="{FF2B5EF4-FFF2-40B4-BE49-F238E27FC236}">
                <a16:creationId xmlns:a16="http://schemas.microsoft.com/office/drawing/2014/main" id="{4B2B1A6B-2201-40A1-8C0E-20CB330CC4B8}"/>
              </a:ext>
            </a:extLst>
          </p:cNvPr>
          <p:cNvSpPr>
            <a:spLocks noChangeArrowheads="1"/>
          </p:cNvSpPr>
          <p:nvPr/>
        </p:nvSpPr>
        <p:spPr bwMode="auto">
          <a:xfrm>
            <a:off x="43418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4518" name="Oval 5">
            <a:extLst>
              <a:ext uri="{FF2B5EF4-FFF2-40B4-BE49-F238E27FC236}">
                <a16:creationId xmlns:a16="http://schemas.microsoft.com/office/drawing/2014/main" id="{1357CBB7-0772-483C-AD00-80896EE05411}"/>
              </a:ext>
            </a:extLst>
          </p:cNvPr>
          <p:cNvSpPr>
            <a:spLocks noChangeArrowheads="1"/>
          </p:cNvSpPr>
          <p:nvPr/>
        </p:nvSpPr>
        <p:spPr bwMode="auto">
          <a:xfrm>
            <a:off x="75422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4519" name="Text Box 15">
            <a:extLst>
              <a:ext uri="{FF2B5EF4-FFF2-40B4-BE49-F238E27FC236}">
                <a16:creationId xmlns:a16="http://schemas.microsoft.com/office/drawing/2014/main" id="{A12D6809-D410-4300-9528-56804C738237}"/>
              </a:ext>
            </a:extLst>
          </p:cNvPr>
          <p:cNvSpPr txBox="1">
            <a:spLocks noChangeArrowheads="1"/>
          </p:cNvSpPr>
          <p:nvPr/>
        </p:nvSpPr>
        <p:spPr bwMode="auto">
          <a:xfrm>
            <a:off x="1798638" y="3943350"/>
            <a:ext cx="401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A</a:t>
            </a:r>
          </a:p>
        </p:txBody>
      </p:sp>
      <p:sp>
        <p:nvSpPr>
          <p:cNvPr id="64520" name="Text Box 16">
            <a:extLst>
              <a:ext uri="{FF2B5EF4-FFF2-40B4-BE49-F238E27FC236}">
                <a16:creationId xmlns:a16="http://schemas.microsoft.com/office/drawing/2014/main" id="{590CE356-38A1-4FFD-9AAC-05B26A14C46F}"/>
              </a:ext>
            </a:extLst>
          </p:cNvPr>
          <p:cNvSpPr txBox="1">
            <a:spLocks noChangeArrowheads="1"/>
          </p:cNvSpPr>
          <p:nvPr/>
        </p:nvSpPr>
        <p:spPr bwMode="auto">
          <a:xfrm>
            <a:off x="4772025" y="2330450"/>
            <a:ext cx="4000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B</a:t>
            </a:r>
          </a:p>
        </p:txBody>
      </p:sp>
      <p:sp>
        <p:nvSpPr>
          <p:cNvPr id="64521" name="Text Box 17">
            <a:extLst>
              <a:ext uri="{FF2B5EF4-FFF2-40B4-BE49-F238E27FC236}">
                <a16:creationId xmlns:a16="http://schemas.microsoft.com/office/drawing/2014/main" id="{E27E2893-B873-4D09-831C-406B74E93D51}"/>
              </a:ext>
            </a:extLst>
          </p:cNvPr>
          <p:cNvSpPr txBox="1">
            <a:spLocks noChangeArrowheads="1"/>
          </p:cNvSpPr>
          <p:nvPr/>
        </p:nvSpPr>
        <p:spPr bwMode="auto">
          <a:xfrm>
            <a:off x="7972425" y="2335213"/>
            <a:ext cx="400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C</a:t>
            </a:r>
          </a:p>
        </p:txBody>
      </p:sp>
      <p:sp>
        <p:nvSpPr>
          <p:cNvPr id="64522" name="Text Box 18">
            <a:extLst>
              <a:ext uri="{FF2B5EF4-FFF2-40B4-BE49-F238E27FC236}">
                <a16:creationId xmlns:a16="http://schemas.microsoft.com/office/drawing/2014/main" id="{27F7098A-B3E2-4F4C-80F3-7B8BD2B9BEE2}"/>
              </a:ext>
            </a:extLst>
          </p:cNvPr>
          <p:cNvSpPr txBox="1">
            <a:spLocks noChangeArrowheads="1"/>
          </p:cNvSpPr>
          <p:nvPr/>
        </p:nvSpPr>
        <p:spPr bwMode="auto">
          <a:xfrm>
            <a:off x="4772025" y="5872163"/>
            <a:ext cx="4000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D</a:t>
            </a:r>
          </a:p>
        </p:txBody>
      </p:sp>
      <p:sp>
        <p:nvSpPr>
          <p:cNvPr id="64523" name="Text Box 19">
            <a:extLst>
              <a:ext uri="{FF2B5EF4-FFF2-40B4-BE49-F238E27FC236}">
                <a16:creationId xmlns:a16="http://schemas.microsoft.com/office/drawing/2014/main" id="{6214F713-EB7E-40E0-8740-6A239C35F636}"/>
              </a:ext>
            </a:extLst>
          </p:cNvPr>
          <p:cNvSpPr txBox="1">
            <a:spLocks noChangeArrowheads="1"/>
          </p:cNvSpPr>
          <p:nvPr/>
        </p:nvSpPr>
        <p:spPr bwMode="auto">
          <a:xfrm>
            <a:off x="7980363" y="5872163"/>
            <a:ext cx="384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E</a:t>
            </a:r>
          </a:p>
        </p:txBody>
      </p:sp>
      <p:sp>
        <p:nvSpPr>
          <p:cNvPr id="64524" name="Text Box 20">
            <a:extLst>
              <a:ext uri="{FF2B5EF4-FFF2-40B4-BE49-F238E27FC236}">
                <a16:creationId xmlns:a16="http://schemas.microsoft.com/office/drawing/2014/main" id="{487FA790-EAA0-4A37-948C-FF888B8D6385}"/>
              </a:ext>
            </a:extLst>
          </p:cNvPr>
          <p:cNvSpPr txBox="1">
            <a:spLocks noChangeArrowheads="1"/>
          </p:cNvSpPr>
          <p:nvPr/>
        </p:nvSpPr>
        <p:spPr bwMode="auto">
          <a:xfrm>
            <a:off x="2970213" y="3306763"/>
            <a:ext cx="4714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+6</a:t>
            </a:r>
          </a:p>
        </p:txBody>
      </p:sp>
      <p:sp>
        <p:nvSpPr>
          <p:cNvPr id="64525" name="Text Box 21">
            <a:extLst>
              <a:ext uri="{FF2B5EF4-FFF2-40B4-BE49-F238E27FC236}">
                <a16:creationId xmlns:a16="http://schemas.microsoft.com/office/drawing/2014/main" id="{4516912E-22E7-45AE-BB9F-322526F7BF9D}"/>
              </a:ext>
            </a:extLst>
          </p:cNvPr>
          <p:cNvSpPr txBox="1">
            <a:spLocks noChangeArrowheads="1"/>
          </p:cNvSpPr>
          <p:nvPr/>
        </p:nvSpPr>
        <p:spPr bwMode="auto">
          <a:xfrm>
            <a:off x="4518025" y="39179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+8</a:t>
            </a:r>
          </a:p>
        </p:txBody>
      </p:sp>
      <p:sp>
        <p:nvSpPr>
          <p:cNvPr id="64526" name="Text Box 22">
            <a:extLst>
              <a:ext uri="{FF2B5EF4-FFF2-40B4-BE49-F238E27FC236}">
                <a16:creationId xmlns:a16="http://schemas.microsoft.com/office/drawing/2014/main" id="{B0A382AB-33CD-45B7-9D4A-07041ECE78F2}"/>
              </a:ext>
            </a:extLst>
          </p:cNvPr>
          <p:cNvSpPr txBox="1">
            <a:spLocks noChangeArrowheads="1"/>
          </p:cNvSpPr>
          <p:nvPr/>
        </p:nvSpPr>
        <p:spPr bwMode="auto">
          <a:xfrm>
            <a:off x="3111500" y="5748338"/>
            <a:ext cx="4714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64527" name="Text Box 23">
            <a:extLst>
              <a:ext uri="{FF2B5EF4-FFF2-40B4-BE49-F238E27FC236}">
                <a16:creationId xmlns:a16="http://schemas.microsoft.com/office/drawing/2014/main" id="{814207D7-CC2A-45B7-8704-0E705D9AD557}"/>
              </a:ext>
            </a:extLst>
          </p:cNvPr>
          <p:cNvSpPr txBox="1">
            <a:spLocks noChangeArrowheads="1"/>
          </p:cNvSpPr>
          <p:nvPr/>
        </p:nvSpPr>
        <p:spPr bwMode="auto">
          <a:xfrm>
            <a:off x="6208713" y="654050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+9</a:t>
            </a:r>
          </a:p>
        </p:txBody>
      </p:sp>
      <p:sp>
        <p:nvSpPr>
          <p:cNvPr id="64528" name="Text Box 24">
            <a:extLst>
              <a:ext uri="{FF2B5EF4-FFF2-40B4-BE49-F238E27FC236}">
                <a16:creationId xmlns:a16="http://schemas.microsoft.com/office/drawing/2014/main" id="{D9D2354E-CBD9-4BD2-B569-B42E4F4968A5}"/>
              </a:ext>
            </a:extLst>
          </p:cNvPr>
          <p:cNvSpPr txBox="1">
            <a:spLocks noChangeArrowheads="1"/>
          </p:cNvSpPr>
          <p:nvPr/>
        </p:nvSpPr>
        <p:spPr bwMode="auto">
          <a:xfrm>
            <a:off x="6488113" y="5997575"/>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+2</a:t>
            </a:r>
          </a:p>
        </p:txBody>
      </p:sp>
      <p:sp>
        <p:nvSpPr>
          <p:cNvPr id="64529" name="Text Box 25">
            <a:extLst>
              <a:ext uri="{FF2B5EF4-FFF2-40B4-BE49-F238E27FC236}">
                <a16:creationId xmlns:a16="http://schemas.microsoft.com/office/drawing/2014/main" id="{AB6339F9-8702-4007-A533-B2019E33ABDE}"/>
              </a:ext>
            </a:extLst>
          </p:cNvPr>
          <p:cNvSpPr txBox="1">
            <a:spLocks noChangeArrowheads="1"/>
          </p:cNvSpPr>
          <p:nvPr/>
        </p:nvSpPr>
        <p:spPr bwMode="auto">
          <a:xfrm>
            <a:off x="6299200" y="21272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+5</a:t>
            </a:r>
          </a:p>
        </p:txBody>
      </p:sp>
      <p:sp>
        <p:nvSpPr>
          <p:cNvPr id="64530" name="Text Box 27">
            <a:extLst>
              <a:ext uri="{FF2B5EF4-FFF2-40B4-BE49-F238E27FC236}">
                <a16:creationId xmlns:a16="http://schemas.microsoft.com/office/drawing/2014/main" id="{54624C76-C41A-49A5-8B37-915BCEA7AE47}"/>
              </a:ext>
            </a:extLst>
          </p:cNvPr>
          <p:cNvSpPr txBox="1">
            <a:spLocks noChangeArrowheads="1"/>
          </p:cNvSpPr>
          <p:nvPr/>
        </p:nvSpPr>
        <p:spPr bwMode="auto">
          <a:xfrm>
            <a:off x="6300788" y="3062288"/>
            <a:ext cx="4079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-2</a:t>
            </a:r>
          </a:p>
        </p:txBody>
      </p:sp>
      <p:sp>
        <p:nvSpPr>
          <p:cNvPr id="64531" name="Text Box 28">
            <a:extLst>
              <a:ext uri="{FF2B5EF4-FFF2-40B4-BE49-F238E27FC236}">
                <a16:creationId xmlns:a16="http://schemas.microsoft.com/office/drawing/2014/main" id="{9CEC45D9-D1D9-48B1-89A6-9FF4525101A0}"/>
              </a:ext>
            </a:extLst>
          </p:cNvPr>
          <p:cNvSpPr txBox="1">
            <a:spLocks noChangeArrowheads="1"/>
          </p:cNvSpPr>
          <p:nvPr/>
        </p:nvSpPr>
        <p:spPr bwMode="auto">
          <a:xfrm>
            <a:off x="6792913" y="3940175"/>
            <a:ext cx="4079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-3</a:t>
            </a:r>
          </a:p>
        </p:txBody>
      </p:sp>
      <p:sp>
        <p:nvSpPr>
          <p:cNvPr id="64532" name="Rectangle 29">
            <a:extLst>
              <a:ext uri="{FF2B5EF4-FFF2-40B4-BE49-F238E27FC236}">
                <a16:creationId xmlns:a16="http://schemas.microsoft.com/office/drawing/2014/main" id="{561271F0-FB1F-4EE6-8791-B6DD3CCF8EBD}"/>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Find the shortest path to all nodes.</a:t>
            </a:r>
          </a:p>
        </p:txBody>
      </p:sp>
      <p:sp>
        <p:nvSpPr>
          <p:cNvPr id="64533" name="Text Box 31">
            <a:extLst>
              <a:ext uri="{FF2B5EF4-FFF2-40B4-BE49-F238E27FC236}">
                <a16:creationId xmlns:a16="http://schemas.microsoft.com/office/drawing/2014/main" id="{59AE5555-9CA9-4254-87AB-C3D9A42065A0}"/>
              </a:ext>
            </a:extLst>
          </p:cNvPr>
          <p:cNvSpPr txBox="1">
            <a:spLocks noChangeArrowheads="1"/>
          </p:cNvSpPr>
          <p:nvPr/>
        </p:nvSpPr>
        <p:spPr bwMode="auto">
          <a:xfrm>
            <a:off x="6842125" y="5311775"/>
            <a:ext cx="4079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-4</a:t>
            </a:r>
          </a:p>
        </p:txBody>
      </p:sp>
      <p:sp>
        <p:nvSpPr>
          <p:cNvPr id="64534" name="Text Box 32">
            <a:extLst>
              <a:ext uri="{FF2B5EF4-FFF2-40B4-BE49-F238E27FC236}">
                <a16:creationId xmlns:a16="http://schemas.microsoft.com/office/drawing/2014/main" id="{4158560E-9A29-4EB5-A492-DC5BFB21863B}"/>
              </a:ext>
            </a:extLst>
          </p:cNvPr>
          <p:cNvSpPr txBox="1">
            <a:spLocks noChangeArrowheads="1"/>
          </p:cNvSpPr>
          <p:nvPr/>
        </p:nvSpPr>
        <p:spPr bwMode="auto">
          <a:xfrm>
            <a:off x="8145463" y="445135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64535" name="Text Box 32">
            <a:extLst>
              <a:ext uri="{FF2B5EF4-FFF2-40B4-BE49-F238E27FC236}">
                <a16:creationId xmlns:a16="http://schemas.microsoft.com/office/drawing/2014/main" id="{86F773FD-A0BA-4DC5-A5BD-07041E5972A3}"/>
              </a:ext>
            </a:extLst>
          </p:cNvPr>
          <p:cNvSpPr txBox="1">
            <a:spLocks noChangeArrowheads="1"/>
          </p:cNvSpPr>
          <p:nvPr/>
        </p:nvSpPr>
        <p:spPr bwMode="auto">
          <a:xfrm>
            <a:off x="1550988" y="4333875"/>
            <a:ext cx="9191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a:solidFill>
                  <a:srgbClr val="008000"/>
                </a:solidFill>
              </a:rPr>
              <a:t>0</a:t>
            </a:r>
          </a:p>
          <a:p>
            <a:pPr algn="ctr" eaLnBrk="1">
              <a:spcAft>
                <a:spcPct val="0"/>
              </a:spcAft>
              <a:buFont typeface="Times New Roman" panose="02020603050405020304" pitchFamily="18" charset="0"/>
              <a:buNone/>
            </a:pPr>
            <a:r>
              <a:rPr lang="en-US" altLang="en-US" sz="1800" b="1">
                <a:solidFill>
                  <a:srgbClr val="008000"/>
                </a:solidFill>
              </a:rPr>
              <a:t>START</a:t>
            </a:r>
          </a:p>
        </p:txBody>
      </p:sp>
      <p:sp>
        <p:nvSpPr>
          <p:cNvPr id="64536" name="Text Box 35">
            <a:extLst>
              <a:ext uri="{FF2B5EF4-FFF2-40B4-BE49-F238E27FC236}">
                <a16:creationId xmlns:a16="http://schemas.microsoft.com/office/drawing/2014/main" id="{25DE7940-0709-405C-BCCF-D94614A21C55}"/>
              </a:ext>
            </a:extLst>
          </p:cNvPr>
          <p:cNvSpPr txBox="1">
            <a:spLocks noChangeArrowheads="1"/>
          </p:cNvSpPr>
          <p:nvPr/>
        </p:nvSpPr>
        <p:spPr bwMode="auto">
          <a:xfrm>
            <a:off x="4522788" y="6313488"/>
            <a:ext cx="914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+7</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A)</a:t>
            </a:r>
          </a:p>
        </p:txBody>
      </p:sp>
      <p:sp>
        <p:nvSpPr>
          <p:cNvPr id="64537" name="Text Box 36">
            <a:extLst>
              <a:ext uri="{FF2B5EF4-FFF2-40B4-BE49-F238E27FC236}">
                <a16:creationId xmlns:a16="http://schemas.microsoft.com/office/drawing/2014/main" id="{ECB8D293-6E9B-4A17-B3B0-3ADB634F0785}"/>
              </a:ext>
            </a:extLst>
          </p:cNvPr>
          <p:cNvSpPr txBox="1">
            <a:spLocks noChangeArrowheads="1"/>
          </p:cNvSpPr>
          <p:nvPr/>
        </p:nvSpPr>
        <p:spPr bwMode="auto">
          <a:xfrm>
            <a:off x="7664450" y="2743200"/>
            <a:ext cx="914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+4</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D)</a:t>
            </a:r>
          </a:p>
        </p:txBody>
      </p:sp>
      <p:sp>
        <p:nvSpPr>
          <p:cNvPr id="64538" name="Text Box 33">
            <a:extLst>
              <a:ext uri="{FF2B5EF4-FFF2-40B4-BE49-F238E27FC236}">
                <a16:creationId xmlns:a16="http://schemas.microsoft.com/office/drawing/2014/main" id="{0C266155-ECE9-4F0D-BEBF-700D4AF402D7}"/>
              </a:ext>
            </a:extLst>
          </p:cNvPr>
          <p:cNvSpPr txBox="1">
            <a:spLocks noChangeArrowheads="1"/>
          </p:cNvSpPr>
          <p:nvPr/>
        </p:nvSpPr>
        <p:spPr bwMode="auto">
          <a:xfrm>
            <a:off x="4559300" y="2749550"/>
            <a:ext cx="914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+2</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C)</a:t>
            </a:r>
          </a:p>
        </p:txBody>
      </p:sp>
      <p:sp>
        <p:nvSpPr>
          <p:cNvPr id="64539" name="Text Box 34">
            <a:extLst>
              <a:ext uri="{FF2B5EF4-FFF2-40B4-BE49-F238E27FC236}">
                <a16:creationId xmlns:a16="http://schemas.microsoft.com/office/drawing/2014/main" id="{F98C3030-FBF3-4735-B978-ABD5B7EC5251}"/>
              </a:ext>
            </a:extLst>
          </p:cNvPr>
          <p:cNvSpPr txBox="1">
            <a:spLocks noChangeArrowheads="1"/>
          </p:cNvSpPr>
          <p:nvPr/>
        </p:nvSpPr>
        <p:spPr bwMode="auto">
          <a:xfrm>
            <a:off x="7799388" y="6313488"/>
            <a:ext cx="914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-2</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B)</a:t>
            </a:r>
          </a:p>
        </p:txBody>
      </p:sp>
      <p:sp>
        <p:nvSpPr>
          <p:cNvPr id="64540" name="AutoShape 40">
            <a:extLst>
              <a:ext uri="{FF2B5EF4-FFF2-40B4-BE49-F238E27FC236}">
                <a16:creationId xmlns:a16="http://schemas.microsoft.com/office/drawing/2014/main" id="{73774D48-AFAB-4B83-8A9E-C518016A1E4F}"/>
              </a:ext>
            </a:extLst>
          </p:cNvPr>
          <p:cNvSpPr>
            <a:spLocks noChangeArrowheads="1"/>
          </p:cNvSpPr>
          <p:nvPr/>
        </p:nvSpPr>
        <p:spPr bwMode="auto">
          <a:xfrm>
            <a:off x="8458200" y="5715000"/>
            <a:ext cx="457200" cy="457200"/>
          </a:xfrm>
          <a:prstGeom prst="sun">
            <a:avLst>
              <a:gd name="adj" fmla="val 25000"/>
            </a:avLst>
          </a:prstGeom>
          <a:solidFill>
            <a:srgbClr val="FF6633"/>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4541" name="TextBox 43">
            <a:extLst>
              <a:ext uri="{FF2B5EF4-FFF2-40B4-BE49-F238E27FC236}">
                <a16:creationId xmlns:a16="http://schemas.microsoft.com/office/drawing/2014/main" id="{B749C4EA-8A66-484E-8029-C24A52002C4B}"/>
              </a:ext>
            </a:extLst>
          </p:cNvPr>
          <p:cNvSpPr txBox="1">
            <a:spLocks noChangeArrowheads="1"/>
          </p:cNvSpPr>
          <p:nvPr/>
        </p:nvSpPr>
        <p:spPr bwMode="auto">
          <a:xfrm>
            <a:off x="925513" y="1341438"/>
            <a:ext cx="82169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i="1"/>
              <a:t>Take every edge and try to relax it (N – 1 times where N is the count of nodes)</a:t>
            </a:r>
          </a:p>
        </p:txBody>
      </p:sp>
      <p:cxnSp>
        <p:nvCxnSpPr>
          <p:cNvPr id="64542" name="AutoShape 6">
            <a:extLst>
              <a:ext uri="{FF2B5EF4-FFF2-40B4-BE49-F238E27FC236}">
                <a16:creationId xmlns:a16="http://schemas.microsoft.com/office/drawing/2014/main" id="{96C04AFE-A6D7-40FC-AE9C-23BEE868B533}"/>
              </a:ext>
            </a:extLst>
          </p:cNvPr>
          <p:cNvCxnSpPr>
            <a:cxnSpLocks noChangeShapeType="1"/>
          </p:cNvCxnSpPr>
          <p:nvPr/>
        </p:nvCxnSpPr>
        <p:spPr bwMode="auto">
          <a:xfrm flipV="1">
            <a:off x="2525713" y="3082925"/>
            <a:ext cx="1897062" cy="1154113"/>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4543" name="AutoShape 7">
            <a:extLst>
              <a:ext uri="{FF2B5EF4-FFF2-40B4-BE49-F238E27FC236}">
                <a16:creationId xmlns:a16="http://schemas.microsoft.com/office/drawing/2014/main" id="{7912D2BD-0989-4277-925B-6B5D63289BD5}"/>
              </a:ext>
            </a:extLst>
          </p:cNvPr>
          <p:cNvCxnSpPr>
            <a:cxnSpLocks noChangeShapeType="1"/>
          </p:cNvCxnSpPr>
          <p:nvPr/>
        </p:nvCxnSpPr>
        <p:spPr bwMode="auto">
          <a:xfrm>
            <a:off x="2525713" y="5022850"/>
            <a:ext cx="1897062" cy="15001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4544" name="AutoShape 8">
            <a:extLst>
              <a:ext uri="{FF2B5EF4-FFF2-40B4-BE49-F238E27FC236}">
                <a16:creationId xmlns:a16="http://schemas.microsoft.com/office/drawing/2014/main" id="{CBA043E5-5C0E-4F12-8B6D-A62A04F2B135}"/>
              </a:ext>
            </a:extLst>
          </p:cNvPr>
          <p:cNvCxnSpPr>
            <a:cxnSpLocks noChangeShapeType="1"/>
          </p:cNvCxnSpPr>
          <p:nvPr/>
        </p:nvCxnSpPr>
        <p:spPr bwMode="auto">
          <a:xfrm>
            <a:off x="4972050" y="3627438"/>
            <a:ext cx="1588"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4545" name="AutoShape 9">
            <a:extLst>
              <a:ext uri="{FF2B5EF4-FFF2-40B4-BE49-F238E27FC236}">
                <a16:creationId xmlns:a16="http://schemas.microsoft.com/office/drawing/2014/main" id="{865D178B-97FE-43D9-8C49-7F0656EAB88D}"/>
              </a:ext>
            </a:extLst>
          </p:cNvPr>
          <p:cNvCxnSpPr>
            <a:cxnSpLocks noChangeShapeType="1"/>
          </p:cNvCxnSpPr>
          <p:nvPr/>
        </p:nvCxnSpPr>
        <p:spPr bwMode="auto">
          <a:xfrm>
            <a:off x="5508625" y="2559050"/>
            <a:ext cx="2309813"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4546" name="AutoShape 10">
            <a:extLst>
              <a:ext uri="{FF2B5EF4-FFF2-40B4-BE49-F238E27FC236}">
                <a16:creationId xmlns:a16="http://schemas.microsoft.com/office/drawing/2014/main" id="{6F4982E0-F54C-4370-A24B-46E0D1F5E6D8}"/>
              </a:ext>
            </a:extLst>
          </p:cNvPr>
          <p:cNvCxnSpPr>
            <a:cxnSpLocks noChangeShapeType="1"/>
          </p:cNvCxnSpPr>
          <p:nvPr/>
        </p:nvCxnSpPr>
        <p:spPr bwMode="auto">
          <a:xfrm flipH="1">
            <a:off x="5421313" y="3397250"/>
            <a:ext cx="2308225"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4547" name="AutoShape 11">
            <a:extLst>
              <a:ext uri="{FF2B5EF4-FFF2-40B4-BE49-F238E27FC236}">
                <a16:creationId xmlns:a16="http://schemas.microsoft.com/office/drawing/2014/main" id="{D4667073-58D4-460E-AEFA-E11E2FAA3A7B}"/>
              </a:ext>
            </a:extLst>
          </p:cNvPr>
          <p:cNvCxnSpPr>
            <a:cxnSpLocks noChangeShapeType="1"/>
          </p:cNvCxnSpPr>
          <p:nvPr/>
        </p:nvCxnSpPr>
        <p:spPr bwMode="auto">
          <a:xfrm flipV="1">
            <a:off x="8164513" y="3627438"/>
            <a:ext cx="1587"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4548" name="AutoShape 12">
            <a:extLst>
              <a:ext uri="{FF2B5EF4-FFF2-40B4-BE49-F238E27FC236}">
                <a16:creationId xmlns:a16="http://schemas.microsoft.com/office/drawing/2014/main" id="{86AFEFD6-8F05-4BA3-BE79-351997639170}"/>
              </a:ext>
            </a:extLst>
          </p:cNvPr>
          <p:cNvCxnSpPr>
            <a:cxnSpLocks noChangeShapeType="1"/>
          </p:cNvCxnSpPr>
          <p:nvPr/>
        </p:nvCxnSpPr>
        <p:spPr bwMode="auto">
          <a:xfrm>
            <a:off x="5613400" y="6599238"/>
            <a:ext cx="1941513" cy="1587"/>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4549" name="AutoShape 13">
            <a:extLst>
              <a:ext uri="{FF2B5EF4-FFF2-40B4-BE49-F238E27FC236}">
                <a16:creationId xmlns:a16="http://schemas.microsoft.com/office/drawing/2014/main" id="{860A6189-FCED-49AB-9A2C-FC720A327461}"/>
              </a:ext>
            </a:extLst>
          </p:cNvPr>
          <p:cNvCxnSpPr>
            <a:cxnSpLocks noChangeShapeType="1"/>
          </p:cNvCxnSpPr>
          <p:nvPr/>
        </p:nvCxnSpPr>
        <p:spPr bwMode="auto">
          <a:xfrm flipH="1" flipV="1">
            <a:off x="2601913" y="4641850"/>
            <a:ext cx="5095875" cy="1500188"/>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4550" name="AutoShape 14">
            <a:extLst>
              <a:ext uri="{FF2B5EF4-FFF2-40B4-BE49-F238E27FC236}">
                <a16:creationId xmlns:a16="http://schemas.microsoft.com/office/drawing/2014/main" id="{468B353F-7D40-4142-8941-4E3DB6870A17}"/>
              </a:ext>
            </a:extLst>
          </p:cNvPr>
          <p:cNvCxnSpPr>
            <a:cxnSpLocks noChangeShapeType="1"/>
          </p:cNvCxnSpPr>
          <p:nvPr/>
        </p:nvCxnSpPr>
        <p:spPr bwMode="auto">
          <a:xfrm flipV="1">
            <a:off x="5473700" y="3487738"/>
            <a:ext cx="2309813" cy="2654300"/>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4551" name="AutoShape 30">
            <a:extLst>
              <a:ext uri="{FF2B5EF4-FFF2-40B4-BE49-F238E27FC236}">
                <a16:creationId xmlns:a16="http://schemas.microsoft.com/office/drawing/2014/main" id="{57080B69-9B12-4F45-833F-BE3BF56E5062}"/>
              </a:ext>
            </a:extLst>
          </p:cNvPr>
          <p:cNvCxnSpPr>
            <a:cxnSpLocks noChangeShapeType="1"/>
          </p:cNvCxnSpPr>
          <p:nvPr/>
        </p:nvCxnSpPr>
        <p:spPr bwMode="auto">
          <a:xfrm>
            <a:off x="5421313" y="3487738"/>
            <a:ext cx="2309812" cy="2654300"/>
          </a:xfrm>
          <a:prstGeom prst="curvedConnector3">
            <a:avLst>
              <a:gd name="adj1" fmla="val 30519"/>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Oval 1">
            <a:extLst>
              <a:ext uri="{FF2B5EF4-FFF2-40B4-BE49-F238E27FC236}">
                <a16:creationId xmlns:a16="http://schemas.microsoft.com/office/drawing/2014/main" id="{F44CAA88-441C-404F-944C-C24C8B4FD7B2}"/>
              </a:ext>
            </a:extLst>
          </p:cNvPr>
          <p:cNvSpPr>
            <a:spLocks noChangeArrowheads="1"/>
          </p:cNvSpPr>
          <p:nvPr/>
        </p:nvSpPr>
        <p:spPr bwMode="auto">
          <a:xfrm>
            <a:off x="1370013" y="39481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6563" name="Oval 2">
            <a:extLst>
              <a:ext uri="{FF2B5EF4-FFF2-40B4-BE49-F238E27FC236}">
                <a16:creationId xmlns:a16="http://schemas.microsoft.com/office/drawing/2014/main" id="{9392051E-D205-49AE-83DE-3FAC8C9C8337}"/>
              </a:ext>
            </a:extLst>
          </p:cNvPr>
          <p:cNvSpPr>
            <a:spLocks noChangeArrowheads="1"/>
          </p:cNvSpPr>
          <p:nvPr/>
        </p:nvSpPr>
        <p:spPr bwMode="auto">
          <a:xfrm>
            <a:off x="43418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6564" name="Oval 3">
            <a:extLst>
              <a:ext uri="{FF2B5EF4-FFF2-40B4-BE49-F238E27FC236}">
                <a16:creationId xmlns:a16="http://schemas.microsoft.com/office/drawing/2014/main" id="{D9A47FEC-BA19-4615-94E0-EC987D6A8FC4}"/>
              </a:ext>
            </a:extLst>
          </p:cNvPr>
          <p:cNvSpPr>
            <a:spLocks noChangeArrowheads="1"/>
          </p:cNvSpPr>
          <p:nvPr/>
        </p:nvSpPr>
        <p:spPr bwMode="auto">
          <a:xfrm>
            <a:off x="75422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6565" name="Oval 4">
            <a:extLst>
              <a:ext uri="{FF2B5EF4-FFF2-40B4-BE49-F238E27FC236}">
                <a16:creationId xmlns:a16="http://schemas.microsoft.com/office/drawing/2014/main" id="{E70F0569-237F-431C-91FC-F30AA09182BB}"/>
              </a:ext>
            </a:extLst>
          </p:cNvPr>
          <p:cNvSpPr>
            <a:spLocks noChangeArrowheads="1"/>
          </p:cNvSpPr>
          <p:nvPr/>
        </p:nvSpPr>
        <p:spPr bwMode="auto">
          <a:xfrm>
            <a:off x="43418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6566" name="Oval 5">
            <a:extLst>
              <a:ext uri="{FF2B5EF4-FFF2-40B4-BE49-F238E27FC236}">
                <a16:creationId xmlns:a16="http://schemas.microsoft.com/office/drawing/2014/main" id="{734E2EB4-3326-4CDB-A7C8-DDFAEAFF3EC0}"/>
              </a:ext>
            </a:extLst>
          </p:cNvPr>
          <p:cNvSpPr>
            <a:spLocks noChangeArrowheads="1"/>
          </p:cNvSpPr>
          <p:nvPr/>
        </p:nvSpPr>
        <p:spPr bwMode="auto">
          <a:xfrm>
            <a:off x="75422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6567" name="Text Box 15">
            <a:extLst>
              <a:ext uri="{FF2B5EF4-FFF2-40B4-BE49-F238E27FC236}">
                <a16:creationId xmlns:a16="http://schemas.microsoft.com/office/drawing/2014/main" id="{672026BD-F0DF-4FAE-98B8-A746E0006957}"/>
              </a:ext>
            </a:extLst>
          </p:cNvPr>
          <p:cNvSpPr txBox="1">
            <a:spLocks noChangeArrowheads="1"/>
          </p:cNvSpPr>
          <p:nvPr/>
        </p:nvSpPr>
        <p:spPr bwMode="auto">
          <a:xfrm>
            <a:off x="1798638" y="3943350"/>
            <a:ext cx="401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A</a:t>
            </a:r>
          </a:p>
        </p:txBody>
      </p:sp>
      <p:sp>
        <p:nvSpPr>
          <p:cNvPr id="66568" name="Text Box 16">
            <a:extLst>
              <a:ext uri="{FF2B5EF4-FFF2-40B4-BE49-F238E27FC236}">
                <a16:creationId xmlns:a16="http://schemas.microsoft.com/office/drawing/2014/main" id="{0F9DE25C-65C4-46F7-83CF-8597650AC4E6}"/>
              </a:ext>
            </a:extLst>
          </p:cNvPr>
          <p:cNvSpPr txBox="1">
            <a:spLocks noChangeArrowheads="1"/>
          </p:cNvSpPr>
          <p:nvPr/>
        </p:nvSpPr>
        <p:spPr bwMode="auto">
          <a:xfrm>
            <a:off x="4772025" y="2330450"/>
            <a:ext cx="4000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B</a:t>
            </a:r>
          </a:p>
        </p:txBody>
      </p:sp>
      <p:sp>
        <p:nvSpPr>
          <p:cNvPr id="66569" name="Text Box 17">
            <a:extLst>
              <a:ext uri="{FF2B5EF4-FFF2-40B4-BE49-F238E27FC236}">
                <a16:creationId xmlns:a16="http://schemas.microsoft.com/office/drawing/2014/main" id="{04265D0B-318D-4C77-93D7-0D278A3BA3E3}"/>
              </a:ext>
            </a:extLst>
          </p:cNvPr>
          <p:cNvSpPr txBox="1">
            <a:spLocks noChangeArrowheads="1"/>
          </p:cNvSpPr>
          <p:nvPr/>
        </p:nvSpPr>
        <p:spPr bwMode="auto">
          <a:xfrm>
            <a:off x="7972425" y="2335213"/>
            <a:ext cx="400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C</a:t>
            </a:r>
          </a:p>
        </p:txBody>
      </p:sp>
      <p:sp>
        <p:nvSpPr>
          <p:cNvPr id="66570" name="Text Box 18">
            <a:extLst>
              <a:ext uri="{FF2B5EF4-FFF2-40B4-BE49-F238E27FC236}">
                <a16:creationId xmlns:a16="http://schemas.microsoft.com/office/drawing/2014/main" id="{BE9D0208-9EDE-42BC-9F06-F7E86CA1F850}"/>
              </a:ext>
            </a:extLst>
          </p:cNvPr>
          <p:cNvSpPr txBox="1">
            <a:spLocks noChangeArrowheads="1"/>
          </p:cNvSpPr>
          <p:nvPr/>
        </p:nvSpPr>
        <p:spPr bwMode="auto">
          <a:xfrm>
            <a:off x="4772025" y="5872163"/>
            <a:ext cx="4000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D</a:t>
            </a:r>
          </a:p>
        </p:txBody>
      </p:sp>
      <p:sp>
        <p:nvSpPr>
          <p:cNvPr id="66571" name="Text Box 19">
            <a:extLst>
              <a:ext uri="{FF2B5EF4-FFF2-40B4-BE49-F238E27FC236}">
                <a16:creationId xmlns:a16="http://schemas.microsoft.com/office/drawing/2014/main" id="{E8DC7C66-4F00-4B5C-AB3C-F53DE4BEAC3A}"/>
              </a:ext>
            </a:extLst>
          </p:cNvPr>
          <p:cNvSpPr txBox="1">
            <a:spLocks noChangeArrowheads="1"/>
          </p:cNvSpPr>
          <p:nvPr/>
        </p:nvSpPr>
        <p:spPr bwMode="auto">
          <a:xfrm>
            <a:off x="7980363" y="5872163"/>
            <a:ext cx="384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E</a:t>
            </a:r>
          </a:p>
        </p:txBody>
      </p:sp>
      <p:sp>
        <p:nvSpPr>
          <p:cNvPr id="66572" name="Text Box 20">
            <a:extLst>
              <a:ext uri="{FF2B5EF4-FFF2-40B4-BE49-F238E27FC236}">
                <a16:creationId xmlns:a16="http://schemas.microsoft.com/office/drawing/2014/main" id="{4FDE3D20-861F-4345-BD4E-396F399B344D}"/>
              </a:ext>
            </a:extLst>
          </p:cNvPr>
          <p:cNvSpPr txBox="1">
            <a:spLocks noChangeArrowheads="1"/>
          </p:cNvSpPr>
          <p:nvPr/>
        </p:nvSpPr>
        <p:spPr bwMode="auto">
          <a:xfrm>
            <a:off x="2970213" y="3306763"/>
            <a:ext cx="4714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+6</a:t>
            </a:r>
          </a:p>
        </p:txBody>
      </p:sp>
      <p:sp>
        <p:nvSpPr>
          <p:cNvPr id="66573" name="Text Box 21">
            <a:extLst>
              <a:ext uri="{FF2B5EF4-FFF2-40B4-BE49-F238E27FC236}">
                <a16:creationId xmlns:a16="http://schemas.microsoft.com/office/drawing/2014/main" id="{D2C58102-0CB9-422D-9EDD-2F03BCF517E7}"/>
              </a:ext>
            </a:extLst>
          </p:cNvPr>
          <p:cNvSpPr txBox="1">
            <a:spLocks noChangeArrowheads="1"/>
          </p:cNvSpPr>
          <p:nvPr/>
        </p:nvSpPr>
        <p:spPr bwMode="auto">
          <a:xfrm>
            <a:off x="4518025" y="39179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+8</a:t>
            </a:r>
          </a:p>
        </p:txBody>
      </p:sp>
      <p:sp>
        <p:nvSpPr>
          <p:cNvPr id="66574" name="Text Box 22">
            <a:extLst>
              <a:ext uri="{FF2B5EF4-FFF2-40B4-BE49-F238E27FC236}">
                <a16:creationId xmlns:a16="http://schemas.microsoft.com/office/drawing/2014/main" id="{D2F4A2CD-7190-4A7B-B507-EE213E75D1E3}"/>
              </a:ext>
            </a:extLst>
          </p:cNvPr>
          <p:cNvSpPr txBox="1">
            <a:spLocks noChangeArrowheads="1"/>
          </p:cNvSpPr>
          <p:nvPr/>
        </p:nvSpPr>
        <p:spPr bwMode="auto">
          <a:xfrm>
            <a:off x="3111500" y="5748338"/>
            <a:ext cx="4714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66575" name="Text Box 23">
            <a:extLst>
              <a:ext uri="{FF2B5EF4-FFF2-40B4-BE49-F238E27FC236}">
                <a16:creationId xmlns:a16="http://schemas.microsoft.com/office/drawing/2014/main" id="{47079348-E596-42D3-8CAA-A0B92F4516A6}"/>
              </a:ext>
            </a:extLst>
          </p:cNvPr>
          <p:cNvSpPr txBox="1">
            <a:spLocks noChangeArrowheads="1"/>
          </p:cNvSpPr>
          <p:nvPr/>
        </p:nvSpPr>
        <p:spPr bwMode="auto">
          <a:xfrm>
            <a:off x="6208713" y="654050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+9</a:t>
            </a:r>
          </a:p>
        </p:txBody>
      </p:sp>
      <p:sp>
        <p:nvSpPr>
          <p:cNvPr id="66576" name="Text Box 24">
            <a:extLst>
              <a:ext uri="{FF2B5EF4-FFF2-40B4-BE49-F238E27FC236}">
                <a16:creationId xmlns:a16="http://schemas.microsoft.com/office/drawing/2014/main" id="{61095B66-46FA-46C3-AE10-2CBB07D90098}"/>
              </a:ext>
            </a:extLst>
          </p:cNvPr>
          <p:cNvSpPr txBox="1">
            <a:spLocks noChangeArrowheads="1"/>
          </p:cNvSpPr>
          <p:nvPr/>
        </p:nvSpPr>
        <p:spPr bwMode="auto">
          <a:xfrm>
            <a:off x="6488113" y="5997575"/>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+2</a:t>
            </a:r>
          </a:p>
        </p:txBody>
      </p:sp>
      <p:sp>
        <p:nvSpPr>
          <p:cNvPr id="66577" name="Text Box 25">
            <a:extLst>
              <a:ext uri="{FF2B5EF4-FFF2-40B4-BE49-F238E27FC236}">
                <a16:creationId xmlns:a16="http://schemas.microsoft.com/office/drawing/2014/main" id="{456A78FE-F361-439D-8D78-5AECFB3D68BD}"/>
              </a:ext>
            </a:extLst>
          </p:cNvPr>
          <p:cNvSpPr txBox="1">
            <a:spLocks noChangeArrowheads="1"/>
          </p:cNvSpPr>
          <p:nvPr/>
        </p:nvSpPr>
        <p:spPr bwMode="auto">
          <a:xfrm>
            <a:off x="6299200" y="21272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+5</a:t>
            </a:r>
          </a:p>
        </p:txBody>
      </p:sp>
      <p:sp>
        <p:nvSpPr>
          <p:cNvPr id="66578" name="Text Box 27">
            <a:extLst>
              <a:ext uri="{FF2B5EF4-FFF2-40B4-BE49-F238E27FC236}">
                <a16:creationId xmlns:a16="http://schemas.microsoft.com/office/drawing/2014/main" id="{9DB97DBD-FC45-48AC-8287-57153DD4FC7C}"/>
              </a:ext>
            </a:extLst>
          </p:cNvPr>
          <p:cNvSpPr txBox="1">
            <a:spLocks noChangeArrowheads="1"/>
          </p:cNvSpPr>
          <p:nvPr/>
        </p:nvSpPr>
        <p:spPr bwMode="auto">
          <a:xfrm>
            <a:off x="6300788" y="3062288"/>
            <a:ext cx="4079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-2</a:t>
            </a:r>
          </a:p>
        </p:txBody>
      </p:sp>
      <p:sp>
        <p:nvSpPr>
          <p:cNvPr id="66579" name="Text Box 28">
            <a:extLst>
              <a:ext uri="{FF2B5EF4-FFF2-40B4-BE49-F238E27FC236}">
                <a16:creationId xmlns:a16="http://schemas.microsoft.com/office/drawing/2014/main" id="{9007D7FD-1073-4AAB-83CB-CF0CBB856EBF}"/>
              </a:ext>
            </a:extLst>
          </p:cNvPr>
          <p:cNvSpPr txBox="1">
            <a:spLocks noChangeArrowheads="1"/>
          </p:cNvSpPr>
          <p:nvPr/>
        </p:nvSpPr>
        <p:spPr bwMode="auto">
          <a:xfrm>
            <a:off x="6792913" y="3940175"/>
            <a:ext cx="4079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-3</a:t>
            </a:r>
          </a:p>
        </p:txBody>
      </p:sp>
      <p:sp>
        <p:nvSpPr>
          <p:cNvPr id="66580" name="Text Box 31">
            <a:extLst>
              <a:ext uri="{FF2B5EF4-FFF2-40B4-BE49-F238E27FC236}">
                <a16:creationId xmlns:a16="http://schemas.microsoft.com/office/drawing/2014/main" id="{E7176057-A41C-433D-AC07-980A5F33F0C2}"/>
              </a:ext>
            </a:extLst>
          </p:cNvPr>
          <p:cNvSpPr txBox="1">
            <a:spLocks noChangeArrowheads="1"/>
          </p:cNvSpPr>
          <p:nvPr/>
        </p:nvSpPr>
        <p:spPr bwMode="auto">
          <a:xfrm>
            <a:off x="6842125" y="5311775"/>
            <a:ext cx="4079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-4</a:t>
            </a:r>
          </a:p>
        </p:txBody>
      </p:sp>
      <p:sp>
        <p:nvSpPr>
          <p:cNvPr id="66581" name="Text Box 32">
            <a:extLst>
              <a:ext uri="{FF2B5EF4-FFF2-40B4-BE49-F238E27FC236}">
                <a16:creationId xmlns:a16="http://schemas.microsoft.com/office/drawing/2014/main" id="{221BCA83-23B5-47D4-A869-2F1585A9133E}"/>
              </a:ext>
            </a:extLst>
          </p:cNvPr>
          <p:cNvSpPr txBox="1">
            <a:spLocks noChangeArrowheads="1"/>
          </p:cNvSpPr>
          <p:nvPr/>
        </p:nvSpPr>
        <p:spPr bwMode="auto">
          <a:xfrm>
            <a:off x="8145463" y="445135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66582" name="Text Box 32">
            <a:extLst>
              <a:ext uri="{FF2B5EF4-FFF2-40B4-BE49-F238E27FC236}">
                <a16:creationId xmlns:a16="http://schemas.microsoft.com/office/drawing/2014/main" id="{65774A54-6390-4C25-9F57-2C0E25DDAF4B}"/>
              </a:ext>
            </a:extLst>
          </p:cNvPr>
          <p:cNvSpPr txBox="1">
            <a:spLocks noChangeArrowheads="1"/>
          </p:cNvSpPr>
          <p:nvPr/>
        </p:nvSpPr>
        <p:spPr bwMode="auto">
          <a:xfrm>
            <a:off x="1550988" y="4333875"/>
            <a:ext cx="9191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a:solidFill>
                  <a:srgbClr val="008000"/>
                </a:solidFill>
              </a:rPr>
              <a:t>0</a:t>
            </a:r>
          </a:p>
          <a:p>
            <a:pPr algn="ctr" eaLnBrk="1">
              <a:spcAft>
                <a:spcPct val="0"/>
              </a:spcAft>
              <a:buFont typeface="Times New Roman" panose="02020603050405020304" pitchFamily="18" charset="0"/>
              <a:buNone/>
            </a:pPr>
            <a:r>
              <a:rPr lang="en-US" altLang="en-US" sz="1800" b="1">
                <a:solidFill>
                  <a:srgbClr val="008000"/>
                </a:solidFill>
              </a:rPr>
              <a:t>START</a:t>
            </a:r>
          </a:p>
        </p:txBody>
      </p:sp>
      <p:sp>
        <p:nvSpPr>
          <p:cNvPr id="66583" name="Text Box 35">
            <a:extLst>
              <a:ext uri="{FF2B5EF4-FFF2-40B4-BE49-F238E27FC236}">
                <a16:creationId xmlns:a16="http://schemas.microsoft.com/office/drawing/2014/main" id="{21ADA3EE-48B5-4A50-8ADD-D05B4800907B}"/>
              </a:ext>
            </a:extLst>
          </p:cNvPr>
          <p:cNvSpPr txBox="1">
            <a:spLocks noChangeArrowheads="1"/>
          </p:cNvSpPr>
          <p:nvPr/>
        </p:nvSpPr>
        <p:spPr bwMode="auto">
          <a:xfrm>
            <a:off x="4522788" y="6313488"/>
            <a:ext cx="914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+7</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A)</a:t>
            </a:r>
          </a:p>
        </p:txBody>
      </p:sp>
      <p:sp>
        <p:nvSpPr>
          <p:cNvPr id="66584" name="Text Box 36">
            <a:extLst>
              <a:ext uri="{FF2B5EF4-FFF2-40B4-BE49-F238E27FC236}">
                <a16:creationId xmlns:a16="http://schemas.microsoft.com/office/drawing/2014/main" id="{FA77EDE7-A77C-410F-B70B-A817FF1BE7B6}"/>
              </a:ext>
            </a:extLst>
          </p:cNvPr>
          <p:cNvSpPr txBox="1">
            <a:spLocks noChangeArrowheads="1"/>
          </p:cNvSpPr>
          <p:nvPr/>
        </p:nvSpPr>
        <p:spPr bwMode="auto">
          <a:xfrm>
            <a:off x="7664450" y="2743200"/>
            <a:ext cx="914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+4</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D)</a:t>
            </a:r>
          </a:p>
        </p:txBody>
      </p:sp>
      <p:sp>
        <p:nvSpPr>
          <p:cNvPr id="66585" name="Text Box 33">
            <a:extLst>
              <a:ext uri="{FF2B5EF4-FFF2-40B4-BE49-F238E27FC236}">
                <a16:creationId xmlns:a16="http://schemas.microsoft.com/office/drawing/2014/main" id="{DB384C73-DBF8-4A62-B033-AEC99ED75E1D}"/>
              </a:ext>
            </a:extLst>
          </p:cNvPr>
          <p:cNvSpPr txBox="1">
            <a:spLocks noChangeArrowheads="1"/>
          </p:cNvSpPr>
          <p:nvPr/>
        </p:nvSpPr>
        <p:spPr bwMode="auto">
          <a:xfrm>
            <a:off x="4559300" y="2749550"/>
            <a:ext cx="914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+2</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C)</a:t>
            </a:r>
          </a:p>
        </p:txBody>
      </p:sp>
      <p:sp>
        <p:nvSpPr>
          <p:cNvPr id="66586" name="Text Box 34">
            <a:extLst>
              <a:ext uri="{FF2B5EF4-FFF2-40B4-BE49-F238E27FC236}">
                <a16:creationId xmlns:a16="http://schemas.microsoft.com/office/drawing/2014/main" id="{05A50D4A-97D9-45D5-BFDA-5020183906AF}"/>
              </a:ext>
            </a:extLst>
          </p:cNvPr>
          <p:cNvSpPr txBox="1">
            <a:spLocks noChangeArrowheads="1"/>
          </p:cNvSpPr>
          <p:nvPr/>
        </p:nvSpPr>
        <p:spPr bwMode="auto">
          <a:xfrm>
            <a:off x="7799388" y="6313488"/>
            <a:ext cx="914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-2</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B)</a:t>
            </a:r>
          </a:p>
        </p:txBody>
      </p:sp>
      <p:sp>
        <p:nvSpPr>
          <p:cNvPr id="66587" name="AutoShape 40">
            <a:extLst>
              <a:ext uri="{FF2B5EF4-FFF2-40B4-BE49-F238E27FC236}">
                <a16:creationId xmlns:a16="http://schemas.microsoft.com/office/drawing/2014/main" id="{2EA5B295-439B-4CDA-B970-4C21566ADBB4}"/>
              </a:ext>
            </a:extLst>
          </p:cNvPr>
          <p:cNvSpPr>
            <a:spLocks noChangeArrowheads="1"/>
          </p:cNvSpPr>
          <p:nvPr/>
        </p:nvSpPr>
        <p:spPr bwMode="auto">
          <a:xfrm>
            <a:off x="8458200" y="5715000"/>
            <a:ext cx="457200" cy="457200"/>
          </a:xfrm>
          <a:prstGeom prst="sun">
            <a:avLst>
              <a:gd name="adj" fmla="val 25000"/>
            </a:avLst>
          </a:prstGeom>
          <a:solidFill>
            <a:srgbClr val="FF6633"/>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6588" name="Rectangle 29">
            <a:extLst>
              <a:ext uri="{FF2B5EF4-FFF2-40B4-BE49-F238E27FC236}">
                <a16:creationId xmlns:a16="http://schemas.microsoft.com/office/drawing/2014/main" id="{78051639-BF40-4503-AA25-C24B2775A12A}"/>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Answer: A-D-C-B-E</a:t>
            </a:r>
          </a:p>
        </p:txBody>
      </p:sp>
      <p:cxnSp>
        <p:nvCxnSpPr>
          <p:cNvPr id="66589" name="AutoShape 6">
            <a:extLst>
              <a:ext uri="{FF2B5EF4-FFF2-40B4-BE49-F238E27FC236}">
                <a16:creationId xmlns:a16="http://schemas.microsoft.com/office/drawing/2014/main" id="{C24753DC-A5AE-4477-B7C0-A6EA96992735}"/>
              </a:ext>
            </a:extLst>
          </p:cNvPr>
          <p:cNvCxnSpPr>
            <a:cxnSpLocks noChangeShapeType="1"/>
          </p:cNvCxnSpPr>
          <p:nvPr/>
        </p:nvCxnSpPr>
        <p:spPr bwMode="auto">
          <a:xfrm flipV="1">
            <a:off x="2525713" y="3082925"/>
            <a:ext cx="1897062" cy="1154113"/>
          </a:xfrm>
          <a:prstGeom prst="straightConnector1">
            <a:avLst/>
          </a:prstGeom>
          <a:noFill/>
          <a:ln w="36000">
            <a:solidFill>
              <a:srgbClr val="92D050"/>
            </a:solidFill>
            <a:round/>
            <a:headEnd/>
            <a:tailEnd type="triangle" w="lg" len="lg"/>
          </a:ln>
          <a:extLst>
            <a:ext uri="{909E8E84-426E-40DD-AFC4-6F175D3DCCD1}">
              <a14:hiddenFill xmlns:a14="http://schemas.microsoft.com/office/drawing/2010/main">
                <a:noFill/>
              </a14:hiddenFill>
            </a:ext>
          </a:extLst>
        </p:spPr>
      </p:cxnSp>
      <p:cxnSp>
        <p:nvCxnSpPr>
          <p:cNvPr id="66590" name="AutoShape 7">
            <a:extLst>
              <a:ext uri="{FF2B5EF4-FFF2-40B4-BE49-F238E27FC236}">
                <a16:creationId xmlns:a16="http://schemas.microsoft.com/office/drawing/2014/main" id="{83340894-B44A-4FC1-AF32-7B4DBE9F88EF}"/>
              </a:ext>
            </a:extLst>
          </p:cNvPr>
          <p:cNvCxnSpPr>
            <a:cxnSpLocks noChangeShapeType="1"/>
          </p:cNvCxnSpPr>
          <p:nvPr/>
        </p:nvCxnSpPr>
        <p:spPr bwMode="auto">
          <a:xfrm>
            <a:off x="2525713" y="5022850"/>
            <a:ext cx="1897062" cy="15001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6591" name="AutoShape 8">
            <a:extLst>
              <a:ext uri="{FF2B5EF4-FFF2-40B4-BE49-F238E27FC236}">
                <a16:creationId xmlns:a16="http://schemas.microsoft.com/office/drawing/2014/main" id="{C57BF0CE-6BAD-4CEB-A8FB-D2487477220F}"/>
              </a:ext>
            </a:extLst>
          </p:cNvPr>
          <p:cNvCxnSpPr>
            <a:cxnSpLocks noChangeShapeType="1"/>
          </p:cNvCxnSpPr>
          <p:nvPr/>
        </p:nvCxnSpPr>
        <p:spPr bwMode="auto">
          <a:xfrm>
            <a:off x="4972050" y="3627438"/>
            <a:ext cx="1588" cy="2286000"/>
          </a:xfrm>
          <a:prstGeom prst="straightConnector1">
            <a:avLst/>
          </a:prstGeom>
          <a:noFill/>
          <a:ln w="36000">
            <a:solidFill>
              <a:srgbClr val="92D050"/>
            </a:solidFill>
            <a:round/>
            <a:headEnd/>
            <a:tailEnd type="triangle" w="lg" len="lg"/>
          </a:ln>
          <a:extLst>
            <a:ext uri="{909E8E84-426E-40DD-AFC4-6F175D3DCCD1}">
              <a14:hiddenFill xmlns:a14="http://schemas.microsoft.com/office/drawing/2010/main">
                <a:noFill/>
              </a14:hiddenFill>
            </a:ext>
          </a:extLst>
        </p:spPr>
      </p:cxnSp>
      <p:cxnSp>
        <p:nvCxnSpPr>
          <p:cNvPr id="66592" name="AutoShape 9">
            <a:extLst>
              <a:ext uri="{FF2B5EF4-FFF2-40B4-BE49-F238E27FC236}">
                <a16:creationId xmlns:a16="http://schemas.microsoft.com/office/drawing/2014/main" id="{CAF98DD1-9554-440A-AB69-9D8D88E6531E}"/>
              </a:ext>
            </a:extLst>
          </p:cNvPr>
          <p:cNvCxnSpPr>
            <a:cxnSpLocks noChangeShapeType="1"/>
          </p:cNvCxnSpPr>
          <p:nvPr/>
        </p:nvCxnSpPr>
        <p:spPr bwMode="auto">
          <a:xfrm>
            <a:off x="5508625" y="2559050"/>
            <a:ext cx="2309813" cy="1588"/>
          </a:xfrm>
          <a:prstGeom prst="straightConnector1">
            <a:avLst/>
          </a:prstGeom>
          <a:noFill/>
          <a:ln w="36000">
            <a:solidFill>
              <a:srgbClr val="92D050"/>
            </a:solidFill>
            <a:round/>
            <a:headEnd/>
            <a:tailEnd type="triangle" w="lg" len="lg"/>
          </a:ln>
          <a:extLst>
            <a:ext uri="{909E8E84-426E-40DD-AFC4-6F175D3DCCD1}">
              <a14:hiddenFill xmlns:a14="http://schemas.microsoft.com/office/drawing/2010/main">
                <a:noFill/>
              </a14:hiddenFill>
            </a:ext>
          </a:extLst>
        </p:spPr>
      </p:cxnSp>
      <p:cxnSp>
        <p:nvCxnSpPr>
          <p:cNvPr id="66593" name="AutoShape 10">
            <a:extLst>
              <a:ext uri="{FF2B5EF4-FFF2-40B4-BE49-F238E27FC236}">
                <a16:creationId xmlns:a16="http://schemas.microsoft.com/office/drawing/2014/main" id="{126D7173-E4D8-49C7-A31B-326F27516386}"/>
              </a:ext>
            </a:extLst>
          </p:cNvPr>
          <p:cNvCxnSpPr>
            <a:cxnSpLocks noChangeShapeType="1"/>
          </p:cNvCxnSpPr>
          <p:nvPr/>
        </p:nvCxnSpPr>
        <p:spPr bwMode="auto">
          <a:xfrm flipH="1">
            <a:off x="5421313" y="3397250"/>
            <a:ext cx="2308225"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6594" name="AutoShape 11">
            <a:extLst>
              <a:ext uri="{FF2B5EF4-FFF2-40B4-BE49-F238E27FC236}">
                <a16:creationId xmlns:a16="http://schemas.microsoft.com/office/drawing/2014/main" id="{9F3A7DF3-8B84-48DE-ACB2-35E8A8062F66}"/>
              </a:ext>
            </a:extLst>
          </p:cNvPr>
          <p:cNvCxnSpPr>
            <a:cxnSpLocks noChangeShapeType="1"/>
          </p:cNvCxnSpPr>
          <p:nvPr/>
        </p:nvCxnSpPr>
        <p:spPr bwMode="auto">
          <a:xfrm flipV="1">
            <a:off x="8164513" y="3627438"/>
            <a:ext cx="1587" cy="2286000"/>
          </a:xfrm>
          <a:prstGeom prst="straightConnector1">
            <a:avLst/>
          </a:prstGeom>
          <a:noFill/>
          <a:ln w="36000">
            <a:solidFill>
              <a:srgbClr val="92D050"/>
            </a:solidFill>
            <a:round/>
            <a:headEnd/>
            <a:tailEnd type="triangle" w="lg" len="lg"/>
          </a:ln>
          <a:extLst>
            <a:ext uri="{909E8E84-426E-40DD-AFC4-6F175D3DCCD1}">
              <a14:hiddenFill xmlns:a14="http://schemas.microsoft.com/office/drawing/2010/main">
                <a:noFill/>
              </a14:hiddenFill>
            </a:ext>
          </a:extLst>
        </p:spPr>
      </p:cxnSp>
      <p:cxnSp>
        <p:nvCxnSpPr>
          <p:cNvPr id="66595" name="AutoShape 12">
            <a:extLst>
              <a:ext uri="{FF2B5EF4-FFF2-40B4-BE49-F238E27FC236}">
                <a16:creationId xmlns:a16="http://schemas.microsoft.com/office/drawing/2014/main" id="{065D4487-5962-4DCA-B1E3-BB9E41F936EF}"/>
              </a:ext>
            </a:extLst>
          </p:cNvPr>
          <p:cNvCxnSpPr>
            <a:cxnSpLocks noChangeShapeType="1"/>
          </p:cNvCxnSpPr>
          <p:nvPr/>
        </p:nvCxnSpPr>
        <p:spPr bwMode="auto">
          <a:xfrm>
            <a:off x="5613400" y="6599238"/>
            <a:ext cx="1941513" cy="1587"/>
          </a:xfrm>
          <a:prstGeom prst="straightConnector1">
            <a:avLst/>
          </a:prstGeom>
          <a:noFill/>
          <a:ln w="36000">
            <a:solidFill>
              <a:srgbClr val="92D050"/>
            </a:solidFill>
            <a:round/>
            <a:headEnd/>
            <a:tailEnd type="triangle" w="lg" len="lg"/>
          </a:ln>
          <a:extLst>
            <a:ext uri="{909E8E84-426E-40DD-AFC4-6F175D3DCCD1}">
              <a14:hiddenFill xmlns:a14="http://schemas.microsoft.com/office/drawing/2010/main">
                <a:noFill/>
              </a14:hiddenFill>
            </a:ext>
          </a:extLst>
        </p:spPr>
      </p:cxnSp>
      <p:cxnSp>
        <p:nvCxnSpPr>
          <p:cNvPr id="66596" name="AutoShape 13">
            <a:extLst>
              <a:ext uri="{FF2B5EF4-FFF2-40B4-BE49-F238E27FC236}">
                <a16:creationId xmlns:a16="http://schemas.microsoft.com/office/drawing/2014/main" id="{D1A058F8-E019-40E1-89C1-9906129E2302}"/>
              </a:ext>
            </a:extLst>
          </p:cNvPr>
          <p:cNvCxnSpPr>
            <a:cxnSpLocks noChangeShapeType="1"/>
          </p:cNvCxnSpPr>
          <p:nvPr/>
        </p:nvCxnSpPr>
        <p:spPr bwMode="auto">
          <a:xfrm flipH="1" flipV="1">
            <a:off x="2601913" y="4641850"/>
            <a:ext cx="5095875" cy="1500188"/>
          </a:xfrm>
          <a:prstGeom prst="curvedConnector3">
            <a:avLst>
              <a:gd name="adj1" fmla="val 50000"/>
            </a:avLst>
          </a:prstGeom>
          <a:noFill/>
          <a:ln w="36000">
            <a:solidFill>
              <a:srgbClr val="92D050"/>
            </a:solidFill>
            <a:round/>
            <a:headEnd/>
            <a:tailEnd type="triangle" w="lg" len="lg"/>
          </a:ln>
          <a:extLst>
            <a:ext uri="{909E8E84-426E-40DD-AFC4-6F175D3DCCD1}">
              <a14:hiddenFill xmlns:a14="http://schemas.microsoft.com/office/drawing/2010/main">
                <a:noFill/>
              </a14:hiddenFill>
            </a:ext>
          </a:extLst>
        </p:spPr>
      </p:cxnSp>
      <p:cxnSp>
        <p:nvCxnSpPr>
          <p:cNvPr id="66597" name="AutoShape 14">
            <a:extLst>
              <a:ext uri="{FF2B5EF4-FFF2-40B4-BE49-F238E27FC236}">
                <a16:creationId xmlns:a16="http://schemas.microsoft.com/office/drawing/2014/main" id="{3081EAC4-06E0-4BC9-8C97-0BE2A5B6AF8E}"/>
              </a:ext>
            </a:extLst>
          </p:cNvPr>
          <p:cNvCxnSpPr>
            <a:cxnSpLocks noChangeShapeType="1"/>
          </p:cNvCxnSpPr>
          <p:nvPr/>
        </p:nvCxnSpPr>
        <p:spPr bwMode="auto">
          <a:xfrm flipV="1">
            <a:off x="5473700" y="3487738"/>
            <a:ext cx="2309813" cy="2654300"/>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6598" name="AutoShape 30">
            <a:extLst>
              <a:ext uri="{FF2B5EF4-FFF2-40B4-BE49-F238E27FC236}">
                <a16:creationId xmlns:a16="http://schemas.microsoft.com/office/drawing/2014/main" id="{175856B3-7320-4499-B35E-C7F329ACA435}"/>
              </a:ext>
            </a:extLst>
          </p:cNvPr>
          <p:cNvCxnSpPr>
            <a:cxnSpLocks noChangeShapeType="1"/>
          </p:cNvCxnSpPr>
          <p:nvPr/>
        </p:nvCxnSpPr>
        <p:spPr bwMode="auto">
          <a:xfrm>
            <a:off x="5421313" y="3487738"/>
            <a:ext cx="2309812" cy="2654300"/>
          </a:xfrm>
          <a:prstGeom prst="curvedConnector3">
            <a:avLst>
              <a:gd name="adj1" fmla="val 30519"/>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2">
            <a:extLst>
              <a:ext uri="{FF2B5EF4-FFF2-40B4-BE49-F238E27FC236}">
                <a16:creationId xmlns:a16="http://schemas.microsoft.com/office/drawing/2014/main" id="{5F77C598-7729-4281-8D3D-5541601463B9}"/>
              </a:ext>
            </a:extLst>
          </p:cNvPr>
          <p:cNvSpPr txBox="1">
            <a:spLocks noChangeArrowheads="1"/>
          </p:cNvSpPr>
          <p:nvPr/>
        </p:nvSpPr>
        <p:spPr bwMode="auto">
          <a:xfrm>
            <a:off x="76200" y="131763"/>
            <a:ext cx="100044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4000">
                <a:latin typeface="Calibri" panose="020F0502020204030204" pitchFamily="34" charset="0"/>
              </a:rPr>
              <a:t>Modern assemblers now work a bit differently, using so-called </a:t>
            </a:r>
            <a:r>
              <a:rPr lang="en-US" altLang="en-US" sz="4000">
                <a:solidFill>
                  <a:srgbClr val="FF0000"/>
                </a:solidFill>
                <a:latin typeface="Calibri" panose="020F0502020204030204" pitchFamily="34" charset="0"/>
              </a:rPr>
              <a:t>DeBruijn graphs:</a:t>
            </a:r>
          </a:p>
        </p:txBody>
      </p:sp>
      <p:pic>
        <p:nvPicPr>
          <p:cNvPr id="68611" name="Picture 4">
            <a:extLst>
              <a:ext uri="{FF2B5EF4-FFF2-40B4-BE49-F238E27FC236}">
                <a16:creationId xmlns:a16="http://schemas.microsoft.com/office/drawing/2014/main" id="{160AFB7A-1E00-4BB5-9B55-2B1AF99DB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83" t="3883" r="22240" b="70671"/>
          <a:stretch>
            <a:fillRect/>
          </a:stretch>
        </p:blipFill>
        <p:spPr bwMode="auto">
          <a:xfrm>
            <a:off x="11113" y="2286000"/>
            <a:ext cx="9388475" cy="21939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2" name="TextBox 3">
            <a:extLst>
              <a:ext uri="{FF2B5EF4-FFF2-40B4-BE49-F238E27FC236}">
                <a16:creationId xmlns:a16="http://schemas.microsoft.com/office/drawing/2014/main" id="{11958A0B-E90E-4238-A4B0-F7078F26807E}"/>
              </a:ext>
            </a:extLst>
          </p:cNvPr>
          <p:cNvSpPr txBox="1">
            <a:spLocks noChangeArrowheads="1"/>
          </p:cNvSpPr>
          <p:nvPr/>
        </p:nvSpPr>
        <p:spPr bwMode="auto">
          <a:xfrm>
            <a:off x="3135313" y="1646238"/>
            <a:ext cx="42021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solidFill>
                  <a:srgbClr val="FF0000"/>
                </a:solidFill>
                <a:latin typeface="Calibri" panose="020F0502020204030204" pitchFamily="34" charset="0"/>
              </a:rPr>
              <a:t>Here’s what we saw before:</a:t>
            </a:r>
          </a:p>
        </p:txBody>
      </p:sp>
      <p:sp>
        <p:nvSpPr>
          <p:cNvPr id="68613" name="Rectangle 5">
            <a:extLst>
              <a:ext uri="{FF2B5EF4-FFF2-40B4-BE49-F238E27FC236}">
                <a16:creationId xmlns:a16="http://schemas.microsoft.com/office/drawing/2014/main" id="{FDE67FDD-8C4F-44CF-BB8A-D9BEC0908170}"/>
              </a:ext>
            </a:extLst>
          </p:cNvPr>
          <p:cNvSpPr>
            <a:spLocks noChangeArrowheads="1"/>
          </p:cNvSpPr>
          <p:nvPr/>
        </p:nvSpPr>
        <p:spPr bwMode="auto">
          <a:xfrm>
            <a:off x="3592513" y="7297738"/>
            <a:ext cx="2955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1400" i="1">
                <a:latin typeface="Calibri" panose="020F0502020204030204" pitchFamily="34" charset="0"/>
              </a:rPr>
              <a:t>Nature Biotech </a:t>
            </a:r>
            <a:r>
              <a:rPr lang="en-US" altLang="en-US" sz="1400">
                <a:latin typeface="Calibri" panose="020F0502020204030204" pitchFamily="34" charset="0"/>
              </a:rPr>
              <a:t>29(11):987-991 (2011)</a:t>
            </a:r>
          </a:p>
        </p:txBody>
      </p:sp>
      <p:sp>
        <p:nvSpPr>
          <p:cNvPr id="68614" name="Freeform 5">
            <a:extLst>
              <a:ext uri="{FF2B5EF4-FFF2-40B4-BE49-F238E27FC236}">
                <a16:creationId xmlns:a16="http://schemas.microsoft.com/office/drawing/2014/main" id="{7FCE0E30-4DA4-4FAB-935A-095231FA3FF1}"/>
              </a:ext>
            </a:extLst>
          </p:cNvPr>
          <p:cNvSpPr>
            <a:spLocks/>
          </p:cNvSpPr>
          <p:nvPr/>
        </p:nvSpPr>
        <p:spPr bwMode="auto">
          <a:xfrm>
            <a:off x="2879725" y="2254250"/>
            <a:ext cx="669925" cy="452438"/>
          </a:xfrm>
          <a:custGeom>
            <a:avLst/>
            <a:gdLst>
              <a:gd name="T0" fmla="*/ 0 w 669955"/>
              <a:gd name="T1" fmla="*/ 8974 h 452672"/>
              <a:gd name="T2" fmla="*/ 669475 w 669955"/>
              <a:gd name="T3" fmla="*/ 0 h 452672"/>
              <a:gd name="T4" fmla="*/ 271410 w 669955"/>
              <a:gd name="T5" fmla="*/ 188554 h 452672"/>
              <a:gd name="T6" fmla="*/ 18090 w 669955"/>
              <a:gd name="T7" fmla="*/ 448942 h 452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9955" h="452672">
                <a:moveTo>
                  <a:pt x="0" y="9054"/>
                </a:moveTo>
                <a:lnTo>
                  <a:pt x="669955" y="0"/>
                </a:lnTo>
                <a:cubicBezTo>
                  <a:pt x="452672" y="86008"/>
                  <a:pt x="380243" y="114677"/>
                  <a:pt x="271602" y="190122"/>
                </a:cubicBezTo>
                <a:cubicBezTo>
                  <a:pt x="162961" y="265567"/>
                  <a:pt x="119203" y="297255"/>
                  <a:pt x="18106" y="45267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15" name="TextBox 1">
            <a:extLst>
              <a:ext uri="{FF2B5EF4-FFF2-40B4-BE49-F238E27FC236}">
                <a16:creationId xmlns:a16="http://schemas.microsoft.com/office/drawing/2014/main" id="{18C81C1E-C118-499C-8353-AB828FE7DCBB}"/>
              </a:ext>
            </a:extLst>
          </p:cNvPr>
          <p:cNvSpPr txBox="1">
            <a:spLocks noChangeArrowheads="1"/>
          </p:cNvSpPr>
          <p:nvPr/>
        </p:nvSpPr>
        <p:spPr bwMode="auto">
          <a:xfrm>
            <a:off x="2879725" y="4846638"/>
            <a:ext cx="45243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lnSpc>
                <a:spcPct val="93000"/>
              </a:lnSpc>
              <a:buClr>
                <a:srgbClr val="000000"/>
              </a:buClr>
              <a:buSzPct val="100000"/>
              <a:buFont typeface="Times New Roman" panose="02020603050405020304" pitchFamily="18" charset="0"/>
              <a:buNone/>
            </a:pPr>
            <a:r>
              <a:rPr lang="en-US" altLang="en-US" sz="2800">
                <a:solidFill>
                  <a:srgbClr val="FF0000"/>
                </a:solidFill>
                <a:latin typeface="Calibri" panose="020F0502020204030204" pitchFamily="34" charset="0"/>
              </a:rPr>
              <a:t>In </a:t>
            </a:r>
            <a:r>
              <a:rPr lang="en-US" altLang="en-US" sz="2800" u="sng">
                <a:solidFill>
                  <a:srgbClr val="FF0000"/>
                </a:solidFill>
                <a:latin typeface="Calibri" panose="020F0502020204030204" pitchFamily="34" charset="0"/>
              </a:rPr>
              <a:t>Overlap-Layout-Consensus</a:t>
            </a:r>
            <a:r>
              <a:rPr lang="en-US" altLang="en-US" sz="2800">
                <a:solidFill>
                  <a:srgbClr val="FF0000"/>
                </a:solidFill>
                <a:latin typeface="Calibri" panose="020F0502020204030204" pitchFamily="34" charset="0"/>
              </a:rPr>
              <a:t>:</a:t>
            </a:r>
          </a:p>
          <a:p>
            <a:pPr algn="ctr" eaLnBrk="1">
              <a:lnSpc>
                <a:spcPct val="93000"/>
              </a:lnSpc>
              <a:buClr>
                <a:srgbClr val="000000"/>
              </a:buClr>
              <a:buSzPct val="100000"/>
              <a:buFont typeface="Times New Roman" panose="02020603050405020304" pitchFamily="18" charset="0"/>
              <a:buNone/>
            </a:pPr>
            <a:r>
              <a:rPr lang="en-US" altLang="en-US" sz="2800">
                <a:solidFill>
                  <a:srgbClr val="FF0000"/>
                </a:solidFill>
                <a:latin typeface="Calibri" panose="020F0502020204030204" pitchFamily="34" charset="0"/>
              </a:rPr>
              <a:t>Nodes are reads</a:t>
            </a:r>
          </a:p>
          <a:p>
            <a:pPr algn="ctr" eaLnBrk="1">
              <a:lnSpc>
                <a:spcPct val="93000"/>
              </a:lnSpc>
              <a:buClr>
                <a:srgbClr val="000000"/>
              </a:buClr>
              <a:buSzPct val="100000"/>
              <a:buFont typeface="Times New Roman" panose="02020603050405020304" pitchFamily="18" charset="0"/>
              <a:buNone/>
            </a:pPr>
            <a:r>
              <a:rPr lang="en-US" altLang="en-US" sz="2800">
                <a:solidFill>
                  <a:srgbClr val="FF0000"/>
                </a:solidFill>
                <a:latin typeface="Calibri" panose="020F0502020204030204" pitchFamily="34" charset="0"/>
              </a:rPr>
              <a:t>Edges are overlaps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a:extLst>
              <a:ext uri="{FF2B5EF4-FFF2-40B4-BE49-F238E27FC236}">
                <a16:creationId xmlns:a16="http://schemas.microsoft.com/office/drawing/2014/main" id="{BC704020-F6AF-4E7F-9CB1-43AD37944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83" t="3880" r="47835" b="74911"/>
          <a:stretch>
            <a:fillRect/>
          </a:stretch>
        </p:blipFill>
        <p:spPr bwMode="auto">
          <a:xfrm>
            <a:off x="11113" y="2286000"/>
            <a:ext cx="6126162" cy="1828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9" name="TextBox 3">
            <a:extLst>
              <a:ext uri="{FF2B5EF4-FFF2-40B4-BE49-F238E27FC236}">
                <a16:creationId xmlns:a16="http://schemas.microsoft.com/office/drawing/2014/main" id="{52C0CC02-B0B0-47E5-B3A7-A679CDA4A72C}"/>
              </a:ext>
            </a:extLst>
          </p:cNvPr>
          <p:cNvSpPr txBox="1">
            <a:spLocks noChangeArrowheads="1"/>
          </p:cNvSpPr>
          <p:nvPr/>
        </p:nvSpPr>
        <p:spPr bwMode="auto">
          <a:xfrm>
            <a:off x="6564313" y="2295525"/>
            <a:ext cx="30781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solidFill>
                  <a:srgbClr val="FF0000"/>
                </a:solidFill>
                <a:latin typeface="Calibri" panose="020F0502020204030204" pitchFamily="34" charset="0"/>
              </a:rPr>
              <a:t>In a DeBruijn graph:</a:t>
            </a:r>
          </a:p>
        </p:txBody>
      </p:sp>
      <p:pic>
        <p:nvPicPr>
          <p:cNvPr id="70660" name="Picture 4">
            <a:extLst>
              <a:ext uri="{FF2B5EF4-FFF2-40B4-BE49-F238E27FC236}">
                <a16:creationId xmlns:a16="http://schemas.microsoft.com/office/drawing/2014/main" id="{63C53709-FD70-462C-948B-E5D5AF041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9273" t="44113" r="587" b="3928"/>
          <a:stretch>
            <a:fillRect/>
          </a:stretch>
        </p:blipFill>
        <p:spPr bwMode="auto">
          <a:xfrm>
            <a:off x="6765925" y="3703638"/>
            <a:ext cx="3292475" cy="38401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1" name="Picture 6">
            <a:extLst>
              <a:ext uri="{FF2B5EF4-FFF2-40B4-BE49-F238E27FC236}">
                <a16:creationId xmlns:a16="http://schemas.microsoft.com/office/drawing/2014/main" id="{26424CD7-591E-4C5D-9D3C-14E34961E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725" t="45023" r="31461" b="10442"/>
          <a:stretch>
            <a:fillRect/>
          </a:stretch>
        </p:blipFill>
        <p:spPr bwMode="auto">
          <a:xfrm>
            <a:off x="239713" y="4221163"/>
            <a:ext cx="3475037" cy="32924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2" name="Picture 2">
            <a:extLst>
              <a:ext uri="{FF2B5EF4-FFF2-40B4-BE49-F238E27FC236}">
                <a16:creationId xmlns:a16="http://schemas.microsoft.com/office/drawing/2014/main" id="{AE04112F-5CA3-4A56-9E38-8FB40C1DC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275" y="2822575"/>
            <a:ext cx="2257425" cy="9239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0663" name="Straight Connector 7">
            <a:extLst>
              <a:ext uri="{FF2B5EF4-FFF2-40B4-BE49-F238E27FC236}">
                <a16:creationId xmlns:a16="http://schemas.microsoft.com/office/drawing/2014/main" id="{9283D481-C49C-42D4-A1AF-F8867360509D}"/>
              </a:ext>
            </a:extLst>
          </p:cNvPr>
          <p:cNvCxnSpPr>
            <a:cxnSpLocks noChangeShapeType="1"/>
          </p:cNvCxnSpPr>
          <p:nvPr/>
        </p:nvCxnSpPr>
        <p:spPr bwMode="auto">
          <a:xfrm>
            <a:off x="3698875" y="5757863"/>
            <a:ext cx="2881313"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70664" name="Rectangle 9">
            <a:extLst>
              <a:ext uri="{FF2B5EF4-FFF2-40B4-BE49-F238E27FC236}">
                <a16:creationId xmlns:a16="http://schemas.microsoft.com/office/drawing/2014/main" id="{D3418326-38F3-447B-8396-E5D1B7D6128B}"/>
              </a:ext>
            </a:extLst>
          </p:cNvPr>
          <p:cNvSpPr>
            <a:spLocks noChangeArrowheads="1"/>
          </p:cNvSpPr>
          <p:nvPr/>
        </p:nvSpPr>
        <p:spPr bwMode="auto">
          <a:xfrm>
            <a:off x="76200" y="5624513"/>
            <a:ext cx="1077913" cy="5175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70665" name="Rectangle 12">
            <a:extLst>
              <a:ext uri="{FF2B5EF4-FFF2-40B4-BE49-F238E27FC236}">
                <a16:creationId xmlns:a16="http://schemas.microsoft.com/office/drawing/2014/main" id="{5212AF29-563B-466B-BCDE-D3BA3ABA9059}"/>
              </a:ext>
            </a:extLst>
          </p:cNvPr>
          <p:cNvSpPr>
            <a:spLocks noChangeArrowheads="1"/>
          </p:cNvSpPr>
          <p:nvPr/>
        </p:nvSpPr>
        <p:spPr bwMode="auto">
          <a:xfrm>
            <a:off x="3592513" y="7297738"/>
            <a:ext cx="2955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1400" i="1">
                <a:latin typeface="Calibri" panose="020F0502020204030204" pitchFamily="34" charset="0"/>
              </a:rPr>
              <a:t>Nature Biotech </a:t>
            </a:r>
            <a:r>
              <a:rPr lang="en-US" altLang="en-US" sz="1400">
                <a:latin typeface="Calibri" panose="020F0502020204030204" pitchFamily="34" charset="0"/>
              </a:rPr>
              <a:t>29(11):987-991 (2011)</a:t>
            </a:r>
          </a:p>
        </p:txBody>
      </p:sp>
      <p:sp>
        <p:nvSpPr>
          <p:cNvPr id="70666" name="TextBox 2">
            <a:extLst>
              <a:ext uri="{FF2B5EF4-FFF2-40B4-BE49-F238E27FC236}">
                <a16:creationId xmlns:a16="http://schemas.microsoft.com/office/drawing/2014/main" id="{26F42501-D285-4DE6-AFCC-0BF7112E0662}"/>
              </a:ext>
            </a:extLst>
          </p:cNvPr>
          <p:cNvSpPr txBox="1">
            <a:spLocks noChangeArrowheads="1"/>
          </p:cNvSpPr>
          <p:nvPr/>
        </p:nvSpPr>
        <p:spPr bwMode="auto">
          <a:xfrm>
            <a:off x="76200" y="131763"/>
            <a:ext cx="100044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4000" dirty="0">
                <a:latin typeface="Calibri" panose="020F0502020204030204" pitchFamily="34" charset="0"/>
              </a:rPr>
              <a:t>Modern assemblers now work a bit differently, using so-called </a:t>
            </a:r>
            <a:r>
              <a:rPr lang="en-US" altLang="en-US" sz="4000" dirty="0" err="1">
                <a:solidFill>
                  <a:srgbClr val="FF0000"/>
                </a:solidFill>
                <a:latin typeface="Calibri" panose="020F0502020204030204" pitchFamily="34" charset="0"/>
              </a:rPr>
              <a:t>DeBruijn</a:t>
            </a:r>
            <a:r>
              <a:rPr lang="en-US" altLang="en-US" sz="4000" dirty="0">
                <a:solidFill>
                  <a:srgbClr val="FF0000"/>
                </a:solidFill>
                <a:latin typeface="Calibri" panose="020F0502020204030204" pitchFamily="34" charset="0"/>
              </a:rPr>
              <a:t> graphs:</a:t>
            </a:r>
          </a:p>
        </p:txBody>
      </p:sp>
      <p:sp>
        <p:nvSpPr>
          <p:cNvPr id="70667" name="Freeform 16">
            <a:extLst>
              <a:ext uri="{FF2B5EF4-FFF2-40B4-BE49-F238E27FC236}">
                <a16:creationId xmlns:a16="http://schemas.microsoft.com/office/drawing/2014/main" id="{4A0EEE2E-F731-4055-882A-98B349545FFE}"/>
              </a:ext>
            </a:extLst>
          </p:cNvPr>
          <p:cNvSpPr>
            <a:spLocks/>
          </p:cNvSpPr>
          <p:nvPr/>
        </p:nvSpPr>
        <p:spPr bwMode="auto">
          <a:xfrm>
            <a:off x="2879725" y="2254250"/>
            <a:ext cx="669925" cy="452438"/>
          </a:xfrm>
          <a:custGeom>
            <a:avLst/>
            <a:gdLst>
              <a:gd name="T0" fmla="*/ 0 w 669955"/>
              <a:gd name="T1" fmla="*/ 8974 h 452672"/>
              <a:gd name="T2" fmla="*/ 669475 w 669955"/>
              <a:gd name="T3" fmla="*/ 0 h 452672"/>
              <a:gd name="T4" fmla="*/ 271410 w 669955"/>
              <a:gd name="T5" fmla="*/ 188554 h 452672"/>
              <a:gd name="T6" fmla="*/ 18090 w 669955"/>
              <a:gd name="T7" fmla="*/ 448942 h 452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9955" h="452672">
                <a:moveTo>
                  <a:pt x="0" y="9054"/>
                </a:moveTo>
                <a:lnTo>
                  <a:pt x="669955" y="0"/>
                </a:lnTo>
                <a:cubicBezTo>
                  <a:pt x="452672" y="86008"/>
                  <a:pt x="380243" y="114677"/>
                  <a:pt x="271602" y="190122"/>
                </a:cubicBezTo>
                <a:cubicBezTo>
                  <a:pt x="162961" y="265567"/>
                  <a:pt x="119203" y="297255"/>
                  <a:pt x="18106" y="45267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46C0F7-31C3-4C01-B7B7-97F9DC7516FA}"/>
              </a:ext>
            </a:extLst>
          </p:cNvPr>
          <p:cNvSpPr txBox="1"/>
          <p:nvPr/>
        </p:nvSpPr>
        <p:spPr>
          <a:xfrm>
            <a:off x="1763712" y="0"/>
            <a:ext cx="6781800" cy="954107"/>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The </a:t>
            </a:r>
            <a:r>
              <a:rPr lang="en-US" sz="2800" b="1" dirty="0" err="1">
                <a:latin typeface="Calibri" panose="020F0502020204030204" pitchFamily="34" charset="0"/>
                <a:cs typeface="Calibri" panose="020F0502020204030204" pitchFamily="34" charset="0"/>
              </a:rPr>
              <a:t>NovaSeq</a:t>
            </a:r>
            <a:r>
              <a:rPr lang="en-US" sz="2800" b="1" dirty="0">
                <a:latin typeface="Calibri" panose="020F0502020204030204" pitchFamily="34" charset="0"/>
                <a:cs typeface="Calibri" panose="020F0502020204030204" pitchFamily="34" charset="0"/>
              </a:rPr>
              <a:t> in the UT GSAF core generates</a:t>
            </a:r>
          </a:p>
          <a:p>
            <a:pPr algn="ctr"/>
            <a:r>
              <a:rPr lang="en-US" sz="2800" b="1" dirty="0">
                <a:latin typeface="Calibri" panose="020F0502020204030204" pitchFamily="34" charset="0"/>
                <a:cs typeface="Calibri" panose="020F0502020204030204" pitchFamily="34" charset="0"/>
              </a:rPr>
              <a:t>&gt;1.4 </a:t>
            </a:r>
            <a:r>
              <a:rPr lang="en-US" sz="2800" b="1" dirty="0" err="1">
                <a:latin typeface="Calibri" panose="020F0502020204030204" pitchFamily="34" charset="0"/>
                <a:cs typeface="Calibri" panose="020F0502020204030204" pitchFamily="34" charset="0"/>
              </a:rPr>
              <a:t>terabases</a:t>
            </a:r>
            <a:r>
              <a:rPr lang="en-US" sz="2800" b="1" dirty="0">
                <a:latin typeface="Calibri" panose="020F0502020204030204" pitchFamily="34" charset="0"/>
                <a:cs typeface="Calibri" panose="020F0502020204030204" pitchFamily="34" charset="0"/>
              </a:rPr>
              <a:t> of sequence in a 1-day run</a:t>
            </a:r>
          </a:p>
        </p:txBody>
      </p:sp>
      <p:pic>
        <p:nvPicPr>
          <p:cNvPr id="6" name="Picture 5" descr="Graphical user interface&#10;&#10;Description automatically generated">
            <a:extLst>
              <a:ext uri="{FF2B5EF4-FFF2-40B4-BE49-F238E27FC236}">
                <a16:creationId xmlns:a16="http://schemas.microsoft.com/office/drawing/2014/main" id="{FF60D149-E7C1-4CF3-BFD1-56D17242FB17}"/>
              </a:ext>
            </a:extLst>
          </p:cNvPr>
          <p:cNvPicPr>
            <a:picLocks noChangeAspect="1"/>
          </p:cNvPicPr>
          <p:nvPr/>
        </p:nvPicPr>
        <p:blipFill rotWithShape="1">
          <a:blip r:embed="rId2">
            <a:extLst>
              <a:ext uri="{28A0092B-C50C-407E-A947-70E740481C1C}">
                <a14:useLocalDpi xmlns:a14="http://schemas.microsoft.com/office/drawing/2010/main" val="0"/>
              </a:ext>
            </a:extLst>
          </a:blip>
          <a:srcRect l="18157" t="20580" r="16471" b="33417"/>
          <a:stretch/>
        </p:blipFill>
        <p:spPr>
          <a:xfrm>
            <a:off x="4964112" y="2255837"/>
            <a:ext cx="4114800" cy="2895600"/>
          </a:xfrm>
          <a:prstGeom prst="rect">
            <a:avLst/>
          </a:prstGeom>
          <a:ln w="38100">
            <a:solidFill>
              <a:srgbClr val="FF0000"/>
            </a:solidFill>
          </a:ln>
        </p:spPr>
      </p:pic>
      <p:pic>
        <p:nvPicPr>
          <p:cNvPr id="8" name="Picture 7" descr="A picture containing white, indoor, appliance&#10;&#10;Description automatically generated">
            <a:extLst>
              <a:ext uri="{FF2B5EF4-FFF2-40B4-BE49-F238E27FC236}">
                <a16:creationId xmlns:a16="http://schemas.microsoft.com/office/drawing/2014/main" id="{582DCB7E-0ACD-4A46-90EB-B7261A0A3C60}"/>
              </a:ext>
            </a:extLst>
          </p:cNvPr>
          <p:cNvPicPr>
            <a:picLocks noChangeAspect="1"/>
          </p:cNvPicPr>
          <p:nvPr/>
        </p:nvPicPr>
        <p:blipFill rotWithShape="1">
          <a:blip r:embed="rId3">
            <a:extLst>
              <a:ext uri="{28A0092B-C50C-407E-A947-70E740481C1C}">
                <a14:useLocalDpi xmlns:a14="http://schemas.microsoft.com/office/drawing/2010/main" val="0"/>
              </a:ext>
            </a:extLst>
          </a:blip>
          <a:srcRect l="20768" t="2625" r="16737" b="2625"/>
          <a:stretch/>
        </p:blipFill>
        <p:spPr>
          <a:xfrm>
            <a:off x="499927" y="1377643"/>
            <a:ext cx="3568430" cy="5410200"/>
          </a:xfrm>
          <a:prstGeom prst="rect">
            <a:avLst/>
          </a:prstGeom>
        </p:spPr>
      </p:pic>
      <p:sp>
        <p:nvSpPr>
          <p:cNvPr id="9" name="Rectangle 8">
            <a:extLst>
              <a:ext uri="{FF2B5EF4-FFF2-40B4-BE49-F238E27FC236}">
                <a16:creationId xmlns:a16="http://schemas.microsoft.com/office/drawing/2014/main" id="{BA66FB0C-387F-4B13-AD23-9D1C4D4E8D8F}"/>
              </a:ext>
            </a:extLst>
          </p:cNvPr>
          <p:cNvSpPr/>
          <p:nvPr/>
        </p:nvSpPr>
        <p:spPr bwMode="auto">
          <a:xfrm>
            <a:off x="1740310" y="3322637"/>
            <a:ext cx="727587" cy="53160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effectLst/>
              <a:latin typeface="Arial" charset="0"/>
            </a:endParaRPr>
          </a:p>
        </p:txBody>
      </p:sp>
      <p:cxnSp>
        <p:nvCxnSpPr>
          <p:cNvPr id="11" name="Straight Connector 10">
            <a:extLst>
              <a:ext uri="{FF2B5EF4-FFF2-40B4-BE49-F238E27FC236}">
                <a16:creationId xmlns:a16="http://schemas.microsoft.com/office/drawing/2014/main" id="{E091DFCA-6E78-4018-BAB6-615A790C1A43}"/>
              </a:ext>
            </a:extLst>
          </p:cNvPr>
          <p:cNvCxnSpPr>
            <a:cxnSpLocks/>
          </p:cNvCxnSpPr>
          <p:nvPr/>
        </p:nvCxnSpPr>
        <p:spPr bwMode="auto">
          <a:xfrm flipV="1">
            <a:off x="2467897" y="2231923"/>
            <a:ext cx="2487561" cy="1090714"/>
          </a:xfrm>
          <a:prstGeom prst="line">
            <a:avLst/>
          </a:prstGeom>
          <a:solidFill>
            <a:srgbClr val="00B8FF"/>
          </a:solidFill>
          <a:ln w="38100" cap="flat" cmpd="sng" algn="ctr">
            <a:solidFill>
              <a:srgbClr val="FF00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D247BCDC-8414-4515-B0F8-8636050DAD74}"/>
              </a:ext>
            </a:extLst>
          </p:cNvPr>
          <p:cNvCxnSpPr>
            <a:cxnSpLocks/>
          </p:cNvCxnSpPr>
          <p:nvPr/>
        </p:nvCxnSpPr>
        <p:spPr bwMode="auto">
          <a:xfrm>
            <a:off x="2459243" y="3844413"/>
            <a:ext cx="2486383" cy="1327355"/>
          </a:xfrm>
          <a:prstGeom prst="line">
            <a:avLst/>
          </a:prstGeom>
          <a:solidFill>
            <a:srgbClr val="00B8FF"/>
          </a:solidFill>
          <a:ln w="38100" cap="flat" cmpd="sng" algn="ctr">
            <a:solidFill>
              <a:srgbClr val="FF0000"/>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0D91170F-CECE-4B62-90E6-B3DBB44308D8}"/>
              </a:ext>
            </a:extLst>
          </p:cNvPr>
          <p:cNvSpPr txBox="1"/>
          <p:nvPr/>
        </p:nvSpPr>
        <p:spPr>
          <a:xfrm>
            <a:off x="4885454" y="4861385"/>
            <a:ext cx="939681" cy="369332"/>
          </a:xfrm>
          <a:prstGeom prst="rect">
            <a:avLst/>
          </a:prstGeom>
          <a:noFill/>
        </p:spPr>
        <p:txBody>
          <a:bodyPr wrap="none" rtlCol="0">
            <a:spAutoFit/>
          </a:bodyPr>
          <a:lstStyle/>
          <a:p>
            <a:r>
              <a:rPr lang="en-US" dirty="0">
                <a:solidFill>
                  <a:schemeClr val="bg1"/>
                </a:solidFill>
                <a:latin typeface="Calibri" panose="020F0502020204030204" pitchFamily="34" charset="0"/>
                <a:cs typeface="Calibri" panose="020F0502020204030204" pitchFamily="34" charset="0"/>
              </a:rPr>
              <a:t>Illumina</a:t>
            </a:r>
          </a:p>
        </p:txBody>
      </p:sp>
      <p:sp>
        <p:nvSpPr>
          <p:cNvPr id="16" name="TextBox 15">
            <a:extLst>
              <a:ext uri="{FF2B5EF4-FFF2-40B4-BE49-F238E27FC236}">
                <a16:creationId xmlns:a16="http://schemas.microsoft.com/office/drawing/2014/main" id="{B088F1ED-165B-443D-9E78-BCB7AB76864D}"/>
              </a:ext>
            </a:extLst>
          </p:cNvPr>
          <p:cNvSpPr txBox="1"/>
          <p:nvPr/>
        </p:nvSpPr>
        <p:spPr>
          <a:xfrm>
            <a:off x="5179661" y="5983743"/>
            <a:ext cx="3683701"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sym typeface="Wingdings" panose="05000000000000000000" pitchFamily="2" charset="2"/>
              </a:rPr>
              <a:t>  Many millions of </a:t>
            </a:r>
            <a:r>
              <a:rPr lang="en-US" b="1" dirty="0">
                <a:latin typeface="Calibri" panose="020F0502020204030204" pitchFamily="34" charset="0"/>
                <a:cs typeface="Calibri" panose="020F0502020204030204" pitchFamily="34" charset="0"/>
              </a:rPr>
              <a:t>75-150 bp reads</a:t>
            </a:r>
          </a:p>
        </p:txBody>
      </p:sp>
    </p:spTree>
    <p:extLst>
      <p:ext uri="{BB962C8B-B14F-4D97-AF65-F5344CB8AC3E}">
        <p14:creationId xmlns:p14="http://schemas.microsoft.com/office/powerpoint/2010/main" val="1586172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a:extLst>
              <a:ext uri="{FF2B5EF4-FFF2-40B4-BE49-F238E27FC236}">
                <a16:creationId xmlns:a16="http://schemas.microsoft.com/office/drawing/2014/main" id="{B1545761-A58C-443C-AE68-32BA71C00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3" y="3489325"/>
            <a:ext cx="9459912" cy="30067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3" name="TextBox 2">
            <a:extLst>
              <a:ext uri="{FF2B5EF4-FFF2-40B4-BE49-F238E27FC236}">
                <a16:creationId xmlns:a16="http://schemas.microsoft.com/office/drawing/2014/main" id="{E3BA2A22-C0B3-4CDB-8D75-3A84EB9304D9}"/>
              </a:ext>
            </a:extLst>
          </p:cNvPr>
          <p:cNvSpPr txBox="1">
            <a:spLocks noChangeArrowheads="1"/>
          </p:cNvSpPr>
          <p:nvPr/>
        </p:nvSpPr>
        <p:spPr bwMode="auto">
          <a:xfrm>
            <a:off x="23813" y="65088"/>
            <a:ext cx="10056812"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4000" b="1">
                <a:latin typeface="Calibri" panose="020F0502020204030204" pitchFamily="34" charset="0"/>
              </a:rPr>
              <a:t>Why Eulerian?  </a:t>
            </a:r>
          </a:p>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		From Leonhard Euler’s solution in 1735 to the </a:t>
            </a:r>
          </a:p>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			‘Bridges of Königsberg’ problem:  </a:t>
            </a:r>
          </a:p>
          <a:p>
            <a:pPr eaLnBrk="1">
              <a:lnSpc>
                <a:spcPct val="93000"/>
              </a:lnSpc>
              <a:buClr>
                <a:srgbClr val="000000"/>
              </a:buClr>
              <a:buSzPct val="100000"/>
              <a:buFont typeface="Times New Roman" panose="02020603050405020304" pitchFamily="18" charset="0"/>
              <a:buNone/>
            </a:pPr>
            <a:endParaRPr lang="en-US" altLang="en-US" sz="28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Königsberg (now Kaliningrad, Russia) had 7 bridges connecting 4 parts of the city.  </a:t>
            </a:r>
            <a:r>
              <a:rPr lang="en-US" altLang="en-US" sz="2800" b="1">
                <a:solidFill>
                  <a:srgbClr val="FF0000"/>
                </a:solidFill>
                <a:latin typeface="Calibri" panose="020F0502020204030204" pitchFamily="34" charset="0"/>
              </a:rPr>
              <a:t>Could you visit each part of the city, walking across each bridge only once, &amp; finish back where you started?</a:t>
            </a:r>
          </a:p>
        </p:txBody>
      </p:sp>
      <p:sp>
        <p:nvSpPr>
          <p:cNvPr id="71684" name="TextBox 3">
            <a:extLst>
              <a:ext uri="{FF2B5EF4-FFF2-40B4-BE49-F238E27FC236}">
                <a16:creationId xmlns:a16="http://schemas.microsoft.com/office/drawing/2014/main" id="{B96DA63F-0F8C-479C-A1EE-453DD65F978A}"/>
              </a:ext>
            </a:extLst>
          </p:cNvPr>
          <p:cNvSpPr txBox="1">
            <a:spLocks noChangeArrowheads="1"/>
          </p:cNvSpPr>
          <p:nvPr/>
        </p:nvSpPr>
        <p:spPr bwMode="auto">
          <a:xfrm>
            <a:off x="6411913" y="6343650"/>
            <a:ext cx="338613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Euler conceptualized it as a graph:</a:t>
            </a:r>
          </a:p>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	Nodes = parts of city</a:t>
            </a:r>
          </a:p>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	Edges = bridges</a:t>
            </a:r>
          </a:p>
        </p:txBody>
      </p:sp>
      <p:sp>
        <p:nvSpPr>
          <p:cNvPr id="71685" name="Rectangle 4">
            <a:extLst>
              <a:ext uri="{FF2B5EF4-FFF2-40B4-BE49-F238E27FC236}">
                <a16:creationId xmlns:a16="http://schemas.microsoft.com/office/drawing/2014/main" id="{B8D022AE-C049-4F4E-B058-E7237DDB437F}"/>
              </a:ext>
            </a:extLst>
          </p:cNvPr>
          <p:cNvSpPr>
            <a:spLocks noChangeArrowheads="1"/>
          </p:cNvSpPr>
          <p:nvPr/>
        </p:nvSpPr>
        <p:spPr bwMode="auto">
          <a:xfrm>
            <a:off x="6488113" y="3295650"/>
            <a:ext cx="3048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sp>
        <p:nvSpPr>
          <p:cNvPr id="6" name="Arc 5">
            <a:extLst>
              <a:ext uri="{FF2B5EF4-FFF2-40B4-BE49-F238E27FC236}">
                <a16:creationId xmlns:a16="http://schemas.microsoft.com/office/drawing/2014/main" id="{0B94931F-A764-4038-9A6C-C3228AA3F8E3}"/>
              </a:ext>
            </a:extLst>
          </p:cNvPr>
          <p:cNvSpPr/>
          <p:nvPr/>
        </p:nvSpPr>
        <p:spPr bwMode="auto">
          <a:xfrm>
            <a:off x="1916113" y="4008438"/>
            <a:ext cx="685800" cy="457200"/>
          </a:xfrm>
          <a:prstGeom prst="arc">
            <a:avLst>
              <a:gd name="adj1" fmla="val 10842966"/>
              <a:gd name="adj2" fmla="val 14601404"/>
            </a:avLst>
          </a:prstGeom>
          <a:noFill/>
          <a:ln w="85725" cap="flat" cmpd="sng" algn="ctr">
            <a:solidFill>
              <a:schemeClr val="accent2"/>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endParaRPr>
          </a:p>
        </p:txBody>
      </p:sp>
      <p:sp>
        <p:nvSpPr>
          <p:cNvPr id="8" name="Arc 7">
            <a:extLst>
              <a:ext uri="{FF2B5EF4-FFF2-40B4-BE49-F238E27FC236}">
                <a16:creationId xmlns:a16="http://schemas.microsoft.com/office/drawing/2014/main" id="{BDCB5ED4-0E8E-4A54-A212-D2EF97A2FECA}"/>
              </a:ext>
            </a:extLst>
          </p:cNvPr>
          <p:cNvSpPr/>
          <p:nvPr/>
        </p:nvSpPr>
        <p:spPr bwMode="auto">
          <a:xfrm>
            <a:off x="3135313" y="4121150"/>
            <a:ext cx="685800" cy="457200"/>
          </a:xfrm>
          <a:prstGeom prst="arc">
            <a:avLst>
              <a:gd name="adj1" fmla="val 10842966"/>
              <a:gd name="adj2" fmla="val 14601404"/>
            </a:avLst>
          </a:prstGeom>
          <a:noFill/>
          <a:ln w="85725" cap="flat" cmpd="sng" algn="ctr">
            <a:solidFill>
              <a:schemeClr val="accent2"/>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endParaRPr>
          </a:p>
        </p:txBody>
      </p:sp>
      <p:sp>
        <p:nvSpPr>
          <p:cNvPr id="9" name="Arc 8">
            <a:extLst>
              <a:ext uri="{FF2B5EF4-FFF2-40B4-BE49-F238E27FC236}">
                <a16:creationId xmlns:a16="http://schemas.microsoft.com/office/drawing/2014/main" id="{A6FE5020-DD6F-4AB5-986E-CBD27CACA2FC}"/>
              </a:ext>
            </a:extLst>
          </p:cNvPr>
          <p:cNvSpPr/>
          <p:nvPr/>
        </p:nvSpPr>
        <p:spPr bwMode="auto">
          <a:xfrm>
            <a:off x="1306513" y="4992688"/>
            <a:ext cx="685800" cy="539750"/>
          </a:xfrm>
          <a:prstGeom prst="arc">
            <a:avLst>
              <a:gd name="adj1" fmla="val 10842966"/>
              <a:gd name="adj2" fmla="val 13923588"/>
            </a:avLst>
          </a:prstGeom>
          <a:noFill/>
          <a:ln w="85725" cap="flat" cmpd="sng" algn="ctr">
            <a:solidFill>
              <a:schemeClr val="accent2"/>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endParaRPr>
          </a:p>
        </p:txBody>
      </p:sp>
      <p:sp>
        <p:nvSpPr>
          <p:cNvPr id="10" name="Arc 9">
            <a:extLst>
              <a:ext uri="{FF2B5EF4-FFF2-40B4-BE49-F238E27FC236}">
                <a16:creationId xmlns:a16="http://schemas.microsoft.com/office/drawing/2014/main" id="{C37951BF-6206-4D14-ACEA-633E1992A339}"/>
              </a:ext>
            </a:extLst>
          </p:cNvPr>
          <p:cNvSpPr/>
          <p:nvPr/>
        </p:nvSpPr>
        <p:spPr bwMode="auto">
          <a:xfrm>
            <a:off x="2233613" y="4992688"/>
            <a:ext cx="685800" cy="536575"/>
          </a:xfrm>
          <a:prstGeom prst="arc">
            <a:avLst>
              <a:gd name="adj1" fmla="val 10204055"/>
              <a:gd name="adj2" fmla="val 13911398"/>
            </a:avLst>
          </a:prstGeom>
          <a:noFill/>
          <a:ln w="85725" cap="flat" cmpd="sng" algn="ctr">
            <a:solidFill>
              <a:schemeClr val="accent2"/>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endParaRPr>
          </a:p>
        </p:txBody>
      </p:sp>
      <p:sp>
        <p:nvSpPr>
          <p:cNvPr id="11" name="Arc 10">
            <a:extLst>
              <a:ext uri="{FF2B5EF4-FFF2-40B4-BE49-F238E27FC236}">
                <a16:creationId xmlns:a16="http://schemas.microsoft.com/office/drawing/2014/main" id="{126ABD91-A850-4587-B866-F62A9D4D1497}"/>
              </a:ext>
            </a:extLst>
          </p:cNvPr>
          <p:cNvSpPr/>
          <p:nvPr/>
        </p:nvSpPr>
        <p:spPr bwMode="auto">
          <a:xfrm>
            <a:off x="4500563" y="4779963"/>
            <a:ext cx="685800" cy="114300"/>
          </a:xfrm>
          <a:prstGeom prst="arc">
            <a:avLst>
              <a:gd name="adj1" fmla="val 10842966"/>
              <a:gd name="adj2" fmla="val 14601404"/>
            </a:avLst>
          </a:prstGeom>
          <a:noFill/>
          <a:ln w="85725" cap="flat" cmpd="sng" algn="ctr">
            <a:solidFill>
              <a:schemeClr val="accent2"/>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endParaRPr>
          </a:p>
        </p:txBody>
      </p:sp>
      <p:sp>
        <p:nvSpPr>
          <p:cNvPr id="12" name="Arc 11">
            <a:extLst>
              <a:ext uri="{FF2B5EF4-FFF2-40B4-BE49-F238E27FC236}">
                <a16:creationId xmlns:a16="http://schemas.microsoft.com/office/drawing/2014/main" id="{E180F10A-4146-4684-AF2F-CB4C209336D0}"/>
              </a:ext>
            </a:extLst>
          </p:cNvPr>
          <p:cNvSpPr/>
          <p:nvPr/>
        </p:nvSpPr>
        <p:spPr bwMode="auto">
          <a:xfrm>
            <a:off x="5040313" y="5989638"/>
            <a:ext cx="685800" cy="457200"/>
          </a:xfrm>
          <a:prstGeom prst="arc">
            <a:avLst>
              <a:gd name="adj1" fmla="val 10842966"/>
              <a:gd name="adj2" fmla="val 14601404"/>
            </a:avLst>
          </a:prstGeom>
          <a:noFill/>
          <a:ln w="85725" cap="flat" cmpd="sng" algn="ctr">
            <a:solidFill>
              <a:schemeClr val="accent2"/>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endParaRPr>
          </a:p>
        </p:txBody>
      </p:sp>
      <p:sp>
        <p:nvSpPr>
          <p:cNvPr id="13" name="Arc 12">
            <a:extLst>
              <a:ext uri="{FF2B5EF4-FFF2-40B4-BE49-F238E27FC236}">
                <a16:creationId xmlns:a16="http://schemas.microsoft.com/office/drawing/2014/main" id="{779CB417-B9D1-4F68-8432-32B2FA0C0F36}"/>
              </a:ext>
            </a:extLst>
          </p:cNvPr>
          <p:cNvSpPr/>
          <p:nvPr/>
        </p:nvSpPr>
        <p:spPr bwMode="auto">
          <a:xfrm>
            <a:off x="4157663" y="4173538"/>
            <a:ext cx="685800" cy="341312"/>
          </a:xfrm>
          <a:prstGeom prst="arc">
            <a:avLst>
              <a:gd name="adj1" fmla="val 16446288"/>
              <a:gd name="adj2" fmla="val 443215"/>
            </a:avLst>
          </a:prstGeom>
          <a:noFill/>
          <a:ln w="85725" cap="flat" cmpd="sng" algn="ctr">
            <a:solidFill>
              <a:schemeClr val="accent2"/>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endParaRPr>
          </a:p>
        </p:txBody>
      </p:sp>
      <p:sp>
        <p:nvSpPr>
          <p:cNvPr id="71693" name="Rectangle 12">
            <a:extLst>
              <a:ext uri="{FF2B5EF4-FFF2-40B4-BE49-F238E27FC236}">
                <a16:creationId xmlns:a16="http://schemas.microsoft.com/office/drawing/2014/main" id="{2B79EDA7-6616-429D-86C6-015E696E3A39}"/>
              </a:ext>
            </a:extLst>
          </p:cNvPr>
          <p:cNvSpPr>
            <a:spLocks noChangeArrowheads="1"/>
          </p:cNvSpPr>
          <p:nvPr/>
        </p:nvSpPr>
        <p:spPr bwMode="auto">
          <a:xfrm>
            <a:off x="3592513" y="7297738"/>
            <a:ext cx="2955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1400" i="1">
                <a:latin typeface="Calibri" panose="020F0502020204030204" pitchFamily="34" charset="0"/>
              </a:rPr>
              <a:t>Nature Biotech </a:t>
            </a:r>
            <a:r>
              <a:rPr lang="en-US" altLang="en-US" sz="1400">
                <a:latin typeface="Calibri" panose="020F0502020204030204" pitchFamily="34" charset="0"/>
              </a:rPr>
              <a:t>29(11):987-991 (2011)</a:t>
            </a:r>
          </a:p>
        </p:txBody>
      </p:sp>
      <p:sp>
        <p:nvSpPr>
          <p:cNvPr id="71694" name="TextBox 6">
            <a:extLst>
              <a:ext uri="{FF2B5EF4-FFF2-40B4-BE49-F238E27FC236}">
                <a16:creationId xmlns:a16="http://schemas.microsoft.com/office/drawing/2014/main" id="{98D5BCCD-3C00-470A-95AD-C36275F4F64A}"/>
              </a:ext>
            </a:extLst>
          </p:cNvPr>
          <p:cNvSpPr txBox="1">
            <a:spLocks noChangeArrowheads="1"/>
          </p:cNvSpPr>
          <p:nvPr/>
        </p:nvSpPr>
        <p:spPr bwMode="auto">
          <a:xfrm>
            <a:off x="23813" y="6729413"/>
            <a:ext cx="47910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t>(Visiting every edge once = an </a:t>
            </a:r>
            <a:r>
              <a:rPr lang="en-US" altLang="en-US" i="1"/>
              <a:t>Eulerian</a:t>
            </a:r>
            <a:r>
              <a:rPr lang="en-US" altLang="en-US"/>
              <a:t> path)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2">
            <a:extLst>
              <a:ext uri="{FF2B5EF4-FFF2-40B4-BE49-F238E27FC236}">
                <a16:creationId xmlns:a16="http://schemas.microsoft.com/office/drawing/2014/main" id="{A51ACB4C-3982-4351-A079-6E9AE4781487}"/>
              </a:ext>
            </a:extLst>
          </p:cNvPr>
          <p:cNvSpPr txBox="1">
            <a:spLocks noChangeArrowheads="1"/>
          </p:cNvSpPr>
          <p:nvPr/>
        </p:nvSpPr>
        <p:spPr bwMode="auto">
          <a:xfrm>
            <a:off x="74613" y="-30163"/>
            <a:ext cx="10004425" cy="163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3600">
                <a:solidFill>
                  <a:srgbClr val="FF0000"/>
                </a:solidFill>
                <a:latin typeface="Calibri" panose="020F0502020204030204" pitchFamily="34" charset="0"/>
              </a:rPr>
              <a:t>DeBruijn graph </a:t>
            </a:r>
            <a:r>
              <a:rPr lang="en-US" altLang="en-US" sz="3600">
                <a:latin typeface="Calibri" panose="020F0502020204030204" pitchFamily="34" charset="0"/>
              </a:rPr>
              <a:t>assemblers tend to have nice properties, e.g. correcting sequencing errors &amp; handling repeats better </a:t>
            </a:r>
          </a:p>
        </p:txBody>
      </p:sp>
      <p:pic>
        <p:nvPicPr>
          <p:cNvPr id="72707" name="Picture 2">
            <a:extLst>
              <a:ext uri="{FF2B5EF4-FFF2-40B4-BE49-F238E27FC236}">
                <a16:creationId xmlns:a16="http://schemas.microsoft.com/office/drawing/2014/main" id="{18589A4B-0A11-4E82-BBE5-18E367B32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08125"/>
            <a:ext cx="8085138" cy="57769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8" name="TextBox 3">
            <a:extLst>
              <a:ext uri="{FF2B5EF4-FFF2-40B4-BE49-F238E27FC236}">
                <a16:creationId xmlns:a16="http://schemas.microsoft.com/office/drawing/2014/main" id="{5ED4627E-83F8-4BD7-A235-C6654640B242}"/>
              </a:ext>
            </a:extLst>
          </p:cNvPr>
          <p:cNvSpPr txBox="1">
            <a:spLocks noChangeArrowheads="1"/>
          </p:cNvSpPr>
          <p:nvPr/>
        </p:nvSpPr>
        <p:spPr bwMode="auto">
          <a:xfrm>
            <a:off x="5878513" y="2867025"/>
            <a:ext cx="420211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b="1">
                <a:solidFill>
                  <a:srgbClr val="FF0000"/>
                </a:solidFill>
              </a:rPr>
              <a:t>Sequencing errors appear as ‘bulges’</a:t>
            </a:r>
          </a:p>
        </p:txBody>
      </p:sp>
      <p:cxnSp>
        <p:nvCxnSpPr>
          <p:cNvPr id="72709" name="Straight Arrow Connector 5">
            <a:extLst>
              <a:ext uri="{FF2B5EF4-FFF2-40B4-BE49-F238E27FC236}">
                <a16:creationId xmlns:a16="http://schemas.microsoft.com/office/drawing/2014/main" id="{59AA5A17-9B2E-47D7-A61E-0DD1BA12A096}"/>
              </a:ext>
            </a:extLst>
          </p:cNvPr>
          <p:cNvCxnSpPr>
            <a:cxnSpLocks noChangeShapeType="1"/>
          </p:cNvCxnSpPr>
          <p:nvPr/>
        </p:nvCxnSpPr>
        <p:spPr bwMode="auto">
          <a:xfrm flipH="1">
            <a:off x="4964113" y="3170238"/>
            <a:ext cx="914400" cy="762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72710" name="TextBox 7">
            <a:extLst>
              <a:ext uri="{FF2B5EF4-FFF2-40B4-BE49-F238E27FC236}">
                <a16:creationId xmlns:a16="http://schemas.microsoft.com/office/drawing/2014/main" id="{2C88CD59-0DB7-4A98-A745-C976EBBCC6FC}"/>
              </a:ext>
            </a:extLst>
          </p:cNvPr>
          <p:cNvSpPr txBox="1">
            <a:spLocks noChangeArrowheads="1"/>
          </p:cNvSpPr>
          <p:nvPr/>
        </p:nvSpPr>
        <p:spPr bwMode="auto">
          <a:xfrm>
            <a:off x="5657850" y="5380038"/>
            <a:ext cx="296386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b="1">
                <a:solidFill>
                  <a:srgbClr val="FF0000"/>
                </a:solidFill>
              </a:rPr>
              <a:t>Removing the ‘bulges’ corrects the errors</a:t>
            </a:r>
          </a:p>
          <a:p>
            <a:pPr eaLnBrk="1">
              <a:lnSpc>
                <a:spcPct val="93000"/>
              </a:lnSpc>
              <a:buClr>
                <a:srgbClr val="000000"/>
              </a:buClr>
              <a:buSzPct val="100000"/>
              <a:buFont typeface="Times New Roman" panose="02020603050405020304" pitchFamily="18" charset="0"/>
              <a:buNone/>
            </a:pPr>
            <a:r>
              <a:rPr lang="en-US" altLang="en-US" b="1">
                <a:solidFill>
                  <a:srgbClr val="FF0000"/>
                </a:solidFill>
              </a:rPr>
              <a:t>(e.g. leaves the red path)</a:t>
            </a:r>
          </a:p>
        </p:txBody>
      </p:sp>
      <p:cxnSp>
        <p:nvCxnSpPr>
          <p:cNvPr id="72711" name="Straight Arrow Connector 8">
            <a:extLst>
              <a:ext uri="{FF2B5EF4-FFF2-40B4-BE49-F238E27FC236}">
                <a16:creationId xmlns:a16="http://schemas.microsoft.com/office/drawing/2014/main" id="{D4AA1C2E-1018-4AD9-9E3D-0E144DBEE67F}"/>
              </a:ext>
            </a:extLst>
          </p:cNvPr>
          <p:cNvCxnSpPr>
            <a:cxnSpLocks noChangeShapeType="1"/>
          </p:cNvCxnSpPr>
          <p:nvPr/>
        </p:nvCxnSpPr>
        <p:spPr bwMode="auto">
          <a:xfrm flipH="1">
            <a:off x="4743450" y="5683250"/>
            <a:ext cx="914400" cy="762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72712" name="Rectangle 12">
            <a:extLst>
              <a:ext uri="{FF2B5EF4-FFF2-40B4-BE49-F238E27FC236}">
                <a16:creationId xmlns:a16="http://schemas.microsoft.com/office/drawing/2014/main" id="{90C341B7-CF2C-45A9-800F-997160D2DD76}"/>
              </a:ext>
            </a:extLst>
          </p:cNvPr>
          <p:cNvSpPr>
            <a:spLocks noChangeArrowheads="1"/>
          </p:cNvSpPr>
          <p:nvPr/>
        </p:nvSpPr>
        <p:spPr bwMode="auto">
          <a:xfrm>
            <a:off x="3592513" y="7297738"/>
            <a:ext cx="2955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1400" i="1">
                <a:latin typeface="Calibri" panose="020F0502020204030204" pitchFamily="34" charset="0"/>
              </a:rPr>
              <a:t>Nature Biotech </a:t>
            </a:r>
            <a:r>
              <a:rPr lang="en-US" altLang="en-US" sz="1400">
                <a:latin typeface="Calibri" panose="020F0502020204030204" pitchFamily="34" charset="0"/>
              </a:rPr>
              <a:t>29(11):987-991 (2011)</a:t>
            </a:r>
          </a:p>
        </p:txBody>
      </p:sp>
      <p:sp>
        <p:nvSpPr>
          <p:cNvPr id="72713" name="Rectangle 6">
            <a:extLst>
              <a:ext uri="{FF2B5EF4-FFF2-40B4-BE49-F238E27FC236}">
                <a16:creationId xmlns:a16="http://schemas.microsoft.com/office/drawing/2014/main" id="{2E76DE58-1C23-492C-AD6F-4D4A8D7EA954}"/>
              </a:ext>
            </a:extLst>
          </p:cNvPr>
          <p:cNvSpPr>
            <a:spLocks noChangeArrowheads="1"/>
          </p:cNvSpPr>
          <p:nvPr/>
        </p:nvSpPr>
        <p:spPr bwMode="auto">
          <a:xfrm>
            <a:off x="849313" y="1646238"/>
            <a:ext cx="1524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72714" name="Rectangle 11">
            <a:extLst>
              <a:ext uri="{FF2B5EF4-FFF2-40B4-BE49-F238E27FC236}">
                <a16:creationId xmlns:a16="http://schemas.microsoft.com/office/drawing/2014/main" id="{58B427C7-6A46-40A8-8FCF-A915CE2EC491}"/>
              </a:ext>
            </a:extLst>
          </p:cNvPr>
          <p:cNvSpPr>
            <a:spLocks noChangeArrowheads="1"/>
          </p:cNvSpPr>
          <p:nvPr/>
        </p:nvSpPr>
        <p:spPr bwMode="auto">
          <a:xfrm>
            <a:off x="842963" y="3465513"/>
            <a:ext cx="1524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72715" name="Rectangle 12">
            <a:extLst>
              <a:ext uri="{FF2B5EF4-FFF2-40B4-BE49-F238E27FC236}">
                <a16:creationId xmlns:a16="http://schemas.microsoft.com/office/drawing/2014/main" id="{26C61B9D-CD7D-4C1D-BEB5-9283DB33F979}"/>
              </a:ext>
            </a:extLst>
          </p:cNvPr>
          <p:cNvSpPr>
            <a:spLocks noChangeArrowheads="1"/>
          </p:cNvSpPr>
          <p:nvPr/>
        </p:nvSpPr>
        <p:spPr bwMode="auto">
          <a:xfrm>
            <a:off x="877888" y="4922838"/>
            <a:ext cx="1524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CD1BCC67-F52F-4832-B86D-4DF98BBE1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12" y="884237"/>
            <a:ext cx="8991600" cy="5986907"/>
          </a:xfrm>
          <a:prstGeom prst="rect">
            <a:avLst/>
          </a:prstGeom>
        </p:spPr>
      </p:pic>
      <p:sp>
        <p:nvSpPr>
          <p:cNvPr id="7" name="Rectangle 6">
            <a:extLst>
              <a:ext uri="{FF2B5EF4-FFF2-40B4-BE49-F238E27FC236}">
                <a16:creationId xmlns:a16="http://schemas.microsoft.com/office/drawing/2014/main" id="{614EF3E3-832B-4B87-8BA7-619E8459425D}"/>
              </a:ext>
            </a:extLst>
          </p:cNvPr>
          <p:cNvSpPr/>
          <p:nvPr/>
        </p:nvSpPr>
        <p:spPr bwMode="auto">
          <a:xfrm>
            <a:off x="2563812" y="1646237"/>
            <a:ext cx="1066800" cy="381000"/>
          </a:xfrm>
          <a:prstGeom prst="rect">
            <a:avLst/>
          </a:prstGeom>
          <a:solidFill>
            <a:schemeClr val="bg1"/>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effectLst/>
              <a:latin typeface="Arial" charset="0"/>
            </a:endParaRPr>
          </a:p>
        </p:txBody>
      </p:sp>
      <p:sp>
        <p:nvSpPr>
          <p:cNvPr id="8" name="Rectangle 7">
            <a:extLst>
              <a:ext uri="{FF2B5EF4-FFF2-40B4-BE49-F238E27FC236}">
                <a16:creationId xmlns:a16="http://schemas.microsoft.com/office/drawing/2014/main" id="{00715EFB-E646-4372-A1A0-3DD5FD20AE9D}"/>
              </a:ext>
            </a:extLst>
          </p:cNvPr>
          <p:cNvSpPr/>
          <p:nvPr/>
        </p:nvSpPr>
        <p:spPr bwMode="auto">
          <a:xfrm>
            <a:off x="6297612" y="1646237"/>
            <a:ext cx="1219200" cy="381000"/>
          </a:xfrm>
          <a:prstGeom prst="rect">
            <a:avLst/>
          </a:prstGeom>
          <a:solidFill>
            <a:schemeClr val="bg1"/>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effectLst/>
              <a:latin typeface="Arial" charset="0"/>
            </a:endParaRPr>
          </a:p>
        </p:txBody>
      </p:sp>
      <p:sp>
        <p:nvSpPr>
          <p:cNvPr id="9" name="Rectangle 8">
            <a:extLst>
              <a:ext uri="{FF2B5EF4-FFF2-40B4-BE49-F238E27FC236}">
                <a16:creationId xmlns:a16="http://schemas.microsoft.com/office/drawing/2014/main" id="{BD0A8ADD-3C48-4614-A932-115F195680B6}"/>
              </a:ext>
            </a:extLst>
          </p:cNvPr>
          <p:cNvSpPr/>
          <p:nvPr/>
        </p:nvSpPr>
        <p:spPr bwMode="auto">
          <a:xfrm>
            <a:off x="3783012" y="1014225"/>
            <a:ext cx="2438400" cy="381000"/>
          </a:xfrm>
          <a:prstGeom prst="rect">
            <a:avLst/>
          </a:prstGeom>
          <a:solidFill>
            <a:schemeClr val="bg1"/>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effectLst/>
              <a:latin typeface="Arial" charset="0"/>
            </a:endParaRPr>
          </a:p>
        </p:txBody>
      </p:sp>
      <p:sp>
        <p:nvSpPr>
          <p:cNvPr id="10" name="TextBox 9">
            <a:extLst>
              <a:ext uri="{FF2B5EF4-FFF2-40B4-BE49-F238E27FC236}">
                <a16:creationId xmlns:a16="http://schemas.microsoft.com/office/drawing/2014/main" id="{7403100F-54B6-45D5-A75D-254FED6A4E16}"/>
              </a:ext>
            </a:extLst>
          </p:cNvPr>
          <p:cNvSpPr txBox="1"/>
          <p:nvPr/>
        </p:nvSpPr>
        <p:spPr>
          <a:xfrm>
            <a:off x="2875512" y="7038248"/>
            <a:ext cx="7205113" cy="523220"/>
          </a:xfrm>
          <a:prstGeom prst="rect">
            <a:avLst/>
          </a:prstGeom>
          <a:noFill/>
        </p:spPr>
        <p:txBody>
          <a:bodyPr wrap="none" rtlCol="0">
            <a:spAutoFit/>
          </a:bodyPr>
          <a:lstStyle/>
          <a:p>
            <a:pPr algn="r"/>
            <a:r>
              <a:rPr lang="en-US" sz="1400" dirty="0">
                <a:latin typeface="Calibri" panose="020F0502020204030204" pitchFamily="34" charset="0"/>
                <a:cs typeface="Calibri" panose="020F0502020204030204" pitchFamily="34" charset="0"/>
              </a:rPr>
              <a:t>Beginner’s guide to comparative bacterial genome analysis using next-generation sequence data</a:t>
            </a:r>
          </a:p>
          <a:p>
            <a:pPr algn="r"/>
            <a:r>
              <a:rPr lang="en-US" sz="1400" i="1" dirty="0" err="1">
                <a:latin typeface="Calibri" panose="020F0502020204030204" pitchFamily="34" charset="0"/>
                <a:cs typeface="Calibri" panose="020F0502020204030204" pitchFamily="34" charset="0"/>
              </a:rPr>
              <a:t>Microb</a:t>
            </a:r>
            <a:r>
              <a:rPr lang="en-US" sz="1400" i="1" dirty="0">
                <a:latin typeface="Calibri" panose="020F0502020204030204" pitchFamily="34" charset="0"/>
                <a:cs typeface="Calibri" panose="020F0502020204030204" pitchFamily="34" charset="0"/>
              </a:rPr>
              <a:t> Informatics Exp </a:t>
            </a:r>
            <a:r>
              <a:rPr lang="en-US" sz="1400" dirty="0">
                <a:latin typeface="Calibri" panose="020F0502020204030204" pitchFamily="34" charset="0"/>
                <a:cs typeface="Calibri" panose="020F0502020204030204" pitchFamily="34" charset="0"/>
              </a:rPr>
              <a:t>(2013) doi:10.1186/2042-5783-3-2</a:t>
            </a:r>
          </a:p>
        </p:txBody>
      </p:sp>
      <p:sp>
        <p:nvSpPr>
          <p:cNvPr id="11" name="TextBox 2">
            <a:extLst>
              <a:ext uri="{FF2B5EF4-FFF2-40B4-BE49-F238E27FC236}">
                <a16:creationId xmlns:a16="http://schemas.microsoft.com/office/drawing/2014/main" id="{E2C613F8-B5C5-4BF7-8DCD-D626B58DD532}"/>
              </a:ext>
            </a:extLst>
          </p:cNvPr>
          <p:cNvSpPr txBox="1">
            <a:spLocks noChangeArrowheads="1"/>
          </p:cNvSpPr>
          <p:nvPr/>
        </p:nvSpPr>
        <p:spPr bwMode="auto">
          <a:xfrm>
            <a:off x="0" y="4250"/>
            <a:ext cx="10004425" cy="55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3200" dirty="0">
                <a:latin typeface="Calibri" panose="020F0502020204030204" pitchFamily="34" charset="0"/>
              </a:rPr>
              <a:t>e.g. Velvet, an example algorithm using </a:t>
            </a:r>
            <a:r>
              <a:rPr lang="en-US" altLang="en-US" sz="3200" dirty="0" err="1">
                <a:latin typeface="Calibri" panose="020F0502020204030204" pitchFamily="34" charset="0"/>
              </a:rPr>
              <a:t>DeBruijn</a:t>
            </a:r>
            <a:r>
              <a:rPr lang="en-US" altLang="en-US" sz="3200" dirty="0">
                <a:latin typeface="Calibri" panose="020F0502020204030204" pitchFamily="34" charset="0"/>
              </a:rPr>
              <a:t> graphs</a:t>
            </a:r>
          </a:p>
        </p:txBody>
      </p:sp>
    </p:spTree>
    <p:extLst>
      <p:ext uri="{BB962C8B-B14F-4D97-AF65-F5344CB8AC3E}">
        <p14:creationId xmlns:p14="http://schemas.microsoft.com/office/powerpoint/2010/main" val="4264622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F2EB9572-F6BE-49B6-975B-2C63C58B64B5}"/>
              </a:ext>
            </a:extLst>
          </p:cNvPr>
          <p:cNvSpPr>
            <a:spLocks noGrp="1" noChangeArrowheads="1"/>
          </p:cNvSpPr>
          <p:nvPr>
            <p:ph type="title"/>
          </p:nvPr>
        </p:nvSpPr>
        <p:spPr>
          <a:xfrm>
            <a:off x="503238" y="995363"/>
            <a:ext cx="9069387" cy="1260475"/>
          </a:xfrm>
        </p:spPr>
        <p:txBody>
          <a:bodyPr/>
          <a:lstStyle/>
          <a:p>
            <a:r>
              <a:rPr lang="en-US" altLang="en-US">
                <a:latin typeface="Calibri" panose="020F0502020204030204" pitchFamily="34" charset="0"/>
              </a:rPr>
              <a:t>Once a reference genome is assembled, new sequencing data can ‘simply’ be mapped to the reference.</a:t>
            </a:r>
          </a:p>
        </p:txBody>
      </p:sp>
      <p:cxnSp>
        <p:nvCxnSpPr>
          <p:cNvPr id="73731" name="Straight Connector 3">
            <a:extLst>
              <a:ext uri="{FF2B5EF4-FFF2-40B4-BE49-F238E27FC236}">
                <a16:creationId xmlns:a16="http://schemas.microsoft.com/office/drawing/2014/main" id="{DDB42C2B-8159-4B92-A371-CD82E901A8FC}"/>
              </a:ext>
            </a:extLst>
          </p:cNvPr>
          <p:cNvCxnSpPr>
            <a:cxnSpLocks noChangeShapeType="1"/>
          </p:cNvCxnSpPr>
          <p:nvPr/>
        </p:nvCxnSpPr>
        <p:spPr bwMode="auto">
          <a:xfrm>
            <a:off x="3897313" y="3703638"/>
            <a:ext cx="5334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3732" name="Straight Connector 4">
            <a:extLst>
              <a:ext uri="{FF2B5EF4-FFF2-40B4-BE49-F238E27FC236}">
                <a16:creationId xmlns:a16="http://schemas.microsoft.com/office/drawing/2014/main" id="{65740990-975C-4C40-B730-8AF4551F53AE}"/>
              </a:ext>
            </a:extLst>
          </p:cNvPr>
          <p:cNvCxnSpPr>
            <a:cxnSpLocks noChangeShapeType="1"/>
          </p:cNvCxnSpPr>
          <p:nvPr/>
        </p:nvCxnSpPr>
        <p:spPr bwMode="auto">
          <a:xfrm>
            <a:off x="4049713" y="3856038"/>
            <a:ext cx="5334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3733" name="Straight Connector 5">
            <a:extLst>
              <a:ext uri="{FF2B5EF4-FFF2-40B4-BE49-F238E27FC236}">
                <a16:creationId xmlns:a16="http://schemas.microsoft.com/office/drawing/2014/main" id="{0F5A2345-E469-493C-8A35-7D773036BBD3}"/>
              </a:ext>
            </a:extLst>
          </p:cNvPr>
          <p:cNvCxnSpPr>
            <a:cxnSpLocks noChangeShapeType="1"/>
          </p:cNvCxnSpPr>
          <p:nvPr/>
        </p:nvCxnSpPr>
        <p:spPr bwMode="auto">
          <a:xfrm>
            <a:off x="3744913" y="4008438"/>
            <a:ext cx="5334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3734" name="Straight Connector 6">
            <a:extLst>
              <a:ext uri="{FF2B5EF4-FFF2-40B4-BE49-F238E27FC236}">
                <a16:creationId xmlns:a16="http://schemas.microsoft.com/office/drawing/2014/main" id="{422304A9-AD59-4052-8143-E61E62C321FD}"/>
              </a:ext>
            </a:extLst>
          </p:cNvPr>
          <p:cNvCxnSpPr>
            <a:cxnSpLocks noChangeShapeType="1"/>
          </p:cNvCxnSpPr>
          <p:nvPr/>
        </p:nvCxnSpPr>
        <p:spPr bwMode="auto">
          <a:xfrm>
            <a:off x="6183313" y="3779838"/>
            <a:ext cx="5334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3735" name="Straight Connector 7">
            <a:extLst>
              <a:ext uri="{FF2B5EF4-FFF2-40B4-BE49-F238E27FC236}">
                <a16:creationId xmlns:a16="http://schemas.microsoft.com/office/drawing/2014/main" id="{A010C2C7-3CA1-4B66-8901-99997D7D78DC}"/>
              </a:ext>
            </a:extLst>
          </p:cNvPr>
          <p:cNvCxnSpPr>
            <a:cxnSpLocks noChangeShapeType="1"/>
          </p:cNvCxnSpPr>
          <p:nvPr/>
        </p:nvCxnSpPr>
        <p:spPr bwMode="auto">
          <a:xfrm>
            <a:off x="6411913" y="4008438"/>
            <a:ext cx="5334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3736" name="Straight Connector 8">
            <a:extLst>
              <a:ext uri="{FF2B5EF4-FFF2-40B4-BE49-F238E27FC236}">
                <a16:creationId xmlns:a16="http://schemas.microsoft.com/office/drawing/2014/main" id="{56A3DA03-22A6-41E3-AC52-3D6C3847710F}"/>
              </a:ext>
            </a:extLst>
          </p:cNvPr>
          <p:cNvCxnSpPr>
            <a:cxnSpLocks noChangeShapeType="1"/>
          </p:cNvCxnSpPr>
          <p:nvPr/>
        </p:nvCxnSpPr>
        <p:spPr bwMode="auto">
          <a:xfrm>
            <a:off x="6564313" y="3703638"/>
            <a:ext cx="5334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3737" name="Straight Connector 9">
            <a:extLst>
              <a:ext uri="{FF2B5EF4-FFF2-40B4-BE49-F238E27FC236}">
                <a16:creationId xmlns:a16="http://schemas.microsoft.com/office/drawing/2014/main" id="{176327E3-5A61-411D-A770-82DF57589D78}"/>
              </a:ext>
            </a:extLst>
          </p:cNvPr>
          <p:cNvCxnSpPr>
            <a:cxnSpLocks noChangeShapeType="1"/>
          </p:cNvCxnSpPr>
          <p:nvPr/>
        </p:nvCxnSpPr>
        <p:spPr bwMode="auto">
          <a:xfrm>
            <a:off x="6107113" y="3932238"/>
            <a:ext cx="5334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3738" name="Straight Connector 10">
            <a:extLst>
              <a:ext uri="{FF2B5EF4-FFF2-40B4-BE49-F238E27FC236}">
                <a16:creationId xmlns:a16="http://schemas.microsoft.com/office/drawing/2014/main" id="{39B5E0DA-BC69-42C1-BEDB-15261B1CC188}"/>
              </a:ext>
            </a:extLst>
          </p:cNvPr>
          <p:cNvCxnSpPr>
            <a:cxnSpLocks noChangeShapeType="1"/>
          </p:cNvCxnSpPr>
          <p:nvPr/>
        </p:nvCxnSpPr>
        <p:spPr bwMode="auto">
          <a:xfrm>
            <a:off x="6411913" y="3856038"/>
            <a:ext cx="5334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3739" name="Straight Connector 11">
            <a:extLst>
              <a:ext uri="{FF2B5EF4-FFF2-40B4-BE49-F238E27FC236}">
                <a16:creationId xmlns:a16="http://schemas.microsoft.com/office/drawing/2014/main" id="{BEEC31C6-DEC4-488D-952F-49F9D72CB63F}"/>
              </a:ext>
            </a:extLst>
          </p:cNvPr>
          <p:cNvCxnSpPr>
            <a:cxnSpLocks noChangeShapeType="1"/>
          </p:cNvCxnSpPr>
          <p:nvPr/>
        </p:nvCxnSpPr>
        <p:spPr bwMode="auto">
          <a:xfrm>
            <a:off x="8316913" y="4008438"/>
            <a:ext cx="5334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3740" name="Straight Connector 12">
            <a:extLst>
              <a:ext uri="{FF2B5EF4-FFF2-40B4-BE49-F238E27FC236}">
                <a16:creationId xmlns:a16="http://schemas.microsoft.com/office/drawing/2014/main" id="{BA3C8521-E5A2-48F4-834C-17A4FC14ADF2}"/>
              </a:ext>
            </a:extLst>
          </p:cNvPr>
          <p:cNvCxnSpPr>
            <a:cxnSpLocks noChangeShapeType="1"/>
          </p:cNvCxnSpPr>
          <p:nvPr/>
        </p:nvCxnSpPr>
        <p:spPr bwMode="auto">
          <a:xfrm>
            <a:off x="2601913" y="4237038"/>
            <a:ext cx="7010400" cy="0"/>
          </a:xfrm>
          <a:prstGeom prst="line">
            <a:avLst/>
          </a:prstGeom>
          <a:noFill/>
          <a:ln w="127000" cmpd="dbl" algn="ctr">
            <a:solidFill>
              <a:schemeClr val="tx1"/>
            </a:solidFill>
            <a:round/>
            <a:headEnd/>
            <a:tailEnd/>
          </a:ln>
          <a:extLst>
            <a:ext uri="{909E8E84-426E-40DD-AFC4-6F175D3DCCD1}">
              <a14:hiddenFill xmlns:a14="http://schemas.microsoft.com/office/drawing/2010/main">
                <a:noFill/>
              </a14:hiddenFill>
            </a:ext>
          </a:extLst>
        </p:spPr>
      </p:cxnSp>
      <p:sp>
        <p:nvSpPr>
          <p:cNvPr id="73741" name="TextBox 15">
            <a:extLst>
              <a:ext uri="{FF2B5EF4-FFF2-40B4-BE49-F238E27FC236}">
                <a16:creationId xmlns:a16="http://schemas.microsoft.com/office/drawing/2014/main" id="{6A0742CA-96AC-42A8-B2A1-F4843C8CEF5D}"/>
              </a:ext>
            </a:extLst>
          </p:cNvPr>
          <p:cNvSpPr txBox="1">
            <a:spLocks noChangeArrowheads="1"/>
          </p:cNvSpPr>
          <p:nvPr/>
        </p:nvSpPr>
        <p:spPr bwMode="auto">
          <a:xfrm>
            <a:off x="3744913" y="3170238"/>
            <a:ext cx="87153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reads</a:t>
            </a:r>
          </a:p>
        </p:txBody>
      </p:sp>
      <p:sp>
        <p:nvSpPr>
          <p:cNvPr id="73742" name="TextBox 16">
            <a:extLst>
              <a:ext uri="{FF2B5EF4-FFF2-40B4-BE49-F238E27FC236}">
                <a16:creationId xmlns:a16="http://schemas.microsoft.com/office/drawing/2014/main" id="{454499FA-7DEC-4563-82A0-26E263B8908D}"/>
              </a:ext>
            </a:extLst>
          </p:cNvPr>
          <p:cNvSpPr txBox="1">
            <a:spLocks noChangeArrowheads="1"/>
          </p:cNvSpPr>
          <p:nvPr/>
        </p:nvSpPr>
        <p:spPr bwMode="auto">
          <a:xfrm>
            <a:off x="11113" y="4008438"/>
            <a:ext cx="252888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Reference genome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a:extLst>
              <a:ext uri="{FF2B5EF4-FFF2-40B4-BE49-F238E27FC236}">
                <a16:creationId xmlns:a16="http://schemas.microsoft.com/office/drawing/2014/main" id="{C50C5739-370D-4BB1-9499-CD7A051DE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3" y="1951038"/>
            <a:ext cx="9812337"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4755" name="Rectangle 2">
            <a:extLst>
              <a:ext uri="{FF2B5EF4-FFF2-40B4-BE49-F238E27FC236}">
                <a16:creationId xmlns:a16="http://schemas.microsoft.com/office/drawing/2014/main" id="{A4D379A1-207D-4493-A3C5-ECCB65A689B3}"/>
              </a:ext>
            </a:extLst>
          </p:cNvPr>
          <p:cNvSpPr>
            <a:spLocks noGrp="1" noChangeArrowheads="1"/>
          </p:cNvSpPr>
          <p:nvPr>
            <p:ph type="title"/>
          </p:nvPr>
        </p:nvSpPr>
        <p:spPr>
          <a:xfrm>
            <a:off x="503238" y="346075"/>
            <a:ext cx="9070975"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Mapping reads to assembled genomes</a:t>
            </a:r>
          </a:p>
        </p:txBody>
      </p:sp>
      <p:sp>
        <p:nvSpPr>
          <p:cNvPr id="74756" name="Text Box 3">
            <a:extLst>
              <a:ext uri="{FF2B5EF4-FFF2-40B4-BE49-F238E27FC236}">
                <a16:creationId xmlns:a16="http://schemas.microsoft.com/office/drawing/2014/main" id="{7EE75FCB-9366-41E4-9793-50BCBA1053A8}"/>
              </a:ext>
            </a:extLst>
          </p:cNvPr>
          <p:cNvSpPr txBox="1">
            <a:spLocks noChangeArrowheads="1"/>
          </p:cNvSpPr>
          <p:nvPr/>
        </p:nvSpPr>
        <p:spPr bwMode="auto">
          <a:xfrm>
            <a:off x="6869113" y="7273925"/>
            <a:ext cx="26828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9pPr>
          </a:lstStyle>
          <a:p>
            <a:pPr eaLnBrk="1">
              <a:spcAft>
                <a:spcPct val="0"/>
              </a:spcAft>
              <a:buFont typeface="Times New Roman" panose="02020603050405020304" pitchFamily="18" charset="0"/>
              <a:buNone/>
            </a:pPr>
            <a:r>
              <a:rPr lang="en-US" altLang="en-US" sz="1400">
                <a:latin typeface="Calibri" panose="020F0502020204030204" pitchFamily="34" charset="0"/>
              </a:rPr>
              <a:t>Trapnell C, Salzberg SL, </a:t>
            </a:r>
            <a:r>
              <a:rPr lang="en-US" altLang="en-US" sz="1400" i="1">
                <a:latin typeface="Calibri" panose="020F0502020204030204" pitchFamily="34" charset="0"/>
              </a:rPr>
              <a:t>Nat. Biotech.</a:t>
            </a:r>
            <a:r>
              <a:rPr lang="en-US" altLang="en-US" sz="1400">
                <a:latin typeface="Calibri" panose="020F0502020204030204" pitchFamily="34" charset="0"/>
              </a:rPr>
              <a:t>, 2009</a:t>
            </a:r>
          </a:p>
        </p:txBody>
      </p:sp>
      <p:sp>
        <p:nvSpPr>
          <p:cNvPr id="74757" name="TextBox 1">
            <a:extLst>
              <a:ext uri="{FF2B5EF4-FFF2-40B4-BE49-F238E27FC236}">
                <a16:creationId xmlns:a16="http://schemas.microsoft.com/office/drawing/2014/main" id="{B2F86206-D24A-477B-92A9-49D7307CCDBE}"/>
              </a:ext>
            </a:extLst>
          </p:cNvPr>
          <p:cNvSpPr txBox="1">
            <a:spLocks noChangeArrowheads="1"/>
          </p:cNvSpPr>
          <p:nvPr/>
        </p:nvSpPr>
        <p:spPr bwMode="auto">
          <a:xfrm>
            <a:off x="1193800" y="6294438"/>
            <a:ext cx="7751763"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t>The list is a little longer now!  e.g. see    https://en.wikipedia.org/wiki/</a:t>
            </a:r>
          </a:p>
          <a:p>
            <a:pPr eaLnBrk="1">
              <a:lnSpc>
                <a:spcPct val="93000"/>
              </a:lnSpc>
              <a:buClr>
                <a:srgbClr val="000000"/>
              </a:buClr>
              <a:buSzPct val="100000"/>
              <a:buFont typeface="Times New Roman" panose="02020603050405020304" pitchFamily="18" charset="0"/>
              <a:buNone/>
            </a:pPr>
            <a:r>
              <a:rPr lang="en-US" altLang="en-US"/>
              <a:t>List_of_sequence_alignment_software#Short-Read_Sequence_Alignment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a:extLst>
              <a:ext uri="{FF2B5EF4-FFF2-40B4-BE49-F238E27FC236}">
                <a16:creationId xmlns:a16="http://schemas.microsoft.com/office/drawing/2014/main" id="{192C6E0B-895E-4168-AC41-C09A9FEE8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2388"/>
            <a:ext cx="7807325" cy="746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6803" name="Rectangle 1">
            <a:extLst>
              <a:ext uri="{FF2B5EF4-FFF2-40B4-BE49-F238E27FC236}">
                <a16:creationId xmlns:a16="http://schemas.microsoft.com/office/drawing/2014/main" id="{0E051EF6-C930-4963-89D3-8045640CA992}"/>
              </a:ext>
            </a:extLst>
          </p:cNvPr>
          <p:cNvSpPr>
            <a:spLocks noGrp="1" noChangeArrowheads="1"/>
          </p:cNvSpPr>
          <p:nvPr>
            <p:ph type="title"/>
          </p:nvPr>
        </p:nvSpPr>
        <p:spPr>
          <a:xfrm>
            <a:off x="7742238" y="1570038"/>
            <a:ext cx="2174875"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4000">
                <a:solidFill>
                  <a:srgbClr val="FF0000"/>
                </a:solidFill>
                <a:latin typeface="Calibri" panose="020F0502020204030204" pitchFamily="34" charset="0"/>
              </a:rPr>
              <a:t>Mapping strategies</a:t>
            </a:r>
          </a:p>
        </p:txBody>
      </p:sp>
      <p:sp>
        <p:nvSpPr>
          <p:cNvPr id="76804" name="Text Box 3">
            <a:extLst>
              <a:ext uri="{FF2B5EF4-FFF2-40B4-BE49-F238E27FC236}">
                <a16:creationId xmlns:a16="http://schemas.microsoft.com/office/drawing/2014/main" id="{F82D497E-B57E-4624-B12E-8A63752185B4}"/>
              </a:ext>
            </a:extLst>
          </p:cNvPr>
          <p:cNvSpPr txBox="1">
            <a:spLocks noChangeArrowheads="1"/>
          </p:cNvSpPr>
          <p:nvPr/>
        </p:nvSpPr>
        <p:spPr bwMode="auto">
          <a:xfrm>
            <a:off x="6869113" y="7273925"/>
            <a:ext cx="26828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9pPr>
          </a:lstStyle>
          <a:p>
            <a:pPr eaLnBrk="1">
              <a:spcAft>
                <a:spcPct val="0"/>
              </a:spcAft>
              <a:buFont typeface="Times New Roman" panose="02020603050405020304" pitchFamily="18" charset="0"/>
              <a:buNone/>
            </a:pPr>
            <a:r>
              <a:rPr lang="en-US" altLang="en-US" sz="1400">
                <a:latin typeface="Calibri" panose="020F0502020204030204" pitchFamily="34" charset="0"/>
              </a:rPr>
              <a:t>Trapnell C, Salzberg SL, </a:t>
            </a:r>
            <a:r>
              <a:rPr lang="en-US" altLang="en-US" sz="1400" i="1">
                <a:latin typeface="Calibri" panose="020F0502020204030204" pitchFamily="34" charset="0"/>
              </a:rPr>
              <a:t>Nat. Biotech.</a:t>
            </a:r>
            <a:r>
              <a:rPr lang="en-US" altLang="en-US" sz="1400">
                <a:latin typeface="Calibri" panose="020F0502020204030204" pitchFamily="34" charset="0"/>
              </a:rPr>
              <a:t>, 2009</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a:extLst>
              <a:ext uri="{FF2B5EF4-FFF2-40B4-BE49-F238E27FC236}">
                <a16:creationId xmlns:a16="http://schemas.microsoft.com/office/drawing/2014/main" id="{6898A00E-94BB-4322-9972-7B7345699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364" t="5428" r="4445" b="28394"/>
          <a:stretch>
            <a:fillRect/>
          </a:stretch>
        </p:blipFill>
        <p:spPr bwMode="auto">
          <a:xfrm>
            <a:off x="1077913" y="122238"/>
            <a:ext cx="5673725" cy="729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8851" name="Rectangle 1">
            <a:extLst>
              <a:ext uri="{FF2B5EF4-FFF2-40B4-BE49-F238E27FC236}">
                <a16:creationId xmlns:a16="http://schemas.microsoft.com/office/drawing/2014/main" id="{8DE115F3-E817-40C8-99AF-68BE92A60D92}"/>
              </a:ext>
            </a:extLst>
          </p:cNvPr>
          <p:cNvSpPr>
            <a:spLocks noGrp="1" noChangeArrowheads="1"/>
          </p:cNvSpPr>
          <p:nvPr>
            <p:ph type="title"/>
          </p:nvPr>
        </p:nvSpPr>
        <p:spPr>
          <a:xfrm>
            <a:off x="7742238" y="1570038"/>
            <a:ext cx="2174875"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4000" dirty="0">
                <a:solidFill>
                  <a:srgbClr val="FF0000"/>
                </a:solidFill>
                <a:latin typeface="Calibri" panose="020F0502020204030204" pitchFamily="34" charset="0"/>
              </a:rPr>
              <a:t>Burrows</a:t>
            </a:r>
            <a:br>
              <a:rPr lang="en-US" altLang="en-US" sz="4000" dirty="0">
                <a:solidFill>
                  <a:srgbClr val="FF0000"/>
                </a:solidFill>
                <a:latin typeface="Calibri" panose="020F0502020204030204" pitchFamily="34" charset="0"/>
              </a:rPr>
            </a:br>
            <a:r>
              <a:rPr lang="en-US" altLang="en-US" sz="4000" dirty="0">
                <a:solidFill>
                  <a:srgbClr val="FF0000"/>
                </a:solidFill>
                <a:latin typeface="Calibri" panose="020F0502020204030204" pitchFamily="34" charset="0"/>
              </a:rPr>
              <a:t>Wheeler</a:t>
            </a:r>
            <a:br>
              <a:rPr lang="en-US" altLang="en-US" sz="4000" dirty="0">
                <a:solidFill>
                  <a:srgbClr val="FF0000"/>
                </a:solidFill>
                <a:latin typeface="Calibri" panose="020F0502020204030204" pitchFamily="34" charset="0"/>
              </a:rPr>
            </a:br>
            <a:r>
              <a:rPr lang="en-US" altLang="en-US" sz="4000" dirty="0">
                <a:solidFill>
                  <a:srgbClr val="FF0000"/>
                </a:solidFill>
                <a:latin typeface="Calibri" panose="020F0502020204030204" pitchFamily="34" charset="0"/>
              </a:rPr>
              <a:t>indexing</a:t>
            </a:r>
          </a:p>
        </p:txBody>
      </p:sp>
      <p:sp>
        <p:nvSpPr>
          <p:cNvPr id="78852" name="Text Box 3">
            <a:extLst>
              <a:ext uri="{FF2B5EF4-FFF2-40B4-BE49-F238E27FC236}">
                <a16:creationId xmlns:a16="http://schemas.microsoft.com/office/drawing/2014/main" id="{A2F0883B-138E-43A6-B743-5AB35A77410E}"/>
              </a:ext>
            </a:extLst>
          </p:cNvPr>
          <p:cNvSpPr txBox="1">
            <a:spLocks noChangeArrowheads="1"/>
          </p:cNvSpPr>
          <p:nvPr/>
        </p:nvSpPr>
        <p:spPr bwMode="auto">
          <a:xfrm>
            <a:off x="6853238" y="7273925"/>
            <a:ext cx="26828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9pPr>
          </a:lstStyle>
          <a:p>
            <a:pPr eaLnBrk="1">
              <a:spcAft>
                <a:spcPct val="0"/>
              </a:spcAft>
              <a:buFont typeface="Times New Roman" panose="02020603050405020304" pitchFamily="18" charset="0"/>
              <a:buNone/>
            </a:pPr>
            <a:r>
              <a:rPr lang="en-US" altLang="en-US" sz="1400">
                <a:latin typeface="Calibri" panose="020F0502020204030204" pitchFamily="34" charset="0"/>
              </a:rPr>
              <a:t>Trapnell C, Salzberg SL, </a:t>
            </a:r>
            <a:r>
              <a:rPr lang="en-US" altLang="en-US" sz="1400" i="1">
                <a:latin typeface="Calibri" panose="020F0502020204030204" pitchFamily="34" charset="0"/>
              </a:rPr>
              <a:t>Nat. Biotech.</a:t>
            </a:r>
            <a:r>
              <a:rPr lang="en-US" altLang="en-US" sz="1400">
                <a:latin typeface="Calibri" panose="020F0502020204030204" pitchFamily="34" charset="0"/>
              </a:rPr>
              <a:t>, 2009</a:t>
            </a:r>
          </a:p>
        </p:txBody>
      </p:sp>
      <p:sp>
        <p:nvSpPr>
          <p:cNvPr id="78853" name="Rectangle 1">
            <a:extLst>
              <a:ext uri="{FF2B5EF4-FFF2-40B4-BE49-F238E27FC236}">
                <a16:creationId xmlns:a16="http://schemas.microsoft.com/office/drawing/2014/main" id="{CF7A3554-4CD7-49E7-8D9E-5872F35FA579}"/>
              </a:ext>
            </a:extLst>
          </p:cNvPr>
          <p:cNvSpPr>
            <a:spLocks noChangeArrowheads="1"/>
          </p:cNvSpPr>
          <p:nvPr/>
        </p:nvSpPr>
        <p:spPr bwMode="auto">
          <a:xfrm>
            <a:off x="925513" y="503238"/>
            <a:ext cx="381000" cy="533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78854" name="Rectangle 5">
            <a:extLst>
              <a:ext uri="{FF2B5EF4-FFF2-40B4-BE49-F238E27FC236}">
                <a16:creationId xmlns:a16="http://schemas.microsoft.com/office/drawing/2014/main" id="{0F18AF1E-C0AD-4EC1-A223-873595AC664A}"/>
              </a:ext>
            </a:extLst>
          </p:cNvPr>
          <p:cNvSpPr>
            <a:spLocks noChangeArrowheads="1"/>
          </p:cNvSpPr>
          <p:nvPr/>
        </p:nvSpPr>
        <p:spPr bwMode="auto">
          <a:xfrm>
            <a:off x="1001713" y="4237038"/>
            <a:ext cx="762000" cy="31797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a:extLst>
              <a:ext uri="{FF2B5EF4-FFF2-40B4-BE49-F238E27FC236}">
                <a16:creationId xmlns:a16="http://schemas.microsoft.com/office/drawing/2014/main" id="{1D9A88C3-A077-490D-BF58-773E450CDA5E}"/>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dirty="0">
                <a:solidFill>
                  <a:srgbClr val="FF0000"/>
                </a:solidFill>
                <a:latin typeface="Calibri" panose="020F0502020204030204" pitchFamily="34" charset="0"/>
              </a:rPr>
              <a:t>Burrows-Wheeler transform indexing</a:t>
            </a:r>
          </a:p>
        </p:txBody>
      </p:sp>
      <p:graphicFrame>
        <p:nvGraphicFramePr>
          <p:cNvPr id="4" name="Table 3">
            <a:extLst>
              <a:ext uri="{FF2B5EF4-FFF2-40B4-BE49-F238E27FC236}">
                <a16:creationId xmlns:a16="http://schemas.microsoft.com/office/drawing/2014/main" id="{C894FD8F-4C06-4EE2-9C81-A75C5DA5C104}"/>
              </a:ext>
            </a:extLst>
          </p:cNvPr>
          <p:cNvGraphicFramePr>
            <a:graphicFrameLocks noGrp="1"/>
          </p:cNvGraphicFramePr>
          <p:nvPr/>
        </p:nvGraphicFramePr>
        <p:xfrm>
          <a:off x="263525" y="3368675"/>
          <a:ext cx="9577388" cy="3810000"/>
        </p:xfrm>
        <a:graphic>
          <a:graphicData uri="http://schemas.openxmlformats.org/drawingml/2006/table">
            <a:tbl>
              <a:tblPr/>
              <a:tblGrid>
                <a:gridCol w="1804987">
                  <a:extLst>
                    <a:ext uri="{9D8B030D-6E8A-4147-A177-3AD203B41FA5}">
                      <a16:colId xmlns:a16="http://schemas.microsoft.com/office/drawing/2014/main" val="20000"/>
                    </a:ext>
                  </a:extLst>
                </a:gridCol>
                <a:gridCol w="7772401">
                  <a:extLst>
                    <a:ext uri="{9D8B030D-6E8A-4147-A177-3AD203B41FA5}">
                      <a16:colId xmlns:a16="http://schemas.microsoft.com/office/drawing/2014/main" val="20001"/>
                    </a:ext>
                  </a:extLst>
                </a:gridCol>
              </a:tblGrid>
              <a:tr h="640080">
                <a:tc>
                  <a:txBody>
                    <a:bodyPr/>
                    <a:lstStyle/>
                    <a:p>
                      <a:r>
                        <a:rPr lang="en-US" sz="2800" dirty="0">
                          <a:latin typeface="Calibri" pitchFamily="34" charset="0"/>
                        </a:rPr>
                        <a:t>Input</a:t>
                      </a:r>
                    </a:p>
                  </a:txBody>
                  <a:tcPr anchor="ctr">
                    <a:lnL>
                      <a:noFill/>
                    </a:lnL>
                    <a:lnR>
                      <a:noFill/>
                    </a:lnR>
                    <a:lnT>
                      <a:noFill/>
                    </a:lnT>
                    <a:lnB>
                      <a:noFill/>
                    </a:lnB>
                  </a:tcPr>
                </a:tc>
                <a:tc>
                  <a:txBody>
                    <a:bodyPr/>
                    <a:lstStyle/>
                    <a:p>
                      <a:r>
                        <a:rPr lang="en-US" sz="2800" dirty="0">
                          <a:latin typeface="Calibri" pitchFamily="34" charset="0"/>
                        </a:rPr>
                        <a:t>SIX.MIXED.PIXIES.SIFT.SIXTY.PIXIE.DUST.BOXES</a:t>
                      </a:r>
                    </a:p>
                  </a:txBody>
                  <a:tcPr anchor="ctr">
                    <a:lnL>
                      <a:noFill/>
                    </a:lnL>
                    <a:lnR>
                      <a:noFill/>
                    </a:lnR>
                    <a:lnT>
                      <a:noFill/>
                    </a:lnT>
                    <a:lnB>
                      <a:noFill/>
                    </a:lnB>
                  </a:tcPr>
                </a:tc>
                <a:extLst>
                  <a:ext uri="{0D108BD9-81ED-4DB2-BD59-A6C34878D82A}">
                    <a16:rowId xmlns:a16="http://schemas.microsoft.com/office/drawing/2014/main" val="10000"/>
                  </a:ext>
                </a:extLst>
              </a:tr>
              <a:tr h="640080">
                <a:tc>
                  <a:txBody>
                    <a:bodyPr/>
                    <a:lstStyle/>
                    <a:p>
                      <a:endParaRPr lang="en-US" sz="2800" dirty="0">
                        <a:latin typeface="Calibri" pitchFamily="34" charset="0"/>
                      </a:endParaRPr>
                    </a:p>
                    <a:p>
                      <a:endParaRPr lang="en-US" sz="2800" dirty="0">
                        <a:latin typeface="Calibri" pitchFamily="34" charset="0"/>
                      </a:endParaRPr>
                    </a:p>
                    <a:p>
                      <a:r>
                        <a:rPr lang="en-US" sz="2800" dirty="0">
                          <a:latin typeface="Calibri" pitchFamily="34" charset="0"/>
                        </a:rPr>
                        <a:t>Output</a:t>
                      </a:r>
                    </a:p>
                  </a:txBody>
                  <a:tcPr anchor="ctr">
                    <a:lnL>
                      <a:noFill/>
                    </a:lnL>
                    <a:lnR>
                      <a:noFill/>
                    </a:lnR>
                    <a:lnT>
                      <a:noFill/>
                    </a:lnT>
                    <a:lnB>
                      <a:noFill/>
                    </a:lnB>
                  </a:tcPr>
                </a:tc>
                <a:tc>
                  <a:txBody>
                    <a:bodyPr/>
                    <a:lstStyle/>
                    <a:p>
                      <a:endParaRPr lang="en-US" sz="2800" dirty="0">
                        <a:latin typeface="Calibri" pitchFamily="34" charset="0"/>
                      </a:endParaRPr>
                    </a:p>
                    <a:p>
                      <a:endParaRPr lang="en-US" sz="2800" dirty="0">
                        <a:latin typeface="Calibri" pitchFamily="34" charset="0"/>
                      </a:endParaRPr>
                    </a:p>
                    <a:p>
                      <a:r>
                        <a:rPr lang="en-US" sz="2800" dirty="0">
                          <a:latin typeface="Calibri" pitchFamily="34" charset="0"/>
                        </a:rPr>
                        <a:t>TEXYDST.E.IXIXIXXSSMPPS.B..E.S.EUSFXDIIOIIIT</a:t>
                      </a:r>
                    </a:p>
                  </a:txBody>
                  <a:tcPr anchor="ctr">
                    <a:lnL>
                      <a:noFill/>
                    </a:lnL>
                    <a:lnR>
                      <a:noFill/>
                    </a:lnR>
                    <a:lnT>
                      <a:noFill/>
                    </a:lnT>
                    <a:lnB>
                      <a:noFill/>
                    </a:lnB>
                  </a:tcPr>
                </a:tc>
                <a:extLst>
                  <a:ext uri="{0D108BD9-81ED-4DB2-BD59-A6C34878D82A}">
                    <a16:rowId xmlns:a16="http://schemas.microsoft.com/office/drawing/2014/main" val="10001"/>
                  </a:ext>
                </a:extLst>
              </a:tr>
              <a:tr h="640080">
                <a:tc>
                  <a:txBody>
                    <a:bodyPr/>
                    <a:lstStyle/>
                    <a:p>
                      <a:endParaRPr lang="en-US" sz="2800" dirty="0">
                        <a:latin typeface="Calibri" pitchFamily="34" charset="0"/>
                      </a:endParaRPr>
                    </a:p>
                    <a:p>
                      <a:endParaRPr lang="en-US" sz="2800" dirty="0">
                        <a:latin typeface="Calibri" pitchFamily="34" charset="0"/>
                      </a:endParaRPr>
                    </a:p>
                    <a:p>
                      <a:pPr algn="l"/>
                      <a:r>
                        <a:rPr lang="en-US" sz="2800" dirty="0">
                          <a:latin typeface="Calibri" pitchFamily="34" charset="0"/>
                        </a:rPr>
                        <a:t>Recovered</a:t>
                      </a:r>
                      <a:r>
                        <a:rPr lang="en-US" sz="2800" baseline="0" dirty="0">
                          <a:latin typeface="Calibri" pitchFamily="34" charset="0"/>
                        </a:rPr>
                        <a:t>   </a:t>
                      </a:r>
                    </a:p>
                    <a:p>
                      <a:pPr algn="l"/>
                      <a:r>
                        <a:rPr lang="en-US" sz="2800" baseline="0" dirty="0">
                          <a:latin typeface="Calibri" pitchFamily="34" charset="0"/>
                        </a:rPr>
                        <a:t>    input</a:t>
                      </a:r>
                      <a:endParaRPr lang="en-US" sz="2800" dirty="0">
                        <a:latin typeface="Calibri" pitchFamily="34" charset="0"/>
                      </a:endParaRPr>
                    </a:p>
                  </a:txBody>
                  <a:tcPr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Calibri" pitchFamily="34" charset="0"/>
                        </a:rPr>
                        <a:t>SIX.MIXED.PIXIES.SIFT.SIXTY.PIXIE.DUST.BOXES</a:t>
                      </a:r>
                    </a:p>
                    <a:p>
                      <a:endParaRPr lang="en-US" sz="2800" dirty="0">
                        <a:latin typeface="Calibri" pitchFamily="34" charset="0"/>
                      </a:endParaRPr>
                    </a:p>
                  </a:txBody>
                  <a:tcPr anchor="ctr">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80906" name="TextBox 4">
            <a:extLst>
              <a:ext uri="{FF2B5EF4-FFF2-40B4-BE49-F238E27FC236}">
                <a16:creationId xmlns:a16="http://schemas.microsoft.com/office/drawing/2014/main" id="{D2BB55FB-AA4B-4E6F-8E3F-E7A571C3AD02}"/>
              </a:ext>
            </a:extLst>
          </p:cNvPr>
          <p:cNvSpPr txBox="1">
            <a:spLocks noChangeArrowheads="1"/>
          </p:cNvSpPr>
          <p:nvPr/>
        </p:nvSpPr>
        <p:spPr bwMode="auto">
          <a:xfrm>
            <a:off x="392113" y="828675"/>
            <a:ext cx="7754937"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BWT is often used for file compression (like bzip2), </a:t>
            </a:r>
          </a:p>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here used to make a fast ‘lookup’ index in a genome</a:t>
            </a:r>
          </a:p>
          <a:p>
            <a:pPr eaLnBrk="1">
              <a:lnSpc>
                <a:spcPct val="93000"/>
              </a:lnSpc>
              <a:buClr>
                <a:srgbClr val="000000"/>
              </a:buClr>
              <a:buSzPct val="100000"/>
              <a:buFont typeface="Times New Roman" panose="02020603050405020304" pitchFamily="18" charset="0"/>
              <a:buNone/>
            </a:pPr>
            <a:endParaRPr lang="en-US" altLang="en-US" sz="28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BWT = ‘reversible block-sorting’</a:t>
            </a:r>
          </a:p>
        </p:txBody>
      </p:sp>
      <p:cxnSp>
        <p:nvCxnSpPr>
          <p:cNvPr id="80907" name="Straight Arrow Connector 6">
            <a:extLst>
              <a:ext uri="{FF2B5EF4-FFF2-40B4-BE49-F238E27FC236}">
                <a16:creationId xmlns:a16="http://schemas.microsoft.com/office/drawing/2014/main" id="{3F6631E8-FFF7-4FC4-8F9E-7C6AD7C591BF}"/>
              </a:ext>
            </a:extLst>
          </p:cNvPr>
          <p:cNvCxnSpPr>
            <a:cxnSpLocks noChangeShapeType="1"/>
          </p:cNvCxnSpPr>
          <p:nvPr/>
        </p:nvCxnSpPr>
        <p:spPr bwMode="auto">
          <a:xfrm>
            <a:off x="4430713" y="4084638"/>
            <a:ext cx="0" cy="762000"/>
          </a:xfrm>
          <a:prstGeom prst="straightConnector1">
            <a:avLst/>
          </a:prstGeom>
          <a:noFill/>
          <a:ln w="25400" algn="ctr">
            <a:solidFill>
              <a:schemeClr val="tx1"/>
            </a:solidFill>
            <a:round/>
            <a:headEnd/>
            <a:tailEnd type="stealth" w="med" len="med"/>
          </a:ln>
          <a:extLst>
            <a:ext uri="{909E8E84-426E-40DD-AFC4-6F175D3DCCD1}">
              <a14:hiddenFill xmlns:a14="http://schemas.microsoft.com/office/drawing/2010/main">
                <a:noFill/>
              </a14:hiddenFill>
            </a:ext>
          </a:extLst>
        </p:spPr>
      </p:cxnSp>
      <p:sp>
        <p:nvSpPr>
          <p:cNvPr id="80908" name="TextBox 7">
            <a:extLst>
              <a:ext uri="{FF2B5EF4-FFF2-40B4-BE49-F238E27FC236}">
                <a16:creationId xmlns:a16="http://schemas.microsoft.com/office/drawing/2014/main" id="{EE2E58DD-8FB6-4A40-8DED-599EB99A374D}"/>
              </a:ext>
            </a:extLst>
          </p:cNvPr>
          <p:cNvSpPr txBox="1">
            <a:spLocks noChangeArrowheads="1"/>
          </p:cNvSpPr>
          <p:nvPr/>
        </p:nvSpPr>
        <p:spPr bwMode="auto">
          <a:xfrm>
            <a:off x="4583113" y="4268788"/>
            <a:ext cx="19145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b="1">
                <a:solidFill>
                  <a:srgbClr val="FF0000"/>
                </a:solidFill>
                <a:latin typeface="Calibri" panose="020F0502020204030204" pitchFamily="34" charset="0"/>
              </a:rPr>
              <a:t>Forward BWT</a:t>
            </a:r>
          </a:p>
        </p:txBody>
      </p:sp>
      <p:cxnSp>
        <p:nvCxnSpPr>
          <p:cNvPr id="80909" name="Straight Arrow Connector 8">
            <a:extLst>
              <a:ext uri="{FF2B5EF4-FFF2-40B4-BE49-F238E27FC236}">
                <a16:creationId xmlns:a16="http://schemas.microsoft.com/office/drawing/2014/main" id="{C9D07697-DE00-4F43-9845-44B8A0025795}"/>
              </a:ext>
            </a:extLst>
          </p:cNvPr>
          <p:cNvCxnSpPr>
            <a:cxnSpLocks noChangeShapeType="1"/>
          </p:cNvCxnSpPr>
          <p:nvPr/>
        </p:nvCxnSpPr>
        <p:spPr bwMode="auto">
          <a:xfrm>
            <a:off x="4430713" y="5456238"/>
            <a:ext cx="0" cy="762000"/>
          </a:xfrm>
          <a:prstGeom prst="straightConnector1">
            <a:avLst/>
          </a:prstGeom>
          <a:noFill/>
          <a:ln w="25400" algn="ctr">
            <a:solidFill>
              <a:schemeClr val="tx1"/>
            </a:solidFill>
            <a:round/>
            <a:headEnd/>
            <a:tailEnd type="stealth" w="med" len="med"/>
          </a:ln>
          <a:extLst>
            <a:ext uri="{909E8E84-426E-40DD-AFC4-6F175D3DCCD1}">
              <a14:hiddenFill xmlns:a14="http://schemas.microsoft.com/office/drawing/2010/main">
                <a:noFill/>
              </a14:hiddenFill>
            </a:ext>
          </a:extLst>
        </p:spPr>
      </p:cxnSp>
      <p:sp>
        <p:nvSpPr>
          <p:cNvPr id="80910" name="TextBox 9">
            <a:extLst>
              <a:ext uri="{FF2B5EF4-FFF2-40B4-BE49-F238E27FC236}">
                <a16:creationId xmlns:a16="http://schemas.microsoft.com/office/drawing/2014/main" id="{326BE85A-02B5-40B7-86D6-FEB76C01BA9F}"/>
              </a:ext>
            </a:extLst>
          </p:cNvPr>
          <p:cNvSpPr txBox="1">
            <a:spLocks noChangeArrowheads="1"/>
          </p:cNvSpPr>
          <p:nvPr/>
        </p:nvSpPr>
        <p:spPr bwMode="auto">
          <a:xfrm>
            <a:off x="4583113" y="5640388"/>
            <a:ext cx="18589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b="1">
                <a:solidFill>
                  <a:srgbClr val="FF0000"/>
                </a:solidFill>
                <a:latin typeface="Calibri" panose="020F0502020204030204" pitchFamily="34" charset="0"/>
              </a:rPr>
              <a:t>Reverse BWT</a:t>
            </a:r>
          </a:p>
        </p:txBody>
      </p:sp>
      <p:cxnSp>
        <p:nvCxnSpPr>
          <p:cNvPr id="80911" name="Straight Arrow Connector 12">
            <a:extLst>
              <a:ext uri="{FF2B5EF4-FFF2-40B4-BE49-F238E27FC236}">
                <a16:creationId xmlns:a16="http://schemas.microsoft.com/office/drawing/2014/main" id="{41289903-42A5-4C9E-A1A9-EDA5043068FC}"/>
              </a:ext>
            </a:extLst>
          </p:cNvPr>
          <p:cNvCxnSpPr>
            <a:cxnSpLocks noChangeShapeType="1"/>
            <a:stCxn id="80912" idx="1"/>
          </p:cNvCxnSpPr>
          <p:nvPr/>
        </p:nvCxnSpPr>
        <p:spPr bwMode="auto">
          <a:xfrm flipH="1">
            <a:off x="6869113" y="4379913"/>
            <a:ext cx="381000" cy="390525"/>
          </a:xfrm>
          <a:prstGeom prst="straightConnector1">
            <a:avLst/>
          </a:prstGeom>
          <a:noFill/>
          <a:ln w="254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0912" name="TextBox 13">
            <a:extLst>
              <a:ext uri="{FF2B5EF4-FFF2-40B4-BE49-F238E27FC236}">
                <a16:creationId xmlns:a16="http://schemas.microsoft.com/office/drawing/2014/main" id="{B597A0FE-B3CF-4D9C-A1EF-035EE1F11219}"/>
              </a:ext>
            </a:extLst>
          </p:cNvPr>
          <p:cNvSpPr txBox="1">
            <a:spLocks noChangeArrowheads="1"/>
          </p:cNvSpPr>
          <p:nvPr/>
        </p:nvSpPr>
        <p:spPr bwMode="auto">
          <a:xfrm>
            <a:off x="7250113" y="3932238"/>
            <a:ext cx="3048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2800">
                <a:solidFill>
                  <a:srgbClr val="FF0000"/>
                </a:solidFill>
                <a:latin typeface="Calibri" panose="020F0502020204030204" pitchFamily="34" charset="0"/>
              </a:rPr>
              <a:t>This sequence is more compressible</a:t>
            </a:r>
          </a:p>
        </p:txBody>
      </p:sp>
      <p:sp>
        <p:nvSpPr>
          <p:cNvPr id="80913" name="Rectangle 20">
            <a:extLst>
              <a:ext uri="{FF2B5EF4-FFF2-40B4-BE49-F238E27FC236}">
                <a16:creationId xmlns:a16="http://schemas.microsoft.com/office/drawing/2014/main" id="{1B7F38FA-FE0E-4B03-84DF-5D6A4938067B}"/>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a:extLst>
              <a:ext uri="{FF2B5EF4-FFF2-40B4-BE49-F238E27FC236}">
                <a16:creationId xmlns:a16="http://schemas.microsoft.com/office/drawing/2014/main" id="{1EA5F62E-1089-42BA-BBE9-AC77D4D77CF8}"/>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dirty="0">
                <a:solidFill>
                  <a:srgbClr val="FF0000"/>
                </a:solidFill>
                <a:latin typeface="Calibri" panose="020F0502020204030204" pitchFamily="34" charset="0"/>
              </a:rPr>
              <a:t>Burrows-Wheeler transform indexing</a:t>
            </a:r>
          </a:p>
        </p:txBody>
      </p:sp>
      <p:sp>
        <p:nvSpPr>
          <p:cNvPr id="81923" name="Rectangle 10">
            <a:extLst>
              <a:ext uri="{FF2B5EF4-FFF2-40B4-BE49-F238E27FC236}">
                <a16:creationId xmlns:a16="http://schemas.microsoft.com/office/drawing/2014/main" id="{D9B54EC0-C74C-4C63-92A9-94A0E12F7DE9}"/>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pic>
        <p:nvPicPr>
          <p:cNvPr id="81924" name="Picture 2">
            <a:extLst>
              <a:ext uri="{FF2B5EF4-FFF2-40B4-BE49-F238E27FC236}">
                <a16:creationId xmlns:a16="http://schemas.microsoft.com/office/drawing/2014/main" id="{B74FD54E-10DE-4928-ABDC-0359D7F550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60" t="19118" r="78125" b="26393"/>
          <a:stretch>
            <a:fillRect/>
          </a:stretch>
        </p:blipFill>
        <p:spPr bwMode="auto">
          <a:xfrm>
            <a:off x="4024313" y="922338"/>
            <a:ext cx="2392362"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10">
            <a:extLst>
              <a:ext uri="{FF2B5EF4-FFF2-40B4-BE49-F238E27FC236}">
                <a16:creationId xmlns:a16="http://schemas.microsoft.com/office/drawing/2014/main" id="{3623D703-5DA0-40BF-8264-A62CBCB5CB13}"/>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pic>
        <p:nvPicPr>
          <p:cNvPr id="82948" name="Picture 2">
            <a:extLst>
              <a:ext uri="{FF2B5EF4-FFF2-40B4-BE49-F238E27FC236}">
                <a16:creationId xmlns:a16="http://schemas.microsoft.com/office/drawing/2014/main" id="{BCBCA132-1FA1-4D46-AC73-7E93E88D3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60" t="19118" r="78125" b="26393"/>
          <a:stretch>
            <a:fillRect/>
          </a:stretch>
        </p:blipFill>
        <p:spPr bwMode="auto">
          <a:xfrm>
            <a:off x="4024313" y="922338"/>
            <a:ext cx="2392362"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9" name="Picture 2">
            <a:extLst>
              <a:ext uri="{FF2B5EF4-FFF2-40B4-BE49-F238E27FC236}">
                <a16:creationId xmlns:a16="http://schemas.microsoft.com/office/drawing/2014/main" id="{FA4B07E7-74F5-4E94-91BA-B68647A70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244" t="19116" r="66693" b="26395"/>
          <a:stretch>
            <a:fillRect/>
          </a:stretch>
        </p:blipFill>
        <p:spPr bwMode="auto">
          <a:xfrm>
            <a:off x="4079875" y="922338"/>
            <a:ext cx="2279650"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35AB9CCE-F7CF-0649-803E-2663B2A18A1C}"/>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dirty="0">
                <a:solidFill>
                  <a:srgbClr val="FF0000"/>
                </a:solidFill>
                <a:latin typeface="Calibri" panose="020F0502020204030204" pitchFamily="34" charset="0"/>
              </a:rPr>
              <a:t>Burrows-Wheeler transform indexing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4" descr="http://labiotech.eu/wp-content/uploads/2014/09/MinION-Nanopore-technologies.png">
            <a:extLst>
              <a:ext uri="{FF2B5EF4-FFF2-40B4-BE49-F238E27FC236}">
                <a16:creationId xmlns:a16="http://schemas.microsoft.com/office/drawing/2014/main" id="{AC6CBF7F-3539-4DE0-87F2-3E80D12FB860}"/>
              </a:ext>
            </a:extLst>
          </p:cNvPr>
          <p:cNvSpPr>
            <a:spLocks noChangeAspect="1" noChangeArrowheads="1"/>
          </p:cNvSpPr>
          <p:nvPr/>
        </p:nvSpPr>
        <p:spPr bwMode="auto">
          <a:xfrm>
            <a:off x="171450" y="-158750"/>
            <a:ext cx="3365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lstStyle/>
          <a:p>
            <a:pPr eaLnBrk="1">
              <a:lnSpc>
                <a:spcPct val="93000"/>
              </a:lnSpc>
              <a:buClr>
                <a:srgbClr val="000000"/>
              </a:buClr>
              <a:buSzPct val="100000"/>
              <a:buFont typeface="Times New Roman" panose="02020603050405020304" pitchFamily="18" charset="0"/>
              <a:buNone/>
            </a:pPr>
            <a:endParaRPr lang="en-US" altLang="en-US"/>
          </a:p>
        </p:txBody>
      </p:sp>
      <p:pic>
        <p:nvPicPr>
          <p:cNvPr id="9219" name="Picture 6" descr="http://labiotech.eu/wp-content/uploads/2014/09/MinION-Nanopore-technologies.png">
            <a:extLst>
              <a:ext uri="{FF2B5EF4-FFF2-40B4-BE49-F238E27FC236}">
                <a16:creationId xmlns:a16="http://schemas.microsoft.com/office/drawing/2014/main" id="{20B1708C-1496-4C8A-B917-225834B70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0"/>
            <a:ext cx="104457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6774DFD-3943-42B6-91C4-E6DE310195BA}"/>
              </a:ext>
            </a:extLst>
          </p:cNvPr>
          <p:cNvSpPr txBox="1"/>
          <p:nvPr/>
        </p:nvSpPr>
        <p:spPr>
          <a:xfrm>
            <a:off x="536318" y="6980237"/>
            <a:ext cx="4963218"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sym typeface="Wingdings" panose="05000000000000000000" pitchFamily="2" charset="2"/>
              </a:rPr>
              <a:t>  Thousands of 1,000 to 1,000,000 (</a:t>
            </a:r>
            <a:r>
              <a:rPr lang="en-US" b="1" dirty="0" err="1">
                <a:latin typeface="Calibri" panose="020F0502020204030204" pitchFamily="34" charset="0"/>
                <a:cs typeface="Calibri" panose="020F0502020204030204" pitchFamily="34" charset="0"/>
                <a:sym typeface="Wingdings" panose="05000000000000000000" pitchFamily="2" charset="2"/>
              </a:rPr>
              <a:t>ish</a:t>
            </a:r>
            <a:r>
              <a:rPr lang="en-US" b="1" dirty="0">
                <a:latin typeface="Calibri" panose="020F0502020204030204" pitchFamily="34" charset="0"/>
                <a:cs typeface="Calibri" panose="020F0502020204030204" pitchFamily="34" charset="0"/>
                <a:sym typeface="Wingdings" panose="05000000000000000000" pitchFamily="2" charset="2"/>
              </a:rPr>
              <a:t>) </a:t>
            </a:r>
            <a:r>
              <a:rPr lang="en-US" b="1" dirty="0">
                <a:latin typeface="Calibri" panose="020F0502020204030204" pitchFamily="34" charset="0"/>
                <a:cs typeface="Calibri" panose="020F0502020204030204" pitchFamily="34" charset="0"/>
              </a:rPr>
              <a:t>bp reads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10">
            <a:extLst>
              <a:ext uri="{FF2B5EF4-FFF2-40B4-BE49-F238E27FC236}">
                <a16:creationId xmlns:a16="http://schemas.microsoft.com/office/drawing/2014/main" id="{649C29DA-23F5-4F8D-97A9-5A3F7E5BD4DB}"/>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pic>
        <p:nvPicPr>
          <p:cNvPr id="83972" name="Picture 2">
            <a:extLst>
              <a:ext uri="{FF2B5EF4-FFF2-40B4-BE49-F238E27FC236}">
                <a16:creationId xmlns:a16="http://schemas.microsoft.com/office/drawing/2014/main" id="{D17A81BD-3827-43F7-ACE4-1C969F3F2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60" t="19118" r="78125" b="26393"/>
          <a:stretch>
            <a:fillRect/>
          </a:stretch>
        </p:blipFill>
        <p:spPr bwMode="auto">
          <a:xfrm>
            <a:off x="4024313" y="922338"/>
            <a:ext cx="2392362"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3" name="Picture 2">
            <a:extLst>
              <a:ext uri="{FF2B5EF4-FFF2-40B4-BE49-F238E27FC236}">
                <a16:creationId xmlns:a16="http://schemas.microsoft.com/office/drawing/2014/main" id="{998B6D2D-282A-4C9D-8CDE-3EAAE21FC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244" t="19116" r="66693" b="26395"/>
          <a:stretch>
            <a:fillRect/>
          </a:stretch>
        </p:blipFill>
        <p:spPr bwMode="auto">
          <a:xfrm>
            <a:off x="4079875" y="922338"/>
            <a:ext cx="2279650"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4" name="Picture 2">
            <a:extLst>
              <a:ext uri="{FF2B5EF4-FFF2-40B4-BE49-F238E27FC236}">
                <a16:creationId xmlns:a16="http://schemas.microsoft.com/office/drawing/2014/main" id="{CB5162B0-7510-4C54-AC08-86B13A61B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229" t="19165" r="40877" b="26344"/>
          <a:stretch>
            <a:fillRect/>
          </a:stretch>
        </p:blipFill>
        <p:spPr bwMode="auto">
          <a:xfrm>
            <a:off x="2655888" y="922338"/>
            <a:ext cx="5127625"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6DFB97EC-A438-251C-118D-B7779A9D6A1B}"/>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dirty="0">
                <a:solidFill>
                  <a:srgbClr val="FF0000"/>
                </a:solidFill>
                <a:latin typeface="Calibri" panose="020F0502020204030204" pitchFamily="34" charset="0"/>
              </a:rPr>
              <a:t>Burrows-Wheeler transform indexing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10">
            <a:extLst>
              <a:ext uri="{FF2B5EF4-FFF2-40B4-BE49-F238E27FC236}">
                <a16:creationId xmlns:a16="http://schemas.microsoft.com/office/drawing/2014/main" id="{688A09EA-991B-4EE2-8603-1E3356DDC63C}"/>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pic>
        <p:nvPicPr>
          <p:cNvPr id="84996" name="Picture 2">
            <a:extLst>
              <a:ext uri="{FF2B5EF4-FFF2-40B4-BE49-F238E27FC236}">
                <a16:creationId xmlns:a16="http://schemas.microsoft.com/office/drawing/2014/main" id="{466CDBE2-2215-4555-A84F-B89845DB5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60" t="19118" r="78125" b="26393"/>
          <a:stretch>
            <a:fillRect/>
          </a:stretch>
        </p:blipFill>
        <p:spPr bwMode="auto">
          <a:xfrm>
            <a:off x="4024313" y="922338"/>
            <a:ext cx="2392362"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2">
            <a:extLst>
              <a:ext uri="{FF2B5EF4-FFF2-40B4-BE49-F238E27FC236}">
                <a16:creationId xmlns:a16="http://schemas.microsoft.com/office/drawing/2014/main" id="{25D2DF7A-6EE1-494A-AA9A-CD5A6EB28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244" t="19116" r="66693" b="26395"/>
          <a:stretch>
            <a:fillRect/>
          </a:stretch>
        </p:blipFill>
        <p:spPr bwMode="auto">
          <a:xfrm>
            <a:off x="4079875" y="922338"/>
            <a:ext cx="2279650"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8" name="Picture 2">
            <a:extLst>
              <a:ext uri="{FF2B5EF4-FFF2-40B4-BE49-F238E27FC236}">
                <a16:creationId xmlns:a16="http://schemas.microsoft.com/office/drawing/2014/main" id="{0B0B1187-5E0E-462F-9327-39689321D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046" t="19119" r="28889" b="26392"/>
          <a:stretch>
            <a:fillRect/>
          </a:stretch>
        </p:blipFill>
        <p:spPr bwMode="auto">
          <a:xfrm>
            <a:off x="4079875" y="922338"/>
            <a:ext cx="2279650"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35A3F3CD-54A7-D7BC-58C0-30001DF833AA}"/>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dirty="0">
                <a:solidFill>
                  <a:srgbClr val="FF0000"/>
                </a:solidFill>
                <a:latin typeface="Calibri" panose="020F0502020204030204" pitchFamily="34" charset="0"/>
              </a:rPr>
              <a:t>Burrows-Wheeler transform indexing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10">
            <a:extLst>
              <a:ext uri="{FF2B5EF4-FFF2-40B4-BE49-F238E27FC236}">
                <a16:creationId xmlns:a16="http://schemas.microsoft.com/office/drawing/2014/main" id="{E9A390EB-8D5F-4ECB-BEA0-9FD43B6D5D63}"/>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pic>
        <p:nvPicPr>
          <p:cNvPr id="86020" name="Picture 2">
            <a:extLst>
              <a:ext uri="{FF2B5EF4-FFF2-40B4-BE49-F238E27FC236}">
                <a16:creationId xmlns:a16="http://schemas.microsoft.com/office/drawing/2014/main" id="{018080E7-9337-482B-81F4-EE18B11C9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60" t="19118" r="78125" b="26393"/>
          <a:stretch>
            <a:fillRect/>
          </a:stretch>
        </p:blipFill>
        <p:spPr bwMode="auto">
          <a:xfrm>
            <a:off x="4024313" y="922338"/>
            <a:ext cx="2392362"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1" name="Picture 2">
            <a:extLst>
              <a:ext uri="{FF2B5EF4-FFF2-40B4-BE49-F238E27FC236}">
                <a16:creationId xmlns:a16="http://schemas.microsoft.com/office/drawing/2014/main" id="{15D34258-F73B-479F-8851-85FFF224E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244" t="19116" r="66693" b="26395"/>
          <a:stretch>
            <a:fillRect/>
          </a:stretch>
        </p:blipFill>
        <p:spPr bwMode="auto">
          <a:xfrm>
            <a:off x="4079875" y="922338"/>
            <a:ext cx="2279650"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2" name="Picture 2">
            <a:extLst>
              <a:ext uri="{FF2B5EF4-FFF2-40B4-BE49-F238E27FC236}">
                <a16:creationId xmlns:a16="http://schemas.microsoft.com/office/drawing/2014/main" id="{DAA8DE08-3DEF-46AD-8E87-01A92E252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046" t="19119" r="28889" b="26392"/>
          <a:stretch>
            <a:fillRect/>
          </a:stretch>
        </p:blipFill>
        <p:spPr bwMode="auto">
          <a:xfrm>
            <a:off x="4079875" y="922338"/>
            <a:ext cx="2279650"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3" name="Picture 2">
            <a:extLst>
              <a:ext uri="{FF2B5EF4-FFF2-40B4-BE49-F238E27FC236}">
                <a16:creationId xmlns:a16="http://schemas.microsoft.com/office/drawing/2014/main" id="{0F75C5B1-BB51-4A83-A484-F4530A895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346" t="19164" r="17035" b="26347"/>
          <a:stretch>
            <a:fillRect/>
          </a:stretch>
        </p:blipFill>
        <p:spPr bwMode="auto">
          <a:xfrm>
            <a:off x="4024313" y="922338"/>
            <a:ext cx="2392362"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DA6F46EF-6922-981B-8005-84281F4E0433}"/>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dirty="0">
                <a:solidFill>
                  <a:srgbClr val="FF0000"/>
                </a:solidFill>
                <a:latin typeface="Calibri" panose="020F0502020204030204" pitchFamily="34" charset="0"/>
              </a:rPr>
              <a:t>Burrows-Wheeler transform indexing</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10">
            <a:extLst>
              <a:ext uri="{FF2B5EF4-FFF2-40B4-BE49-F238E27FC236}">
                <a16:creationId xmlns:a16="http://schemas.microsoft.com/office/drawing/2014/main" id="{C4BFFDCF-8830-4B16-BBA6-5F64B202986E}"/>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pic>
        <p:nvPicPr>
          <p:cNvPr id="87044" name="Picture 2">
            <a:extLst>
              <a:ext uri="{FF2B5EF4-FFF2-40B4-BE49-F238E27FC236}">
                <a16:creationId xmlns:a16="http://schemas.microsoft.com/office/drawing/2014/main" id="{79EBF6F8-2572-4BE3-8171-C5416F300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840" t="12637" r="16367" b="24066"/>
          <a:stretch>
            <a:fillRect/>
          </a:stretch>
        </p:blipFill>
        <p:spPr bwMode="auto">
          <a:xfrm>
            <a:off x="157163" y="1219200"/>
            <a:ext cx="9759950" cy="446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F7A495EC-1409-2413-0E8E-2C6C2C2A1328}"/>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dirty="0">
                <a:solidFill>
                  <a:srgbClr val="FF0000"/>
                </a:solidFill>
                <a:latin typeface="Calibri" panose="020F0502020204030204" pitchFamily="34" charset="0"/>
              </a:rPr>
              <a:t>Burrows-Wheeler transform indexing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a:extLst>
              <a:ext uri="{FF2B5EF4-FFF2-40B4-BE49-F238E27FC236}">
                <a16:creationId xmlns:a16="http://schemas.microsoft.com/office/drawing/2014/main" id="{5DDBF4DA-CC5F-41A5-9A12-266DDC3BDBD4}"/>
              </a:ext>
            </a:extLst>
          </p:cNvPr>
          <p:cNvSpPr>
            <a:spLocks noChangeArrowheads="1"/>
          </p:cNvSpPr>
          <p:nvPr/>
        </p:nvSpPr>
        <p:spPr bwMode="auto">
          <a:xfrm>
            <a:off x="163513" y="1244600"/>
            <a:ext cx="975360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BWT is remarkable because it is </a:t>
            </a:r>
            <a:r>
              <a:rPr lang="en-US" altLang="en-US" sz="6000" b="1" i="1">
                <a:latin typeface="Calibri" panose="020F0502020204030204" pitchFamily="34" charset="0"/>
              </a:rPr>
              <a:t>reversible.</a:t>
            </a:r>
          </a:p>
          <a:p>
            <a:pPr algn="ctr" eaLnBrk="1">
              <a:lnSpc>
                <a:spcPct val="93000"/>
              </a:lnSpc>
              <a:buClr>
                <a:srgbClr val="000000"/>
              </a:buClr>
              <a:buSzPct val="100000"/>
              <a:buFont typeface="Times New Roman" panose="02020603050405020304" pitchFamily="18" charset="0"/>
              <a:buNone/>
            </a:pPr>
            <a:endParaRPr lang="en-US" altLang="en-US" sz="4400" b="1" i="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4400" b="1" i="1">
                <a:solidFill>
                  <a:srgbClr val="FF0000"/>
                </a:solidFill>
                <a:latin typeface="Calibri" panose="020F0502020204030204" pitchFamily="34" charset="0"/>
              </a:rPr>
              <a:t>Any ideas as how you might reverse it?</a:t>
            </a:r>
            <a:endParaRPr lang="en-US" altLang="en-US" sz="4400" b="1">
              <a:solidFill>
                <a:srgbClr val="FF0000"/>
              </a:solidFill>
              <a:latin typeface="Calibri" panose="020F0502020204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10">
            <a:extLst>
              <a:ext uri="{FF2B5EF4-FFF2-40B4-BE49-F238E27FC236}">
                <a16:creationId xmlns:a16="http://schemas.microsoft.com/office/drawing/2014/main" id="{554D1F3C-5449-4C53-ADA5-08B5A99E8942}"/>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pic>
        <p:nvPicPr>
          <p:cNvPr id="89092" name="Picture 5">
            <a:extLst>
              <a:ext uri="{FF2B5EF4-FFF2-40B4-BE49-F238E27FC236}">
                <a16:creationId xmlns:a16="http://schemas.microsoft.com/office/drawing/2014/main" id="{1D7AA3DF-86BB-40FB-8C50-9549DB4C6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695" t="62202" r="44328" b="14059"/>
          <a:stretch>
            <a:fillRect/>
          </a:stretch>
        </p:blipFill>
        <p:spPr bwMode="auto">
          <a:xfrm>
            <a:off x="392113" y="944563"/>
            <a:ext cx="9301162" cy="2616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3" name="Picture 2">
            <a:extLst>
              <a:ext uri="{FF2B5EF4-FFF2-40B4-BE49-F238E27FC236}">
                <a16:creationId xmlns:a16="http://schemas.microsoft.com/office/drawing/2014/main" id="{0D442C16-49B5-4598-9B0A-D1E92ABD8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690" t="16927" r="44331" b="60001"/>
          <a:stretch>
            <a:fillRect/>
          </a:stretch>
        </p:blipFill>
        <p:spPr bwMode="auto">
          <a:xfrm>
            <a:off x="392113" y="944563"/>
            <a:ext cx="9301162" cy="25447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1A111684-D526-AB73-C935-C689D84E1B14}"/>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dirty="0">
                <a:solidFill>
                  <a:srgbClr val="FF0000"/>
                </a:solidFill>
                <a:latin typeface="Calibri" panose="020F0502020204030204" pitchFamily="34" charset="0"/>
              </a:rPr>
              <a:t>Burrows-Wheeler transform indexing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10">
            <a:extLst>
              <a:ext uri="{FF2B5EF4-FFF2-40B4-BE49-F238E27FC236}">
                <a16:creationId xmlns:a16="http://schemas.microsoft.com/office/drawing/2014/main" id="{57829B05-1CCD-4847-944C-FC5B17B0DD2F}"/>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pic>
        <p:nvPicPr>
          <p:cNvPr id="90116" name="Picture 2">
            <a:extLst>
              <a:ext uri="{FF2B5EF4-FFF2-40B4-BE49-F238E27FC236}">
                <a16:creationId xmlns:a16="http://schemas.microsoft.com/office/drawing/2014/main" id="{8698FA1A-2F4A-48C5-AC0D-CE3B26A54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60" t="19118" r="78125" b="26393"/>
          <a:stretch>
            <a:fillRect/>
          </a:stretch>
        </p:blipFill>
        <p:spPr bwMode="auto">
          <a:xfrm>
            <a:off x="4024313" y="922338"/>
            <a:ext cx="2392362"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7" name="Picture 2">
            <a:extLst>
              <a:ext uri="{FF2B5EF4-FFF2-40B4-BE49-F238E27FC236}">
                <a16:creationId xmlns:a16="http://schemas.microsoft.com/office/drawing/2014/main" id="{C1E63C20-E5E3-428F-8E30-02DD67A6C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244" t="19116" r="66693" b="26395"/>
          <a:stretch>
            <a:fillRect/>
          </a:stretch>
        </p:blipFill>
        <p:spPr bwMode="auto">
          <a:xfrm>
            <a:off x="4079875" y="922338"/>
            <a:ext cx="2279650"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8" name="Picture 2">
            <a:extLst>
              <a:ext uri="{FF2B5EF4-FFF2-40B4-BE49-F238E27FC236}">
                <a16:creationId xmlns:a16="http://schemas.microsoft.com/office/drawing/2014/main" id="{BE8C0CD3-6D14-41BD-8B38-CF017A2E3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046" t="19119" r="28889" b="26392"/>
          <a:stretch>
            <a:fillRect/>
          </a:stretch>
        </p:blipFill>
        <p:spPr bwMode="auto">
          <a:xfrm>
            <a:off x="4079875" y="922338"/>
            <a:ext cx="2279650"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9" name="Picture 2">
            <a:extLst>
              <a:ext uri="{FF2B5EF4-FFF2-40B4-BE49-F238E27FC236}">
                <a16:creationId xmlns:a16="http://schemas.microsoft.com/office/drawing/2014/main" id="{0987097B-106A-4585-8855-ECD9B019E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346" t="19164" r="17035" b="26347"/>
          <a:stretch>
            <a:fillRect/>
          </a:stretch>
        </p:blipFill>
        <p:spPr bwMode="auto">
          <a:xfrm>
            <a:off x="4024313" y="922338"/>
            <a:ext cx="2392362"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0" name="Picture 2">
            <a:extLst>
              <a:ext uri="{FF2B5EF4-FFF2-40B4-BE49-F238E27FC236}">
                <a16:creationId xmlns:a16="http://schemas.microsoft.com/office/drawing/2014/main" id="{557402BE-6E01-446E-858A-8B898061F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690" t="40659" r="44331" b="8566"/>
          <a:stretch>
            <a:fillRect/>
          </a:stretch>
        </p:blipFill>
        <p:spPr bwMode="auto">
          <a:xfrm>
            <a:off x="392113" y="944563"/>
            <a:ext cx="9301162" cy="559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21" name="TextBox 3">
            <a:extLst>
              <a:ext uri="{FF2B5EF4-FFF2-40B4-BE49-F238E27FC236}">
                <a16:creationId xmlns:a16="http://schemas.microsoft.com/office/drawing/2014/main" id="{CCF91BF1-6FEE-4F07-A718-14DA73E8DDD2}"/>
              </a:ext>
            </a:extLst>
          </p:cNvPr>
          <p:cNvSpPr txBox="1">
            <a:spLocks noChangeArrowheads="1"/>
          </p:cNvSpPr>
          <p:nvPr/>
        </p:nvSpPr>
        <p:spPr bwMode="auto">
          <a:xfrm>
            <a:off x="620713" y="6294438"/>
            <a:ext cx="16764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Write the sequence as the last column</a:t>
            </a:r>
          </a:p>
        </p:txBody>
      </p:sp>
      <p:sp>
        <p:nvSpPr>
          <p:cNvPr id="90122" name="TextBox 16">
            <a:extLst>
              <a:ext uri="{FF2B5EF4-FFF2-40B4-BE49-F238E27FC236}">
                <a16:creationId xmlns:a16="http://schemas.microsoft.com/office/drawing/2014/main" id="{5E4EA7AF-B402-4354-99CB-E421C84AAECE}"/>
              </a:ext>
            </a:extLst>
          </p:cNvPr>
          <p:cNvSpPr txBox="1">
            <a:spLocks noChangeArrowheads="1"/>
          </p:cNvSpPr>
          <p:nvPr/>
        </p:nvSpPr>
        <p:spPr bwMode="auto">
          <a:xfrm>
            <a:off x="2906713" y="6294438"/>
            <a:ext cx="1676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Sort it…</a:t>
            </a:r>
          </a:p>
        </p:txBody>
      </p:sp>
      <p:sp>
        <p:nvSpPr>
          <p:cNvPr id="90123" name="TextBox 19">
            <a:extLst>
              <a:ext uri="{FF2B5EF4-FFF2-40B4-BE49-F238E27FC236}">
                <a16:creationId xmlns:a16="http://schemas.microsoft.com/office/drawing/2014/main" id="{2914AF16-733F-487C-AE98-55227A0CBE35}"/>
              </a:ext>
            </a:extLst>
          </p:cNvPr>
          <p:cNvSpPr txBox="1">
            <a:spLocks noChangeArrowheads="1"/>
          </p:cNvSpPr>
          <p:nvPr/>
        </p:nvSpPr>
        <p:spPr bwMode="auto">
          <a:xfrm>
            <a:off x="5192713" y="6294438"/>
            <a:ext cx="16764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Add the columns…</a:t>
            </a:r>
          </a:p>
        </p:txBody>
      </p:sp>
      <p:sp>
        <p:nvSpPr>
          <p:cNvPr id="90124" name="TextBox 20">
            <a:extLst>
              <a:ext uri="{FF2B5EF4-FFF2-40B4-BE49-F238E27FC236}">
                <a16:creationId xmlns:a16="http://schemas.microsoft.com/office/drawing/2014/main" id="{09064B97-0372-4DB2-808C-A7124BAE9805}"/>
              </a:ext>
            </a:extLst>
          </p:cNvPr>
          <p:cNvSpPr txBox="1">
            <a:spLocks noChangeArrowheads="1"/>
          </p:cNvSpPr>
          <p:nvPr/>
        </p:nvSpPr>
        <p:spPr bwMode="auto">
          <a:xfrm>
            <a:off x="7707313" y="6294438"/>
            <a:ext cx="1676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Sort those…</a:t>
            </a:r>
          </a:p>
        </p:txBody>
      </p:sp>
      <p:sp>
        <p:nvSpPr>
          <p:cNvPr id="2" name="Rectangle 1">
            <a:extLst>
              <a:ext uri="{FF2B5EF4-FFF2-40B4-BE49-F238E27FC236}">
                <a16:creationId xmlns:a16="http://schemas.microsoft.com/office/drawing/2014/main" id="{01C4CDF6-0104-6CCB-0694-09F53276F091}"/>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dirty="0">
                <a:solidFill>
                  <a:srgbClr val="FF0000"/>
                </a:solidFill>
                <a:latin typeface="Calibri" panose="020F0502020204030204" pitchFamily="34" charset="0"/>
              </a:rPr>
              <a:t>Burrows-Wheeler transform indexing</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10">
            <a:extLst>
              <a:ext uri="{FF2B5EF4-FFF2-40B4-BE49-F238E27FC236}">
                <a16:creationId xmlns:a16="http://schemas.microsoft.com/office/drawing/2014/main" id="{1703740C-1456-4A7E-A6B7-9F3E7168A363}"/>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pic>
        <p:nvPicPr>
          <p:cNvPr id="91140" name="Picture 2">
            <a:extLst>
              <a:ext uri="{FF2B5EF4-FFF2-40B4-BE49-F238E27FC236}">
                <a16:creationId xmlns:a16="http://schemas.microsoft.com/office/drawing/2014/main" id="{4177884E-B790-4B53-BB1E-E32BBD108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60" t="19118" r="78125" b="26393"/>
          <a:stretch>
            <a:fillRect/>
          </a:stretch>
        </p:blipFill>
        <p:spPr bwMode="auto">
          <a:xfrm>
            <a:off x="4024313" y="922338"/>
            <a:ext cx="2392362"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1" name="Picture 2">
            <a:extLst>
              <a:ext uri="{FF2B5EF4-FFF2-40B4-BE49-F238E27FC236}">
                <a16:creationId xmlns:a16="http://schemas.microsoft.com/office/drawing/2014/main" id="{4D55AF73-2A62-4645-A8CE-4F3EE573F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244" t="19116" r="66693" b="26395"/>
          <a:stretch>
            <a:fillRect/>
          </a:stretch>
        </p:blipFill>
        <p:spPr bwMode="auto">
          <a:xfrm>
            <a:off x="4079875" y="922338"/>
            <a:ext cx="2279650"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2" name="Picture 2">
            <a:extLst>
              <a:ext uri="{FF2B5EF4-FFF2-40B4-BE49-F238E27FC236}">
                <a16:creationId xmlns:a16="http://schemas.microsoft.com/office/drawing/2014/main" id="{2784CEEE-B2E6-41C4-8238-3D61B16DB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046" t="19119" r="28889" b="26392"/>
          <a:stretch>
            <a:fillRect/>
          </a:stretch>
        </p:blipFill>
        <p:spPr bwMode="auto">
          <a:xfrm>
            <a:off x="4079875" y="922338"/>
            <a:ext cx="2279650"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3" name="Picture 2">
            <a:extLst>
              <a:ext uri="{FF2B5EF4-FFF2-40B4-BE49-F238E27FC236}">
                <a16:creationId xmlns:a16="http://schemas.microsoft.com/office/drawing/2014/main" id="{5B6BE7CD-D52E-417B-A515-EB4159CFD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346" t="19164" r="17035" b="26347"/>
          <a:stretch>
            <a:fillRect/>
          </a:stretch>
        </p:blipFill>
        <p:spPr bwMode="auto">
          <a:xfrm>
            <a:off x="4024313" y="922338"/>
            <a:ext cx="2392362"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4" name="Picture 2">
            <a:extLst>
              <a:ext uri="{FF2B5EF4-FFF2-40B4-BE49-F238E27FC236}">
                <a16:creationId xmlns:a16="http://schemas.microsoft.com/office/drawing/2014/main" id="{F9697083-C72F-4E16-943E-B01D3B108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690" t="40659" r="44331" b="8566"/>
          <a:stretch>
            <a:fillRect/>
          </a:stretch>
        </p:blipFill>
        <p:spPr bwMode="auto">
          <a:xfrm>
            <a:off x="392113" y="944563"/>
            <a:ext cx="9301162" cy="559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5" name="Picture 3">
            <a:extLst>
              <a:ext uri="{FF2B5EF4-FFF2-40B4-BE49-F238E27FC236}">
                <a16:creationId xmlns:a16="http://schemas.microsoft.com/office/drawing/2014/main" id="{9C0D7EC5-8F78-4178-A71B-161A83BBFF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690" t="11322" r="44331" b="38072"/>
          <a:stretch>
            <a:fillRect/>
          </a:stretch>
        </p:blipFill>
        <p:spPr bwMode="auto">
          <a:xfrm>
            <a:off x="392113" y="960438"/>
            <a:ext cx="9301162" cy="55784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6" name="TextBox 22">
            <a:extLst>
              <a:ext uri="{FF2B5EF4-FFF2-40B4-BE49-F238E27FC236}">
                <a16:creationId xmlns:a16="http://schemas.microsoft.com/office/drawing/2014/main" id="{667D8A8F-5FD1-443B-894C-F364D10B7B40}"/>
              </a:ext>
            </a:extLst>
          </p:cNvPr>
          <p:cNvSpPr txBox="1">
            <a:spLocks noChangeArrowheads="1"/>
          </p:cNvSpPr>
          <p:nvPr/>
        </p:nvSpPr>
        <p:spPr bwMode="auto">
          <a:xfrm>
            <a:off x="5192713" y="6294438"/>
            <a:ext cx="16764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Add the columns…</a:t>
            </a:r>
          </a:p>
        </p:txBody>
      </p:sp>
      <p:sp>
        <p:nvSpPr>
          <p:cNvPr id="91147" name="TextBox 23">
            <a:extLst>
              <a:ext uri="{FF2B5EF4-FFF2-40B4-BE49-F238E27FC236}">
                <a16:creationId xmlns:a16="http://schemas.microsoft.com/office/drawing/2014/main" id="{AFC534F7-422C-4BE9-845C-E1EF32629261}"/>
              </a:ext>
            </a:extLst>
          </p:cNvPr>
          <p:cNvSpPr txBox="1">
            <a:spLocks noChangeArrowheads="1"/>
          </p:cNvSpPr>
          <p:nvPr/>
        </p:nvSpPr>
        <p:spPr bwMode="auto">
          <a:xfrm>
            <a:off x="7707313" y="6294438"/>
            <a:ext cx="1676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Sort those…</a:t>
            </a:r>
          </a:p>
        </p:txBody>
      </p:sp>
      <p:sp>
        <p:nvSpPr>
          <p:cNvPr id="91148" name="TextBox 24">
            <a:extLst>
              <a:ext uri="{FF2B5EF4-FFF2-40B4-BE49-F238E27FC236}">
                <a16:creationId xmlns:a16="http://schemas.microsoft.com/office/drawing/2014/main" id="{395AF964-B47A-485C-A4BA-41A94896980A}"/>
              </a:ext>
            </a:extLst>
          </p:cNvPr>
          <p:cNvSpPr txBox="1">
            <a:spLocks noChangeArrowheads="1"/>
          </p:cNvSpPr>
          <p:nvPr/>
        </p:nvSpPr>
        <p:spPr bwMode="auto">
          <a:xfrm>
            <a:off x="925513" y="6294438"/>
            <a:ext cx="16764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Add the columns…</a:t>
            </a:r>
          </a:p>
        </p:txBody>
      </p:sp>
      <p:sp>
        <p:nvSpPr>
          <p:cNvPr id="91149" name="TextBox 25">
            <a:extLst>
              <a:ext uri="{FF2B5EF4-FFF2-40B4-BE49-F238E27FC236}">
                <a16:creationId xmlns:a16="http://schemas.microsoft.com/office/drawing/2014/main" id="{4DA30370-6198-4DB2-81AA-82A24789CDF0}"/>
              </a:ext>
            </a:extLst>
          </p:cNvPr>
          <p:cNvSpPr txBox="1">
            <a:spLocks noChangeArrowheads="1"/>
          </p:cNvSpPr>
          <p:nvPr/>
        </p:nvSpPr>
        <p:spPr bwMode="auto">
          <a:xfrm>
            <a:off x="2906713" y="6294438"/>
            <a:ext cx="1676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Sort those…</a:t>
            </a:r>
          </a:p>
        </p:txBody>
      </p:sp>
      <p:sp>
        <p:nvSpPr>
          <p:cNvPr id="2" name="Rectangle 1">
            <a:extLst>
              <a:ext uri="{FF2B5EF4-FFF2-40B4-BE49-F238E27FC236}">
                <a16:creationId xmlns:a16="http://schemas.microsoft.com/office/drawing/2014/main" id="{8877580A-E05C-513A-7EEB-39065B33AE0C}"/>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dirty="0">
                <a:solidFill>
                  <a:srgbClr val="FF0000"/>
                </a:solidFill>
                <a:latin typeface="Calibri" panose="020F0502020204030204" pitchFamily="34" charset="0"/>
              </a:rPr>
              <a:t>Burrows-Wheeler transform indexing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10">
            <a:extLst>
              <a:ext uri="{FF2B5EF4-FFF2-40B4-BE49-F238E27FC236}">
                <a16:creationId xmlns:a16="http://schemas.microsoft.com/office/drawing/2014/main" id="{459A824E-7F95-4930-AA61-A87B98ADBEB5}"/>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pic>
        <p:nvPicPr>
          <p:cNvPr id="92164" name="Picture 4">
            <a:extLst>
              <a:ext uri="{FF2B5EF4-FFF2-40B4-BE49-F238E27FC236}">
                <a16:creationId xmlns:a16="http://schemas.microsoft.com/office/drawing/2014/main" id="{BBB18D32-3100-49C3-884C-748BAAD6D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690" t="11557" r="44331" b="37834"/>
          <a:stretch>
            <a:fillRect/>
          </a:stretch>
        </p:blipFill>
        <p:spPr bwMode="auto">
          <a:xfrm>
            <a:off x="392113" y="960438"/>
            <a:ext cx="9301162" cy="55784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5" name="TextBox 16">
            <a:extLst>
              <a:ext uri="{FF2B5EF4-FFF2-40B4-BE49-F238E27FC236}">
                <a16:creationId xmlns:a16="http://schemas.microsoft.com/office/drawing/2014/main" id="{475F7831-8387-4741-9F9D-527A237139D3}"/>
              </a:ext>
            </a:extLst>
          </p:cNvPr>
          <p:cNvSpPr txBox="1">
            <a:spLocks noChangeArrowheads="1"/>
          </p:cNvSpPr>
          <p:nvPr/>
        </p:nvSpPr>
        <p:spPr bwMode="auto">
          <a:xfrm>
            <a:off x="5192713" y="6294438"/>
            <a:ext cx="16764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Add the columns…</a:t>
            </a:r>
          </a:p>
        </p:txBody>
      </p:sp>
      <p:sp>
        <p:nvSpPr>
          <p:cNvPr id="92166" name="TextBox 19">
            <a:extLst>
              <a:ext uri="{FF2B5EF4-FFF2-40B4-BE49-F238E27FC236}">
                <a16:creationId xmlns:a16="http://schemas.microsoft.com/office/drawing/2014/main" id="{450066EE-B040-42E8-BB9E-DD22273AD40C}"/>
              </a:ext>
            </a:extLst>
          </p:cNvPr>
          <p:cNvSpPr txBox="1">
            <a:spLocks noChangeArrowheads="1"/>
          </p:cNvSpPr>
          <p:nvPr/>
        </p:nvSpPr>
        <p:spPr bwMode="auto">
          <a:xfrm>
            <a:off x="7707313" y="6294438"/>
            <a:ext cx="1676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Sort those…</a:t>
            </a:r>
          </a:p>
        </p:txBody>
      </p:sp>
      <p:sp>
        <p:nvSpPr>
          <p:cNvPr id="92167" name="TextBox 20">
            <a:extLst>
              <a:ext uri="{FF2B5EF4-FFF2-40B4-BE49-F238E27FC236}">
                <a16:creationId xmlns:a16="http://schemas.microsoft.com/office/drawing/2014/main" id="{4AA518CA-834D-4BE1-BD94-61B34A741425}"/>
              </a:ext>
            </a:extLst>
          </p:cNvPr>
          <p:cNvSpPr txBox="1">
            <a:spLocks noChangeArrowheads="1"/>
          </p:cNvSpPr>
          <p:nvPr/>
        </p:nvSpPr>
        <p:spPr bwMode="auto">
          <a:xfrm>
            <a:off x="925513" y="6294438"/>
            <a:ext cx="16764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Add the columns…</a:t>
            </a:r>
          </a:p>
        </p:txBody>
      </p:sp>
      <p:sp>
        <p:nvSpPr>
          <p:cNvPr id="92168" name="TextBox 21">
            <a:extLst>
              <a:ext uri="{FF2B5EF4-FFF2-40B4-BE49-F238E27FC236}">
                <a16:creationId xmlns:a16="http://schemas.microsoft.com/office/drawing/2014/main" id="{4A359080-0D6B-40CC-8117-C079EE721060}"/>
              </a:ext>
            </a:extLst>
          </p:cNvPr>
          <p:cNvSpPr txBox="1">
            <a:spLocks noChangeArrowheads="1"/>
          </p:cNvSpPr>
          <p:nvPr/>
        </p:nvSpPr>
        <p:spPr bwMode="auto">
          <a:xfrm>
            <a:off x="2906713" y="6294438"/>
            <a:ext cx="1676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Sort those…</a:t>
            </a:r>
          </a:p>
        </p:txBody>
      </p:sp>
      <p:sp>
        <p:nvSpPr>
          <p:cNvPr id="2" name="Rectangle 1">
            <a:extLst>
              <a:ext uri="{FF2B5EF4-FFF2-40B4-BE49-F238E27FC236}">
                <a16:creationId xmlns:a16="http://schemas.microsoft.com/office/drawing/2014/main" id="{066E6F82-C98D-2607-7CC9-F3E0F9166454}"/>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dirty="0">
                <a:solidFill>
                  <a:srgbClr val="FF0000"/>
                </a:solidFill>
                <a:latin typeface="Calibri" panose="020F0502020204030204" pitchFamily="34" charset="0"/>
              </a:rPr>
              <a:t>Burrows-Wheeler transform indexing</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5">
            <a:extLst>
              <a:ext uri="{FF2B5EF4-FFF2-40B4-BE49-F238E27FC236}">
                <a16:creationId xmlns:a16="http://schemas.microsoft.com/office/drawing/2014/main" id="{4573702D-6C10-4C5C-9900-94E867CA7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693" t="11176" r="56148" b="37386"/>
          <a:stretch>
            <a:fillRect/>
          </a:stretch>
        </p:blipFill>
        <p:spPr bwMode="auto">
          <a:xfrm>
            <a:off x="392113" y="960438"/>
            <a:ext cx="6858000" cy="56689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8" name="Rectangle 10">
            <a:extLst>
              <a:ext uri="{FF2B5EF4-FFF2-40B4-BE49-F238E27FC236}">
                <a16:creationId xmlns:a16="http://schemas.microsoft.com/office/drawing/2014/main" id="{3235FCD5-35C5-4713-96E8-7BF0A587EA62}"/>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sp>
        <p:nvSpPr>
          <p:cNvPr id="93189" name="TextBox 16">
            <a:extLst>
              <a:ext uri="{FF2B5EF4-FFF2-40B4-BE49-F238E27FC236}">
                <a16:creationId xmlns:a16="http://schemas.microsoft.com/office/drawing/2014/main" id="{1003154B-622C-48C3-BBB9-AA7316C6C144}"/>
              </a:ext>
            </a:extLst>
          </p:cNvPr>
          <p:cNvSpPr txBox="1">
            <a:spLocks noChangeArrowheads="1"/>
          </p:cNvSpPr>
          <p:nvPr/>
        </p:nvSpPr>
        <p:spPr bwMode="auto">
          <a:xfrm>
            <a:off x="5192713" y="6294438"/>
            <a:ext cx="16764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Add the columns…</a:t>
            </a:r>
          </a:p>
        </p:txBody>
      </p:sp>
      <p:sp>
        <p:nvSpPr>
          <p:cNvPr id="93190" name="TextBox 20">
            <a:extLst>
              <a:ext uri="{FF2B5EF4-FFF2-40B4-BE49-F238E27FC236}">
                <a16:creationId xmlns:a16="http://schemas.microsoft.com/office/drawing/2014/main" id="{CE611C5B-9240-4EB1-8DC6-884D3AE8FD48}"/>
              </a:ext>
            </a:extLst>
          </p:cNvPr>
          <p:cNvSpPr txBox="1">
            <a:spLocks noChangeArrowheads="1"/>
          </p:cNvSpPr>
          <p:nvPr/>
        </p:nvSpPr>
        <p:spPr bwMode="auto">
          <a:xfrm>
            <a:off x="925513" y="6294438"/>
            <a:ext cx="16764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Add the columns…</a:t>
            </a:r>
          </a:p>
        </p:txBody>
      </p:sp>
      <p:sp>
        <p:nvSpPr>
          <p:cNvPr id="93191" name="TextBox 21">
            <a:extLst>
              <a:ext uri="{FF2B5EF4-FFF2-40B4-BE49-F238E27FC236}">
                <a16:creationId xmlns:a16="http://schemas.microsoft.com/office/drawing/2014/main" id="{C90BD478-E787-451B-9472-2757FD9F5CC4}"/>
              </a:ext>
            </a:extLst>
          </p:cNvPr>
          <p:cNvSpPr txBox="1">
            <a:spLocks noChangeArrowheads="1"/>
          </p:cNvSpPr>
          <p:nvPr/>
        </p:nvSpPr>
        <p:spPr bwMode="auto">
          <a:xfrm>
            <a:off x="2906713" y="6294438"/>
            <a:ext cx="1676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Sort those…</a:t>
            </a:r>
          </a:p>
        </p:txBody>
      </p:sp>
      <p:sp>
        <p:nvSpPr>
          <p:cNvPr id="93192" name="Oval 3">
            <a:extLst>
              <a:ext uri="{FF2B5EF4-FFF2-40B4-BE49-F238E27FC236}">
                <a16:creationId xmlns:a16="http://schemas.microsoft.com/office/drawing/2014/main" id="{5B5F4158-3B99-4B7D-A078-A1DA0437C5A5}"/>
              </a:ext>
            </a:extLst>
          </p:cNvPr>
          <p:cNvSpPr>
            <a:spLocks noChangeArrowheads="1"/>
          </p:cNvSpPr>
          <p:nvPr/>
        </p:nvSpPr>
        <p:spPr bwMode="auto">
          <a:xfrm>
            <a:off x="4957763" y="3627438"/>
            <a:ext cx="2063750" cy="4572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93193" name="Rectangle 22">
            <a:extLst>
              <a:ext uri="{FF2B5EF4-FFF2-40B4-BE49-F238E27FC236}">
                <a16:creationId xmlns:a16="http://schemas.microsoft.com/office/drawing/2014/main" id="{7ABFB36B-BE6E-4A93-BE58-579FCBDFC7A2}"/>
              </a:ext>
            </a:extLst>
          </p:cNvPr>
          <p:cNvSpPr>
            <a:spLocks noChangeArrowheads="1"/>
          </p:cNvSpPr>
          <p:nvPr/>
        </p:nvSpPr>
        <p:spPr bwMode="auto">
          <a:xfrm>
            <a:off x="7408863" y="2789238"/>
            <a:ext cx="2671762"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2800" b="1">
                <a:solidFill>
                  <a:srgbClr val="FF0000"/>
                </a:solidFill>
                <a:latin typeface="Calibri" panose="020F0502020204030204" pitchFamily="34" charset="0"/>
              </a:rPr>
              <a:t>The row with the "end of file" character at the end is the original text</a:t>
            </a:r>
          </a:p>
        </p:txBody>
      </p:sp>
      <p:cxnSp>
        <p:nvCxnSpPr>
          <p:cNvPr id="93194" name="Straight Connector 5">
            <a:extLst>
              <a:ext uri="{FF2B5EF4-FFF2-40B4-BE49-F238E27FC236}">
                <a16:creationId xmlns:a16="http://schemas.microsoft.com/office/drawing/2014/main" id="{F6EEED2E-049A-47DE-B8B3-595FA4BFA5F6}"/>
              </a:ext>
            </a:extLst>
          </p:cNvPr>
          <p:cNvCxnSpPr>
            <a:cxnSpLocks noChangeShapeType="1"/>
            <a:stCxn id="93192" idx="6"/>
          </p:cNvCxnSpPr>
          <p:nvPr/>
        </p:nvCxnSpPr>
        <p:spPr bwMode="auto">
          <a:xfrm>
            <a:off x="7021513" y="3856038"/>
            <a:ext cx="387350" cy="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2" name="Rectangle 1">
            <a:extLst>
              <a:ext uri="{FF2B5EF4-FFF2-40B4-BE49-F238E27FC236}">
                <a16:creationId xmlns:a16="http://schemas.microsoft.com/office/drawing/2014/main" id="{58AB4906-3860-149E-587C-76FD0CECEC4B}"/>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dirty="0">
                <a:solidFill>
                  <a:srgbClr val="FF0000"/>
                </a:solidFill>
                <a:latin typeface="Calibri" panose="020F0502020204030204" pitchFamily="34" charset="0"/>
              </a:rPr>
              <a:t>Burrows-Wheeler transform indexing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B499639D-E39E-4C98-8DCC-CA2DFB7F8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913" y="808038"/>
            <a:ext cx="8088312" cy="6426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a:extLst>
              <a:ext uri="{FF2B5EF4-FFF2-40B4-BE49-F238E27FC236}">
                <a16:creationId xmlns:a16="http://schemas.microsoft.com/office/drawing/2014/main" id="{672B3FF9-48EB-4B39-B0B7-DCDA44089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0163"/>
            <a:ext cx="10099675" cy="92710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a:extLst>
              <a:ext uri="{FF2B5EF4-FFF2-40B4-BE49-F238E27FC236}">
                <a16:creationId xmlns:a16="http://schemas.microsoft.com/office/drawing/2014/main" id="{4C88DB38-57C3-4174-8E8C-27DB570E3F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163" y="7291388"/>
            <a:ext cx="3695700" cy="2476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a:extLst>
              <a:ext uri="{FF2B5EF4-FFF2-40B4-BE49-F238E27FC236}">
                <a16:creationId xmlns:a16="http://schemas.microsoft.com/office/drawing/2014/main" id="{E03E8F22-21D3-487C-80E6-F70DD045BA01}"/>
              </a:ext>
            </a:extLst>
          </p:cNvPr>
          <p:cNvGrpSpPr>
            <a:grpSpLocks/>
          </p:cNvGrpSpPr>
          <p:nvPr/>
        </p:nvGrpSpPr>
        <p:grpSpPr bwMode="auto">
          <a:xfrm>
            <a:off x="3059113" y="4322763"/>
            <a:ext cx="3321050" cy="1236662"/>
            <a:chOff x="3059112" y="4313237"/>
            <a:chExt cx="3321685" cy="1237262"/>
          </a:xfrm>
        </p:grpSpPr>
        <p:sp>
          <p:nvSpPr>
            <p:cNvPr id="13323" name="TextBox 1">
              <a:extLst>
                <a:ext uri="{FF2B5EF4-FFF2-40B4-BE49-F238E27FC236}">
                  <a16:creationId xmlns:a16="http://schemas.microsoft.com/office/drawing/2014/main" id="{28E251E5-250A-4CF8-8A24-1ADC2D9331A6}"/>
                </a:ext>
              </a:extLst>
            </p:cNvPr>
            <p:cNvSpPr txBox="1">
              <a:spLocks noChangeArrowheads="1"/>
            </p:cNvSpPr>
            <p:nvPr/>
          </p:nvSpPr>
          <p:spPr bwMode="auto">
            <a:xfrm>
              <a:off x="3059112" y="4313237"/>
              <a:ext cx="2743200" cy="1237262"/>
            </a:xfrm>
            <a:prstGeom prst="rect">
              <a:avLst/>
            </a:prstGeom>
            <a:solidFill>
              <a:schemeClr val="bg1"/>
            </a:solidFill>
            <a:ln w="25400">
              <a:solidFill>
                <a:srgbClr val="FF0000"/>
              </a:solidFill>
              <a:miter lim="800000"/>
              <a:headEnd/>
              <a:tailEnd/>
            </a:ln>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000" b="1">
                  <a:solidFill>
                    <a:srgbClr val="FF0000"/>
                  </a:solidFill>
                  <a:latin typeface="Calibri" panose="020F0502020204030204" pitchFamily="34" charset="0"/>
                </a:rPr>
                <a:t>“shotgun” sequencing</a:t>
              </a:r>
            </a:p>
          </p:txBody>
        </p:sp>
        <p:cxnSp>
          <p:nvCxnSpPr>
            <p:cNvPr id="13324" name="Straight Arrow Connector 7">
              <a:extLst>
                <a:ext uri="{FF2B5EF4-FFF2-40B4-BE49-F238E27FC236}">
                  <a16:creationId xmlns:a16="http://schemas.microsoft.com/office/drawing/2014/main" id="{03FDEEFA-7484-4CB4-B606-54BE26BA6C12}"/>
                </a:ext>
              </a:extLst>
            </p:cNvPr>
            <p:cNvCxnSpPr>
              <a:cxnSpLocks noChangeShapeType="1"/>
              <a:stCxn id="13323" idx="3"/>
            </p:cNvCxnSpPr>
            <p:nvPr/>
          </p:nvCxnSpPr>
          <p:spPr bwMode="auto">
            <a:xfrm>
              <a:off x="5802312" y="4931868"/>
              <a:ext cx="578485" cy="0"/>
            </a:xfrm>
            <a:prstGeom prst="straightConnector1">
              <a:avLst/>
            </a:prstGeom>
            <a:noFill/>
            <a:ln w="127000" algn="ctr">
              <a:solidFill>
                <a:srgbClr val="FF0000"/>
              </a:solidFill>
              <a:round/>
              <a:headEnd/>
              <a:tailEnd type="triangle" w="med" len="med"/>
            </a:ln>
            <a:extLst>
              <a:ext uri="{909E8E84-426E-40DD-AFC4-6F175D3DCCD1}">
                <a14:hiddenFill xmlns:a14="http://schemas.microsoft.com/office/drawing/2010/main">
                  <a:noFill/>
                </a14:hiddenFill>
              </a:ext>
            </a:extLst>
          </p:spPr>
        </p:cxnSp>
      </p:grpSp>
      <p:grpSp>
        <p:nvGrpSpPr>
          <p:cNvPr id="21" name="Group 20">
            <a:extLst>
              <a:ext uri="{FF2B5EF4-FFF2-40B4-BE49-F238E27FC236}">
                <a16:creationId xmlns:a16="http://schemas.microsoft.com/office/drawing/2014/main" id="{E6C7962D-C8EE-422E-9141-3BE4111EC34D}"/>
              </a:ext>
            </a:extLst>
          </p:cNvPr>
          <p:cNvGrpSpPr>
            <a:grpSpLocks/>
          </p:cNvGrpSpPr>
          <p:nvPr/>
        </p:nvGrpSpPr>
        <p:grpSpPr bwMode="auto">
          <a:xfrm>
            <a:off x="3744913" y="2124075"/>
            <a:ext cx="3460750" cy="1503363"/>
            <a:chOff x="3744912" y="2124440"/>
            <a:chExt cx="3460115" cy="1502997"/>
          </a:xfrm>
        </p:grpSpPr>
        <p:cxnSp>
          <p:nvCxnSpPr>
            <p:cNvPr id="13319" name="Straight Arrow Connector 19">
              <a:extLst>
                <a:ext uri="{FF2B5EF4-FFF2-40B4-BE49-F238E27FC236}">
                  <a16:creationId xmlns:a16="http://schemas.microsoft.com/office/drawing/2014/main" id="{AD0558D7-E7A2-420A-A9E6-A2963C06EE61}"/>
                </a:ext>
              </a:extLst>
            </p:cNvPr>
            <p:cNvCxnSpPr>
              <a:cxnSpLocks noChangeShapeType="1"/>
            </p:cNvCxnSpPr>
            <p:nvPr/>
          </p:nvCxnSpPr>
          <p:spPr bwMode="auto">
            <a:xfrm flipH="1">
              <a:off x="4103369" y="2713037"/>
              <a:ext cx="537688" cy="914400"/>
            </a:xfrm>
            <a:prstGeom prst="straightConnector1">
              <a:avLst/>
            </a:prstGeom>
            <a:noFill/>
            <a:ln w="127000" algn="ctr">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13320" name="Group 14">
              <a:extLst>
                <a:ext uri="{FF2B5EF4-FFF2-40B4-BE49-F238E27FC236}">
                  <a16:creationId xmlns:a16="http://schemas.microsoft.com/office/drawing/2014/main" id="{E5CF5C22-4841-470C-BC39-4DBA288FADB3}"/>
                </a:ext>
              </a:extLst>
            </p:cNvPr>
            <p:cNvGrpSpPr>
              <a:grpSpLocks/>
            </p:cNvGrpSpPr>
            <p:nvPr/>
          </p:nvGrpSpPr>
          <p:grpSpPr bwMode="auto">
            <a:xfrm>
              <a:off x="3744912" y="2124440"/>
              <a:ext cx="3460115" cy="664797"/>
              <a:chOff x="3744912" y="2124440"/>
              <a:chExt cx="3460115" cy="664797"/>
            </a:xfrm>
          </p:grpSpPr>
          <p:sp>
            <p:nvSpPr>
              <p:cNvPr id="13321" name="TextBox 12">
                <a:extLst>
                  <a:ext uri="{FF2B5EF4-FFF2-40B4-BE49-F238E27FC236}">
                    <a16:creationId xmlns:a16="http://schemas.microsoft.com/office/drawing/2014/main" id="{6B6C6A3B-4941-4BA9-95BF-A1AB4401E7D2}"/>
                  </a:ext>
                </a:extLst>
              </p:cNvPr>
              <p:cNvSpPr txBox="1">
                <a:spLocks noChangeArrowheads="1"/>
              </p:cNvSpPr>
              <p:nvPr/>
            </p:nvSpPr>
            <p:spPr bwMode="auto">
              <a:xfrm>
                <a:off x="4461827" y="2124440"/>
                <a:ext cx="2743200" cy="664797"/>
              </a:xfrm>
              <a:prstGeom prst="rect">
                <a:avLst/>
              </a:prstGeom>
              <a:solidFill>
                <a:schemeClr val="bg1"/>
              </a:solidFill>
              <a:ln w="25400">
                <a:solidFill>
                  <a:srgbClr val="FF0000"/>
                </a:solidFill>
                <a:miter lim="800000"/>
                <a:headEnd/>
                <a:tailEnd/>
              </a:ln>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000" b="1">
                    <a:solidFill>
                      <a:srgbClr val="FF0000"/>
                    </a:solidFill>
                    <a:latin typeface="Calibri" panose="020F0502020204030204" pitchFamily="34" charset="0"/>
                  </a:rPr>
                  <a:t>“mapping”</a:t>
                </a:r>
              </a:p>
            </p:txBody>
          </p:sp>
          <p:cxnSp>
            <p:nvCxnSpPr>
              <p:cNvPr id="13322" name="Straight Arrow Connector 13">
                <a:extLst>
                  <a:ext uri="{FF2B5EF4-FFF2-40B4-BE49-F238E27FC236}">
                    <a16:creationId xmlns:a16="http://schemas.microsoft.com/office/drawing/2014/main" id="{968A5891-52D1-49FF-AE78-B80BA5C0710E}"/>
                  </a:ext>
                </a:extLst>
              </p:cNvPr>
              <p:cNvCxnSpPr>
                <a:cxnSpLocks noChangeShapeType="1"/>
                <a:stCxn id="13321" idx="1"/>
              </p:cNvCxnSpPr>
              <p:nvPr/>
            </p:nvCxnSpPr>
            <p:spPr bwMode="auto">
              <a:xfrm flipH="1">
                <a:off x="3744912" y="2456839"/>
                <a:ext cx="716915" cy="0"/>
              </a:xfrm>
              <a:prstGeom prst="straightConnector1">
                <a:avLst/>
              </a:prstGeom>
              <a:noFill/>
              <a:ln w="127000" algn="ctr">
                <a:solidFill>
                  <a:srgbClr val="FF0000"/>
                </a:solidFill>
                <a:round/>
                <a:headEnd/>
                <a:tailEnd type="triangle" w="med" len="med"/>
              </a:ln>
              <a:extLst>
                <a:ext uri="{909E8E84-426E-40DD-AFC4-6F175D3DCCD1}">
                  <a14:hiddenFill xmlns:a14="http://schemas.microsoft.com/office/drawing/2010/main">
                    <a:noFill/>
                  </a14:hiddenFill>
                </a:ext>
              </a:extLst>
            </p:spPr>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5">
            <a:extLst>
              <a:ext uri="{FF2B5EF4-FFF2-40B4-BE49-F238E27FC236}">
                <a16:creationId xmlns:a16="http://schemas.microsoft.com/office/drawing/2014/main" id="{231E7712-6095-44BD-B7A4-B1046140E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695" t="62202" r="44328" b="14059"/>
          <a:stretch>
            <a:fillRect/>
          </a:stretch>
        </p:blipFill>
        <p:spPr bwMode="auto">
          <a:xfrm>
            <a:off x="392113" y="944563"/>
            <a:ext cx="9301162" cy="2616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2" name="Rectangle 10">
            <a:extLst>
              <a:ext uri="{FF2B5EF4-FFF2-40B4-BE49-F238E27FC236}">
                <a16:creationId xmlns:a16="http://schemas.microsoft.com/office/drawing/2014/main" id="{1A1D9D6E-AE9F-43A1-ADB9-4647AD7B5163}"/>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sp>
        <p:nvSpPr>
          <p:cNvPr id="94213" name="Rectangle 1">
            <a:extLst>
              <a:ext uri="{FF2B5EF4-FFF2-40B4-BE49-F238E27FC236}">
                <a16:creationId xmlns:a16="http://schemas.microsoft.com/office/drawing/2014/main" id="{B0DFDAE5-16A2-407C-B396-B97CDBBFEA41}"/>
              </a:ext>
            </a:extLst>
          </p:cNvPr>
          <p:cNvSpPr>
            <a:spLocks noChangeArrowheads="1"/>
          </p:cNvSpPr>
          <p:nvPr/>
        </p:nvSpPr>
        <p:spPr bwMode="auto">
          <a:xfrm>
            <a:off x="2520950" y="3476625"/>
            <a:ext cx="503872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2800" b="1">
                <a:solidFill>
                  <a:srgbClr val="FF0000"/>
                </a:solidFill>
                <a:latin typeface="Calibri" panose="020F0502020204030204" pitchFamily="34" charset="0"/>
              </a:rPr>
              <a:t>The row with the "end of file" character at the end is the original text</a:t>
            </a:r>
          </a:p>
        </p:txBody>
      </p:sp>
      <p:sp>
        <p:nvSpPr>
          <p:cNvPr id="2" name="Rectangle 1">
            <a:extLst>
              <a:ext uri="{FF2B5EF4-FFF2-40B4-BE49-F238E27FC236}">
                <a16:creationId xmlns:a16="http://schemas.microsoft.com/office/drawing/2014/main" id="{F147F449-775B-6359-6D9A-B5D85D59C0CF}"/>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dirty="0">
                <a:solidFill>
                  <a:srgbClr val="FF0000"/>
                </a:solidFill>
                <a:latin typeface="Calibri" panose="020F0502020204030204" pitchFamily="34" charset="0"/>
              </a:rPr>
              <a:t>Burrows-Wheeler transform indexing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
            <a:extLst>
              <a:ext uri="{FF2B5EF4-FFF2-40B4-BE49-F238E27FC236}">
                <a16:creationId xmlns:a16="http://schemas.microsoft.com/office/drawing/2014/main" id="{1EE91144-2D1C-4272-9DB6-5762D92ED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700" y="1722438"/>
            <a:ext cx="700722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5">
            <a:extLst>
              <a:ext uri="{FF2B5EF4-FFF2-40B4-BE49-F238E27FC236}">
                <a16:creationId xmlns:a16="http://schemas.microsoft.com/office/drawing/2014/main" id="{903CE55A-F64F-4481-8372-B02053FB580B}"/>
              </a:ext>
            </a:extLst>
          </p:cNvPr>
          <p:cNvSpPr>
            <a:spLocks noChangeArrowheads="1"/>
          </p:cNvSpPr>
          <p:nvPr/>
        </p:nvSpPr>
        <p:spPr bwMode="auto">
          <a:xfrm>
            <a:off x="-65088" y="7216775"/>
            <a:ext cx="4916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a:t>Li &amp; Durbin, doi:10.1093bioinformatics/btp324/</a:t>
            </a:r>
          </a:p>
        </p:txBody>
      </p:sp>
      <p:sp>
        <p:nvSpPr>
          <p:cNvPr id="4" name="Rectangle 2">
            <a:extLst>
              <a:ext uri="{FF2B5EF4-FFF2-40B4-BE49-F238E27FC236}">
                <a16:creationId xmlns:a16="http://schemas.microsoft.com/office/drawing/2014/main" id="{1DEFB678-2F77-4C50-9DAF-45A864D58F6E}"/>
              </a:ext>
            </a:extLst>
          </p:cNvPr>
          <p:cNvSpPr txBox="1">
            <a:spLocks noChangeArrowheads="1"/>
          </p:cNvSpPr>
          <p:nvPr/>
        </p:nvSpPr>
        <p:spPr>
          <a:xfrm>
            <a:off x="504825" y="1588"/>
            <a:ext cx="9070975" cy="1171575"/>
          </a:xfrm>
          <a:prstGeom prst="rect">
            <a:avLst/>
          </a:prstGeom>
        </p:spPr>
        <p:txBody>
          <a:bodyPr tIns="38808"/>
          <a:lst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9p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kern="0" dirty="0">
                <a:latin typeface="Calibri" panose="020F0502020204030204" pitchFamily="34" charset="0"/>
                <a:cs typeface="Calibri" panose="020F0502020204030204" pitchFamily="34" charset="0"/>
              </a:rPr>
              <a:t>The Burrows-Wheeler transform leads naturally to a suffix array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A picture containing black, screen, large, computer&#10;&#10;Description automatically generated">
            <a:extLst>
              <a:ext uri="{FF2B5EF4-FFF2-40B4-BE49-F238E27FC236}">
                <a16:creationId xmlns:a16="http://schemas.microsoft.com/office/drawing/2014/main" id="{03A24A89-E5DD-4803-A60D-A388DE560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975" y="2084388"/>
            <a:ext cx="6789737"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3">
            <a:extLst>
              <a:ext uri="{FF2B5EF4-FFF2-40B4-BE49-F238E27FC236}">
                <a16:creationId xmlns:a16="http://schemas.microsoft.com/office/drawing/2014/main" id="{AB7E32D8-BE0A-4CDE-82B7-CF5F7D23D6F9}"/>
              </a:ext>
            </a:extLst>
          </p:cNvPr>
          <p:cNvSpPr>
            <a:spLocks noChangeArrowheads="1"/>
          </p:cNvSpPr>
          <p:nvPr/>
        </p:nvSpPr>
        <p:spPr bwMode="auto">
          <a:xfrm>
            <a:off x="-65088" y="7190343"/>
            <a:ext cx="1021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a:t>http://blog.avadis-ngs.com/2012/04/elegant-exact-string-match-using-bwt-2/     (&amp; </a:t>
            </a:r>
            <a:r>
              <a:rPr lang="en-US" altLang="en-US" dirty="0" err="1"/>
              <a:t>wikipedia</a:t>
            </a:r>
            <a:r>
              <a:rPr lang="en-US" altLang="en-US" dirty="0"/>
              <a:t>)</a:t>
            </a:r>
          </a:p>
        </p:txBody>
      </p:sp>
      <p:sp>
        <p:nvSpPr>
          <p:cNvPr id="6" name="Rectangle 2">
            <a:extLst>
              <a:ext uri="{FF2B5EF4-FFF2-40B4-BE49-F238E27FC236}">
                <a16:creationId xmlns:a16="http://schemas.microsoft.com/office/drawing/2014/main" id="{DA00B643-30C6-4A24-BD6F-8AC3D76F3227}"/>
              </a:ext>
            </a:extLst>
          </p:cNvPr>
          <p:cNvSpPr txBox="1">
            <a:spLocks noChangeArrowheads="1"/>
          </p:cNvSpPr>
          <p:nvPr/>
        </p:nvSpPr>
        <p:spPr>
          <a:xfrm>
            <a:off x="504825" y="1588"/>
            <a:ext cx="9070975" cy="1171575"/>
          </a:xfrm>
          <a:prstGeom prst="rect">
            <a:avLst/>
          </a:prstGeom>
        </p:spPr>
        <p:txBody>
          <a:bodyPr tIns="38808"/>
          <a:lst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9p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kern="0" dirty="0">
                <a:latin typeface="Calibri" panose="020F0502020204030204" pitchFamily="34" charset="0"/>
                <a:cs typeface="Calibri" panose="020F0502020204030204" pitchFamily="34" charset="0"/>
              </a:rPr>
              <a:t>The Burrows-Wheeler transform leads naturally to a suffix array</a:t>
            </a:r>
          </a:p>
        </p:txBody>
      </p:sp>
      <p:pic>
        <p:nvPicPr>
          <p:cNvPr id="3" name="Picture 2" descr="A yellow banana with a white background&#10;&#10;Description automatically generated with medium confidence">
            <a:extLst>
              <a:ext uri="{FF2B5EF4-FFF2-40B4-BE49-F238E27FC236}">
                <a16:creationId xmlns:a16="http://schemas.microsoft.com/office/drawing/2014/main" id="{70DAF1CB-FF76-4894-8C5B-1D267E59F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12" y="1874837"/>
            <a:ext cx="1823619" cy="1606352"/>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Box 3">
            <a:extLst>
              <a:ext uri="{FF2B5EF4-FFF2-40B4-BE49-F238E27FC236}">
                <a16:creationId xmlns:a16="http://schemas.microsoft.com/office/drawing/2014/main" id="{AD7C5091-1EB6-4251-97CC-A2DF36D36CAE}"/>
              </a:ext>
            </a:extLst>
          </p:cNvPr>
          <p:cNvSpPr txBox="1">
            <a:spLocks noChangeArrowheads="1"/>
          </p:cNvSpPr>
          <p:nvPr/>
        </p:nvSpPr>
        <p:spPr bwMode="auto">
          <a:xfrm>
            <a:off x="-76200" y="7175500"/>
            <a:ext cx="9688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t>http://blog.thegrandlocus.com/2016/07/a-tutorial-on-burrows-wheeler-indexing-methods</a:t>
            </a:r>
          </a:p>
        </p:txBody>
      </p:sp>
      <p:pic>
        <p:nvPicPr>
          <p:cNvPr id="98308" name="Picture 8" descr="Graphical user interface&#10;&#10;Description automatically generated with medium confidence">
            <a:extLst>
              <a:ext uri="{FF2B5EF4-FFF2-40B4-BE49-F238E27FC236}">
                <a16:creationId xmlns:a16="http://schemas.microsoft.com/office/drawing/2014/main" id="{3DA218A6-C922-4101-ADD9-93D4E4362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200" y="2886075"/>
            <a:ext cx="3948113"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10" descr="A picture containing text&#10;&#10;Description automatically generated">
            <a:extLst>
              <a:ext uri="{FF2B5EF4-FFF2-40B4-BE49-F238E27FC236}">
                <a16:creationId xmlns:a16="http://schemas.microsoft.com/office/drawing/2014/main" id="{82B009EF-2E3A-429D-AB72-815F974CD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886075"/>
            <a:ext cx="39497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8310" name="Straight Arrow Connector 12">
            <a:extLst>
              <a:ext uri="{FF2B5EF4-FFF2-40B4-BE49-F238E27FC236}">
                <a16:creationId xmlns:a16="http://schemas.microsoft.com/office/drawing/2014/main" id="{655DE49E-0C35-4627-9FF4-0A92972C1E2D}"/>
              </a:ext>
            </a:extLst>
          </p:cNvPr>
          <p:cNvCxnSpPr>
            <a:cxnSpLocks noChangeShapeType="1"/>
          </p:cNvCxnSpPr>
          <p:nvPr/>
        </p:nvCxnSpPr>
        <p:spPr bwMode="auto">
          <a:xfrm>
            <a:off x="4418013" y="4084638"/>
            <a:ext cx="850900" cy="0"/>
          </a:xfrm>
          <a:prstGeom prst="straightConnector1">
            <a:avLst/>
          </a:prstGeom>
          <a:noFill/>
          <a:ln w="9525" algn="ctr">
            <a:solidFill>
              <a:schemeClr val="tx1"/>
            </a:solidFill>
            <a:round/>
            <a:headEnd/>
            <a:tailEnd type="triangle" w="med" len="med"/>
          </a:ln>
        </p:spPr>
      </p:cxnSp>
      <p:sp>
        <p:nvSpPr>
          <p:cNvPr id="98311" name="TextBox 15">
            <a:extLst>
              <a:ext uri="{FF2B5EF4-FFF2-40B4-BE49-F238E27FC236}">
                <a16:creationId xmlns:a16="http://schemas.microsoft.com/office/drawing/2014/main" id="{2F1D5520-6393-423B-A4A4-3F89CAE2B446}"/>
              </a:ext>
            </a:extLst>
          </p:cNvPr>
          <p:cNvSpPr txBox="1">
            <a:spLocks noChangeArrowheads="1"/>
          </p:cNvSpPr>
          <p:nvPr/>
        </p:nvSpPr>
        <p:spPr bwMode="auto">
          <a:xfrm>
            <a:off x="18486" y="2303433"/>
            <a:ext cx="7698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dirty="0"/>
              <a:t>e.g. applying BWT to construct the suffix array of </a:t>
            </a:r>
            <a:r>
              <a:rPr lang="en-GB" altLang="en-US" sz="2000" b="1" dirty="0">
                <a:latin typeface="Arial Unicode MS"/>
              </a:rPr>
              <a:t>GATGCGAGAGATG</a:t>
            </a:r>
            <a:r>
              <a:rPr lang="en-GB" altLang="en-US" sz="2000" b="1" dirty="0"/>
              <a:t> </a:t>
            </a:r>
          </a:p>
        </p:txBody>
      </p:sp>
      <p:sp>
        <p:nvSpPr>
          <p:cNvPr id="98312" name="TextBox 16">
            <a:extLst>
              <a:ext uri="{FF2B5EF4-FFF2-40B4-BE49-F238E27FC236}">
                <a16:creationId xmlns:a16="http://schemas.microsoft.com/office/drawing/2014/main" id="{9432381A-453D-4897-BD89-EEFD18F278EA}"/>
              </a:ext>
            </a:extLst>
          </p:cNvPr>
          <p:cNvSpPr txBox="1">
            <a:spLocks noChangeArrowheads="1"/>
          </p:cNvSpPr>
          <p:nvPr/>
        </p:nvSpPr>
        <p:spPr bwMode="auto">
          <a:xfrm>
            <a:off x="392112" y="6423581"/>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a:solidFill>
                  <a:srgbClr val="FF0000"/>
                </a:solidFill>
              </a:rPr>
              <a:t>The search can be even more efficient by using compression &amp; various other extensions</a:t>
            </a:r>
          </a:p>
        </p:txBody>
      </p:sp>
      <p:sp>
        <p:nvSpPr>
          <p:cNvPr id="9" name="Rectangle 4">
            <a:extLst>
              <a:ext uri="{FF2B5EF4-FFF2-40B4-BE49-F238E27FC236}">
                <a16:creationId xmlns:a16="http://schemas.microsoft.com/office/drawing/2014/main" id="{78C100F7-AC14-4CA2-A1FC-CA69E999195D}"/>
              </a:ext>
            </a:extLst>
          </p:cNvPr>
          <p:cNvSpPr>
            <a:spLocks noChangeArrowheads="1"/>
          </p:cNvSpPr>
          <p:nvPr/>
        </p:nvSpPr>
        <p:spPr bwMode="auto">
          <a:xfrm>
            <a:off x="0" y="66675"/>
            <a:ext cx="999331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a:latin typeface="Calibri" panose="020F0502020204030204" pitchFamily="34" charset="0"/>
                <a:cs typeface="Calibri" panose="020F0502020204030204" pitchFamily="34" charset="0"/>
              </a:rPr>
              <a:t>“If string W is a substring of X, the position of each occurrence of W in X will occur in an interval in the suffix array. This is because all the suffixes that have W as prefix are sorted together.”</a:t>
            </a:r>
          </a:p>
        </p:txBody>
      </p:sp>
      <p:sp>
        <p:nvSpPr>
          <p:cNvPr id="10" name="Rectangle 5">
            <a:extLst>
              <a:ext uri="{FF2B5EF4-FFF2-40B4-BE49-F238E27FC236}">
                <a16:creationId xmlns:a16="http://schemas.microsoft.com/office/drawing/2014/main" id="{13A629FE-B0C3-474B-A3E8-C93DC1EBD313}"/>
              </a:ext>
            </a:extLst>
          </p:cNvPr>
          <p:cNvSpPr>
            <a:spLocks noChangeArrowheads="1"/>
          </p:cNvSpPr>
          <p:nvPr/>
        </p:nvSpPr>
        <p:spPr bwMode="auto">
          <a:xfrm>
            <a:off x="5192713" y="1452563"/>
            <a:ext cx="4916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t>Li &amp; Durbin, doi:10.1093bioinformatics/btp324/</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33DC27-6D27-4988-86C7-D313FA93458C}"/>
              </a:ext>
            </a:extLst>
          </p:cNvPr>
          <p:cNvSpPr txBox="1">
            <a:spLocks noChangeArrowheads="1"/>
          </p:cNvSpPr>
          <p:nvPr/>
        </p:nvSpPr>
        <p:spPr>
          <a:xfrm>
            <a:off x="504825" y="1588"/>
            <a:ext cx="9070975" cy="1171575"/>
          </a:xfrm>
          <a:prstGeom prst="rect">
            <a:avLst/>
          </a:prstGeom>
        </p:spPr>
        <p:txBody>
          <a:bodyPr tIns="38808"/>
          <a:lst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9p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kern="0" dirty="0">
                <a:latin typeface="Calibri" panose="020F0502020204030204" pitchFamily="34" charset="0"/>
                <a:cs typeface="Calibri" panose="020F0502020204030204" pitchFamily="34" charset="0"/>
              </a:rPr>
              <a:t>Why is this efficient?</a:t>
            </a:r>
          </a:p>
        </p:txBody>
      </p:sp>
      <p:sp>
        <p:nvSpPr>
          <p:cNvPr id="4" name="TextBox 3">
            <a:extLst>
              <a:ext uri="{FF2B5EF4-FFF2-40B4-BE49-F238E27FC236}">
                <a16:creationId xmlns:a16="http://schemas.microsoft.com/office/drawing/2014/main" id="{8FA22E23-CBC9-4DC5-B5FE-6AC72FE90DDB}"/>
              </a:ext>
            </a:extLst>
          </p:cNvPr>
          <p:cNvSpPr txBox="1"/>
          <p:nvPr/>
        </p:nvSpPr>
        <p:spPr>
          <a:xfrm>
            <a:off x="503646" y="808037"/>
            <a:ext cx="9261065" cy="6740307"/>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Searching a suffix array in this way cuts the search space in half at each step, so…</a:t>
            </a:r>
          </a:p>
          <a:p>
            <a:pPr marL="342900" indent="-342900">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A suffix array of the human genome (3.2 billion bases) takes at most </a:t>
            </a:r>
          </a:p>
          <a:p>
            <a:pPr marL="342900" indent="-342900">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r>
              <a:rPr lang="en-US" sz="3200" b="1" dirty="0">
                <a:latin typeface="Calibri" panose="020F0502020204030204" pitchFamily="34" charset="0"/>
                <a:cs typeface="Calibri" panose="020F0502020204030204" pitchFamily="34" charset="0"/>
              </a:rPr>
              <a:t>				log</a:t>
            </a:r>
            <a:r>
              <a:rPr lang="en-US" sz="3200" b="1" baseline="-25000" dirty="0">
                <a:latin typeface="Calibri" panose="020F0502020204030204" pitchFamily="34" charset="0"/>
                <a:cs typeface="Calibri" panose="020F0502020204030204" pitchFamily="34" charset="0"/>
              </a:rPr>
              <a:t>2</a:t>
            </a:r>
            <a:r>
              <a:rPr lang="en-US" sz="3200" b="1" dirty="0">
                <a:latin typeface="Calibri" panose="020F0502020204030204" pitchFamily="34" charset="0"/>
                <a:cs typeface="Calibri" panose="020F0502020204030204" pitchFamily="34" charset="0"/>
              </a:rPr>
              <a:t>(3.2 billion) + 1 = 32 steps</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	to determine if a query sequence is present or not</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There are few more steps to find all the occurrences, build an efficient real-world implementation, use compression to reduce memory and storage space, etc., but this still illustrates the massive savings in time and memory from constructing an index</a:t>
            </a:r>
          </a:p>
        </p:txBody>
      </p:sp>
    </p:spTree>
    <p:extLst>
      <p:ext uri="{BB962C8B-B14F-4D97-AF65-F5344CB8AC3E}">
        <p14:creationId xmlns:p14="http://schemas.microsoft.com/office/powerpoint/2010/main" val="2619396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a:extLst>
              <a:ext uri="{FF2B5EF4-FFF2-40B4-BE49-F238E27FC236}">
                <a16:creationId xmlns:a16="http://schemas.microsoft.com/office/drawing/2014/main" id="{2598B459-2040-46FD-ADF4-46AABD5D1B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364" t="5428" r="4445" b="28394"/>
          <a:stretch>
            <a:fillRect/>
          </a:stretch>
        </p:blipFill>
        <p:spPr bwMode="auto">
          <a:xfrm>
            <a:off x="1077913" y="122238"/>
            <a:ext cx="5673725" cy="729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9331" name="Rectangle 1">
            <a:extLst>
              <a:ext uri="{FF2B5EF4-FFF2-40B4-BE49-F238E27FC236}">
                <a16:creationId xmlns:a16="http://schemas.microsoft.com/office/drawing/2014/main" id="{6CFE0895-DED2-4D1D-BC34-2267B8FBFD1D}"/>
              </a:ext>
            </a:extLst>
          </p:cNvPr>
          <p:cNvSpPr>
            <a:spLocks noGrp="1" noChangeArrowheads="1"/>
          </p:cNvSpPr>
          <p:nvPr>
            <p:ph type="title"/>
          </p:nvPr>
        </p:nvSpPr>
        <p:spPr>
          <a:xfrm>
            <a:off x="7742238" y="1570038"/>
            <a:ext cx="2174875"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4000" dirty="0">
                <a:solidFill>
                  <a:srgbClr val="FF0000"/>
                </a:solidFill>
                <a:latin typeface="Calibri" panose="020F0502020204030204" pitchFamily="34" charset="0"/>
              </a:rPr>
              <a:t>Burrows</a:t>
            </a:r>
            <a:br>
              <a:rPr lang="en-US" altLang="en-US" sz="4000" dirty="0">
                <a:solidFill>
                  <a:srgbClr val="FF0000"/>
                </a:solidFill>
                <a:latin typeface="Calibri" panose="020F0502020204030204" pitchFamily="34" charset="0"/>
              </a:rPr>
            </a:br>
            <a:r>
              <a:rPr lang="en-US" altLang="en-US" sz="4000" dirty="0">
                <a:solidFill>
                  <a:srgbClr val="FF0000"/>
                </a:solidFill>
                <a:latin typeface="Calibri" panose="020F0502020204030204" pitchFamily="34" charset="0"/>
              </a:rPr>
              <a:t>Wheeler</a:t>
            </a:r>
            <a:br>
              <a:rPr lang="en-US" altLang="en-US" sz="4000" dirty="0">
                <a:solidFill>
                  <a:srgbClr val="FF0000"/>
                </a:solidFill>
                <a:latin typeface="Calibri" panose="020F0502020204030204" pitchFamily="34" charset="0"/>
              </a:rPr>
            </a:br>
            <a:r>
              <a:rPr lang="en-US" altLang="en-US" sz="4000" dirty="0">
                <a:solidFill>
                  <a:srgbClr val="FF0000"/>
                </a:solidFill>
                <a:latin typeface="Calibri" panose="020F0502020204030204" pitchFamily="34" charset="0"/>
              </a:rPr>
              <a:t>indexing</a:t>
            </a:r>
          </a:p>
        </p:txBody>
      </p:sp>
      <p:sp>
        <p:nvSpPr>
          <p:cNvPr id="99332" name="Text Box 3">
            <a:extLst>
              <a:ext uri="{FF2B5EF4-FFF2-40B4-BE49-F238E27FC236}">
                <a16:creationId xmlns:a16="http://schemas.microsoft.com/office/drawing/2014/main" id="{A38022E8-B120-45DF-A566-D1F006E97B98}"/>
              </a:ext>
            </a:extLst>
          </p:cNvPr>
          <p:cNvSpPr txBox="1">
            <a:spLocks noChangeArrowheads="1"/>
          </p:cNvSpPr>
          <p:nvPr/>
        </p:nvSpPr>
        <p:spPr bwMode="auto">
          <a:xfrm>
            <a:off x="6853238" y="7273925"/>
            <a:ext cx="26828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9pPr>
          </a:lstStyle>
          <a:p>
            <a:pPr eaLnBrk="1">
              <a:spcAft>
                <a:spcPct val="0"/>
              </a:spcAft>
              <a:buFont typeface="Times New Roman" panose="02020603050405020304" pitchFamily="18" charset="0"/>
              <a:buNone/>
            </a:pPr>
            <a:r>
              <a:rPr lang="en-US" altLang="en-US" sz="1400">
                <a:latin typeface="Calibri" panose="020F0502020204030204" pitchFamily="34" charset="0"/>
              </a:rPr>
              <a:t>Trapnell C, Salzberg SL, </a:t>
            </a:r>
            <a:r>
              <a:rPr lang="en-US" altLang="en-US" sz="1400" i="1">
                <a:latin typeface="Calibri" panose="020F0502020204030204" pitchFamily="34" charset="0"/>
              </a:rPr>
              <a:t>Nat. Biotech.</a:t>
            </a:r>
            <a:r>
              <a:rPr lang="en-US" altLang="en-US" sz="1400">
                <a:latin typeface="Calibri" panose="020F0502020204030204" pitchFamily="34" charset="0"/>
              </a:rPr>
              <a:t>, 2009</a:t>
            </a:r>
          </a:p>
        </p:txBody>
      </p:sp>
      <p:sp>
        <p:nvSpPr>
          <p:cNvPr id="99333" name="Rectangle 1">
            <a:extLst>
              <a:ext uri="{FF2B5EF4-FFF2-40B4-BE49-F238E27FC236}">
                <a16:creationId xmlns:a16="http://schemas.microsoft.com/office/drawing/2014/main" id="{696A965B-71EE-438F-935E-498EB8B6D922}"/>
              </a:ext>
            </a:extLst>
          </p:cNvPr>
          <p:cNvSpPr>
            <a:spLocks noChangeArrowheads="1"/>
          </p:cNvSpPr>
          <p:nvPr/>
        </p:nvSpPr>
        <p:spPr bwMode="auto">
          <a:xfrm>
            <a:off x="925513" y="503238"/>
            <a:ext cx="381000" cy="533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99334" name="Rectangle 5">
            <a:extLst>
              <a:ext uri="{FF2B5EF4-FFF2-40B4-BE49-F238E27FC236}">
                <a16:creationId xmlns:a16="http://schemas.microsoft.com/office/drawing/2014/main" id="{A7C08B76-0FAA-4E17-B14C-E02AC0909B46}"/>
              </a:ext>
            </a:extLst>
          </p:cNvPr>
          <p:cNvSpPr>
            <a:spLocks noChangeArrowheads="1"/>
          </p:cNvSpPr>
          <p:nvPr/>
        </p:nvSpPr>
        <p:spPr bwMode="auto">
          <a:xfrm>
            <a:off x="1001713" y="4237038"/>
            <a:ext cx="762000" cy="31797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99335" name="TextBox 1">
            <a:extLst>
              <a:ext uri="{FF2B5EF4-FFF2-40B4-BE49-F238E27FC236}">
                <a16:creationId xmlns:a16="http://schemas.microsoft.com/office/drawing/2014/main" id="{A971E4A6-AF6A-4503-B564-A39F3D9A761D}"/>
              </a:ext>
            </a:extLst>
          </p:cNvPr>
          <p:cNvSpPr txBox="1">
            <a:spLocks noChangeArrowheads="1"/>
          </p:cNvSpPr>
          <p:nvPr/>
        </p:nvSpPr>
        <p:spPr bwMode="auto">
          <a:xfrm>
            <a:off x="4786313" y="7056438"/>
            <a:ext cx="1965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400"/>
              <a:t>Convert each hit back to genome location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ADC51BF0-C1E2-46EF-A2AD-675AAFE07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446" r="8698"/>
          <a:stretch>
            <a:fillRect/>
          </a:stretch>
        </p:blipFill>
        <p:spPr bwMode="auto">
          <a:xfrm>
            <a:off x="163513" y="960438"/>
            <a:ext cx="9753600" cy="5556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4">
            <a:extLst>
              <a:ext uri="{FF2B5EF4-FFF2-40B4-BE49-F238E27FC236}">
                <a16:creationId xmlns:a16="http://schemas.microsoft.com/office/drawing/2014/main" id="{5AE104BC-6924-48FA-99BE-F21C230FE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163" y="7291388"/>
            <a:ext cx="3695700" cy="2476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Rectangle 4">
            <a:extLst>
              <a:ext uri="{FF2B5EF4-FFF2-40B4-BE49-F238E27FC236}">
                <a16:creationId xmlns:a16="http://schemas.microsoft.com/office/drawing/2014/main" id="{E716C5B4-7E64-401E-82C9-BA7E8226982F}"/>
              </a:ext>
            </a:extLst>
          </p:cNvPr>
          <p:cNvSpPr>
            <a:spLocks noChangeArrowheads="1"/>
          </p:cNvSpPr>
          <p:nvPr/>
        </p:nvSpPr>
        <p:spPr bwMode="auto">
          <a:xfrm>
            <a:off x="-4763" y="11113"/>
            <a:ext cx="48212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pPr eaLnBrk="1">
              <a:lnSpc>
                <a:spcPct val="93000"/>
              </a:lnSpc>
              <a:buClr>
                <a:srgbClr val="000000"/>
              </a:buClr>
              <a:buSzPct val="100000"/>
              <a:buFont typeface="Times New Roman" panose="02020603050405020304" pitchFamily="18" charset="0"/>
              <a:buNone/>
            </a:pPr>
            <a:r>
              <a:rPr lang="en-US" altLang="en-US" sz="2800" b="1">
                <a:latin typeface="Calibri" panose="020F0502020204030204" pitchFamily="34" charset="0"/>
              </a:rPr>
              <a:t>(Translating the cloning jargon)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7DC0EA8C-769E-4A68-9AAF-533E62C4B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4" y="1646237"/>
            <a:ext cx="10007796" cy="4724400"/>
          </a:xfrm>
          <a:prstGeom prst="rect">
            <a:avLst/>
          </a:prstGeom>
        </p:spPr>
      </p:pic>
      <p:sp>
        <p:nvSpPr>
          <p:cNvPr id="11" name="TextBox 10">
            <a:extLst>
              <a:ext uri="{FF2B5EF4-FFF2-40B4-BE49-F238E27FC236}">
                <a16:creationId xmlns:a16="http://schemas.microsoft.com/office/drawing/2014/main" id="{4392A41F-D94E-4C61-A89A-571D1AF78E0F}"/>
              </a:ext>
            </a:extLst>
          </p:cNvPr>
          <p:cNvSpPr txBox="1"/>
          <p:nvPr/>
        </p:nvSpPr>
        <p:spPr>
          <a:xfrm>
            <a:off x="2356649" y="6912678"/>
            <a:ext cx="7725256" cy="646331"/>
          </a:xfrm>
          <a:prstGeom prst="rect">
            <a:avLst/>
          </a:prstGeom>
          <a:noFill/>
        </p:spPr>
        <p:txBody>
          <a:bodyPr wrap="none" rtlCol="0">
            <a:spAutoFit/>
          </a:bodyPr>
          <a:lstStyle/>
          <a:p>
            <a:r>
              <a:rPr lang="en-US" dirty="0"/>
              <a:t>Twelve quick steps for genome assembly and annotation in the classroom</a:t>
            </a:r>
          </a:p>
          <a:p>
            <a:r>
              <a:rPr lang="en-US" dirty="0" err="1"/>
              <a:t>PLoS</a:t>
            </a:r>
            <a:r>
              <a:rPr lang="en-US" dirty="0"/>
              <a:t> Comp Biology (2020),  doi:10.1371/journal.pcbi.1008325 </a:t>
            </a:r>
          </a:p>
        </p:txBody>
      </p:sp>
      <p:sp>
        <p:nvSpPr>
          <p:cNvPr id="9" name="Oval 8">
            <a:extLst>
              <a:ext uri="{FF2B5EF4-FFF2-40B4-BE49-F238E27FC236}">
                <a16:creationId xmlns:a16="http://schemas.microsoft.com/office/drawing/2014/main" id="{ACBE658D-9846-40BE-866E-72EBA2E71B18}"/>
              </a:ext>
            </a:extLst>
          </p:cNvPr>
          <p:cNvSpPr/>
          <p:nvPr/>
        </p:nvSpPr>
        <p:spPr bwMode="auto">
          <a:xfrm>
            <a:off x="0" y="3551237"/>
            <a:ext cx="5040312" cy="12192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effectLst/>
              <a:latin typeface="Arial" charset="0"/>
            </a:endParaRPr>
          </a:p>
        </p:txBody>
      </p:sp>
      <p:sp>
        <p:nvSpPr>
          <p:cNvPr id="13" name="TextBox 12">
            <a:extLst>
              <a:ext uri="{FF2B5EF4-FFF2-40B4-BE49-F238E27FC236}">
                <a16:creationId xmlns:a16="http://schemas.microsoft.com/office/drawing/2014/main" id="{0D5F4F14-751F-4489-BF29-88762F4E1EA2}"/>
              </a:ext>
            </a:extLst>
          </p:cNvPr>
          <p:cNvSpPr txBox="1"/>
          <p:nvPr/>
        </p:nvSpPr>
        <p:spPr>
          <a:xfrm>
            <a:off x="-1" y="0"/>
            <a:ext cx="10080625" cy="954107"/>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Contemporary genome assembly is fairly complex, but at its core are assembly algorithms that grew from the shotgun concept</a:t>
            </a:r>
          </a:p>
        </p:txBody>
      </p:sp>
    </p:spTree>
    <p:extLst>
      <p:ext uri="{BB962C8B-B14F-4D97-AF65-F5344CB8AC3E}">
        <p14:creationId xmlns:p14="http://schemas.microsoft.com/office/powerpoint/2010/main" val="336061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54168248-5127-43DF-B548-29B784AFC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22" y="463229"/>
            <a:ext cx="8465780" cy="7105612"/>
          </a:xfrm>
          <a:prstGeom prst="rect">
            <a:avLst/>
          </a:prstGeom>
        </p:spPr>
      </p:pic>
      <p:sp>
        <p:nvSpPr>
          <p:cNvPr id="5" name="TextBox 4">
            <a:extLst>
              <a:ext uri="{FF2B5EF4-FFF2-40B4-BE49-F238E27FC236}">
                <a16:creationId xmlns:a16="http://schemas.microsoft.com/office/drawing/2014/main" id="{FC84C024-DE1E-4B03-A379-B39AE6313344}"/>
              </a:ext>
            </a:extLst>
          </p:cNvPr>
          <p:cNvSpPr txBox="1"/>
          <p:nvPr/>
        </p:nvSpPr>
        <p:spPr>
          <a:xfrm>
            <a:off x="233617" y="-35079"/>
            <a:ext cx="9759695" cy="492443"/>
          </a:xfrm>
          <a:prstGeom prst="rect">
            <a:avLst/>
          </a:prstGeom>
          <a:noFill/>
        </p:spPr>
        <p:txBody>
          <a:bodyPr wrap="square">
            <a:spAutoFit/>
          </a:bodyPr>
          <a:lstStyle/>
          <a:p>
            <a:r>
              <a:rPr lang="en-US" sz="2600" b="1" dirty="0">
                <a:latin typeface="Calibri" panose="020F0502020204030204" pitchFamily="34" charset="0"/>
                <a:cs typeface="Calibri" panose="020F0502020204030204" pitchFamily="34" charset="0"/>
              </a:rPr>
              <a:t>Beverly Micro “Pure White Hell” Jigsaw Puzzle (10,000,000,000 Piece)</a:t>
            </a:r>
          </a:p>
        </p:txBody>
      </p:sp>
    </p:spTree>
    <p:extLst>
      <p:ext uri="{BB962C8B-B14F-4D97-AF65-F5344CB8AC3E}">
        <p14:creationId xmlns:p14="http://schemas.microsoft.com/office/powerpoint/2010/main" val="403261744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6968</TotalTime>
  <Words>2417</Words>
  <Application>Microsoft Office PowerPoint</Application>
  <PresentationFormat>Custom</PresentationFormat>
  <Paragraphs>444</Paragraphs>
  <Slides>65</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Unicode MS</vt:lpstr>
      <vt:lpstr>Calibri</vt:lpstr>
      <vt:lpstr>StarSymbol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GigAssembler (used to assemble the public human genome project sequence)</vt:lpstr>
      <vt:lpstr>Whole genome Assembly: big picture</vt:lpstr>
      <vt:lpstr>GigAssembler – Preprocessing</vt:lpstr>
      <vt:lpstr>RepBase + RepeatMasker</vt:lpstr>
      <vt:lpstr>GigAssembler: Build merged sequence contigs (“rafts”)</vt:lpstr>
      <vt:lpstr>Sequencing quality (Phred Score)</vt:lpstr>
      <vt:lpstr>Sequencing quality (Phred Score)</vt:lpstr>
      <vt:lpstr>We’re going to skip the remaining details of GigAssembler (mainly of historical interest now) to get to the key strategy for assembling all of the various contigs and paired end reads into a genome</vt:lpstr>
      <vt:lpstr>GigAssembler:  Build a “raft-ordering” graph</vt:lpstr>
      <vt:lpstr>GigAssembler:  Build a “raft-ordering” graph</vt:lpstr>
      <vt:lpstr>Finding the shortest path across the ordering graph using the  Bellman-Ford algorithm</vt:lpstr>
      <vt:lpstr>Find the shortest path to all nodes.</vt:lpstr>
      <vt:lpstr>Find the shortest path to all nodes.</vt:lpstr>
      <vt:lpstr>Find the shortest path to all nodes.</vt:lpstr>
      <vt:lpstr>Find the shortest path to all nodes.</vt:lpstr>
      <vt:lpstr>Find the shortest path to all nodes.</vt:lpstr>
      <vt:lpstr>Find the shortest path to all nodes.</vt:lpstr>
      <vt:lpstr>Answer: A-D-C-B-E</vt:lpstr>
      <vt:lpstr>PowerPoint Presentation</vt:lpstr>
      <vt:lpstr>PowerPoint Presentation</vt:lpstr>
      <vt:lpstr>PowerPoint Presentation</vt:lpstr>
      <vt:lpstr>PowerPoint Presentation</vt:lpstr>
      <vt:lpstr>PowerPoint Presentation</vt:lpstr>
      <vt:lpstr>Once a reference genome is assembled, new sequencing data can ‘simply’ be mapped to the reference.</vt:lpstr>
      <vt:lpstr>Mapping reads to assembled genomes</vt:lpstr>
      <vt:lpstr>Mapping strategies</vt:lpstr>
      <vt:lpstr>Burrows Wheeler indexing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Burrows Wheeler indexing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GigAssembler</dc:title>
  <dc:creator>Taejoon Kwon</dc:creator>
  <cp:lastModifiedBy>Marcotte</cp:lastModifiedBy>
  <cp:revision>71</cp:revision>
  <cp:lastPrinted>2024-03-04T21:36:02Z</cp:lastPrinted>
  <dcterms:created xsi:type="dcterms:W3CDTF">2011-03-08T14:45:39Z</dcterms:created>
  <dcterms:modified xsi:type="dcterms:W3CDTF">2025-03-06T01:56:07Z</dcterms:modified>
</cp:coreProperties>
</file>