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7" r:id="rId2"/>
    <p:sldId id="301" r:id="rId3"/>
    <p:sldId id="265" r:id="rId4"/>
    <p:sldId id="268" r:id="rId5"/>
    <p:sldId id="269" r:id="rId6"/>
    <p:sldId id="287" r:id="rId7"/>
    <p:sldId id="270" r:id="rId8"/>
    <p:sldId id="271" r:id="rId9"/>
    <p:sldId id="272" r:id="rId10"/>
    <p:sldId id="290" r:id="rId11"/>
    <p:sldId id="291" r:id="rId12"/>
    <p:sldId id="292" r:id="rId13"/>
    <p:sldId id="273" r:id="rId14"/>
    <p:sldId id="275" r:id="rId15"/>
    <p:sldId id="282" r:id="rId16"/>
    <p:sldId id="276" r:id="rId17"/>
    <p:sldId id="281" r:id="rId18"/>
    <p:sldId id="283" r:id="rId19"/>
    <p:sldId id="284" r:id="rId20"/>
    <p:sldId id="285" r:id="rId21"/>
    <p:sldId id="277" r:id="rId22"/>
    <p:sldId id="278" r:id="rId23"/>
    <p:sldId id="309" r:id="rId24"/>
    <p:sldId id="279" r:id="rId25"/>
    <p:sldId id="280" r:id="rId26"/>
    <p:sldId id="293" r:id="rId27"/>
    <p:sldId id="295" r:id="rId28"/>
    <p:sldId id="310" r:id="rId29"/>
    <p:sldId id="294" r:id="rId30"/>
    <p:sldId id="296" r:id="rId31"/>
    <p:sldId id="286" r:id="rId32"/>
    <p:sldId id="306" r:id="rId33"/>
    <p:sldId id="300" r:id="rId34"/>
    <p:sldId id="299" r:id="rId35"/>
    <p:sldId id="302" r:id="rId36"/>
    <p:sldId id="297" r:id="rId37"/>
    <p:sldId id="303" r:id="rId38"/>
    <p:sldId id="304" r:id="rId39"/>
    <p:sldId id="305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9EA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04980-1DB3-43DC-997D-3064F1BFD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066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A5DA-C625-4843-9CA3-2B1402215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043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EA5DA-C625-4843-9CA3-2B1402215A51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8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021" y="685800"/>
            <a:ext cx="68375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/>
              <a:t>Markov Chains</a:t>
            </a:r>
          </a:p>
          <a:p>
            <a:pPr algn="ctr"/>
            <a:r>
              <a:rPr lang="en-US" sz="4000" b="1" dirty="0"/>
              <a:t>and</a:t>
            </a:r>
          </a:p>
          <a:p>
            <a:pPr algn="ctr"/>
            <a:r>
              <a:rPr lang="en-US" sz="4000" b="1" dirty="0"/>
              <a:t>Hidden Markov Models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= stochastic, generative models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410200"/>
            <a:ext cx="5056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Systems Biology / Bioinformatics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2743" y="5867400"/>
            <a:ext cx="63145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Edward </a:t>
            </a:r>
            <a:r>
              <a:rPr lang="en-US" sz="2800" b="1" dirty="0" err="1"/>
              <a:t>Marcotte</a:t>
            </a:r>
            <a:r>
              <a:rPr lang="en-US" sz="2800" b="1" dirty="0"/>
              <a:t>, </a:t>
            </a:r>
            <a:r>
              <a:rPr lang="en-US" sz="2800" b="1" dirty="0" err="1"/>
              <a:t>Univ</a:t>
            </a:r>
            <a:r>
              <a:rPr lang="en-US" sz="2800" b="1" dirty="0"/>
              <a:t> of Texas at Austin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4736068"/>
            <a:ext cx="630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(Drawing heavily 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Biological Sequence Analysis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9016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might we test where the fair &amp; biased coins were swapped along a long stretch of coin flips?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One way using our current Markov chain model is to calculate the ratio of probabilities (e.g. log odds ratio) in a </a:t>
            </a:r>
            <a:r>
              <a:rPr lang="en-US" sz="2400" b="1" i="1" dirty="0"/>
              <a:t>sliding window </a:t>
            </a:r>
            <a:r>
              <a:rPr lang="en-US" sz="2400" dirty="0"/>
              <a:t>along the sequence: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1200" y="3110635"/>
            <a:ext cx="64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HTHTHTHTTTTTTTTTTTTTTTTTTTHTHTHTHTHT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FFFFFFFFFFFFBBBBBBBBBBBBBBBBFFFFFFFFFF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981200" y="4449463"/>
            <a:ext cx="609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057400" y="4114800"/>
            <a:ext cx="381000" cy="3346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38400" y="403860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19400" y="3935370"/>
            <a:ext cx="381000" cy="9525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00400" y="3935627"/>
            <a:ext cx="381000" cy="1114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1400" y="4047096"/>
            <a:ext cx="228600" cy="2963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0" y="4338253"/>
            <a:ext cx="190500" cy="38614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00500" y="4724401"/>
            <a:ext cx="381000" cy="2285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81500" y="4953001"/>
            <a:ext cx="381000" cy="761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62500" y="5028171"/>
            <a:ext cx="419100" cy="15342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181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562600" y="5094587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943600" y="4953000"/>
            <a:ext cx="381000" cy="2309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324600" y="4648200"/>
            <a:ext cx="190500" cy="2963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515100" y="4282131"/>
            <a:ext cx="190500" cy="36607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705600" y="4114800"/>
            <a:ext cx="304800" cy="16771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0400" y="4030620"/>
            <a:ext cx="381000" cy="870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057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43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743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1242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33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114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724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816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715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2484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7818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239000" y="3200400"/>
            <a:ext cx="685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1619309" y="3982995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619309" y="4486532"/>
            <a:ext cx="0" cy="46646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355359" y="3657600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Fair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19200" y="49646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Biased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76846" y="4280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7648" y="39127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100090" y="464820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62" name="TextBox 61"/>
          <p:cNvSpPr txBox="1"/>
          <p:nvPr/>
        </p:nvSpPr>
        <p:spPr>
          <a:xfrm rot="16200000">
            <a:off x="-36884" y="4264797"/>
            <a:ext cx="150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odds ratio</a:t>
            </a:r>
          </a:p>
        </p:txBody>
      </p:sp>
    </p:spTree>
    <p:extLst>
      <p:ext uri="{BB962C8B-B14F-4D97-AF65-F5344CB8AC3E}">
        <p14:creationId xmlns:p14="http://schemas.microsoft.com/office/powerpoint/2010/main" val="270318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about a biological application?  A classic example is </a:t>
            </a:r>
            <a:r>
              <a:rPr lang="en-US" sz="2400" b="1" i="1" dirty="0" err="1"/>
              <a:t>CpG</a:t>
            </a:r>
            <a:r>
              <a:rPr lang="en-US" sz="2400" b="1" i="1" dirty="0"/>
              <a:t> islands</a:t>
            </a:r>
          </a:p>
          <a:p>
            <a:endParaRPr lang="en-US" sz="2400" b="1" dirty="0"/>
          </a:p>
          <a:p>
            <a:r>
              <a:rPr lang="en-US" sz="2400" dirty="0"/>
              <a:t>In animal genomes, the dinucleotide CG is strongly underrepresented</a:t>
            </a:r>
          </a:p>
          <a:p>
            <a:r>
              <a:rPr lang="en-US" sz="2400" dirty="0"/>
              <a:t>	(note:  NOT the base pair C:G, but rather 5’-CG-3’)</a:t>
            </a:r>
          </a:p>
          <a:p>
            <a:endParaRPr lang="en-US" sz="2400" dirty="0"/>
          </a:p>
          <a:p>
            <a:r>
              <a:rPr lang="en-US" sz="2400" dirty="0"/>
              <a:t>Why?    C’s are often methylated, and methylated C’s mutate at higher rates into T’s.  So, over time, CG’s convert to TG’s</a:t>
            </a:r>
          </a:p>
          <a:p>
            <a:r>
              <a:rPr lang="en-US" sz="2400" dirty="0"/>
              <a:t>EXCEPT around promoters, which tend not to be methylated.</a:t>
            </a:r>
          </a:p>
          <a:p>
            <a:endParaRPr lang="en-US" sz="2400" dirty="0"/>
          </a:p>
          <a:p>
            <a:r>
              <a:rPr lang="en-US" sz="2400" dirty="0"/>
              <a:t>Thus, </a:t>
            </a:r>
            <a:r>
              <a:rPr lang="en-US" sz="2400" b="1" dirty="0" err="1"/>
              <a:t>CpG</a:t>
            </a:r>
            <a:r>
              <a:rPr lang="en-US" sz="2400" b="1" dirty="0"/>
              <a:t> ‘islands’ often indicate nearby genes</a:t>
            </a:r>
            <a:r>
              <a:rPr lang="en-US" sz="2400" dirty="0"/>
              <a:t>.  Finding them was a classic method for annotating genes.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How could we make a </a:t>
            </a:r>
            <a:r>
              <a:rPr lang="en-US" sz="2400" dirty="0" err="1">
                <a:solidFill>
                  <a:srgbClr val="FF0000"/>
                </a:solidFill>
              </a:rPr>
              <a:t>CpG</a:t>
            </a:r>
            <a:r>
              <a:rPr lang="en-US" sz="2400" dirty="0">
                <a:solidFill>
                  <a:srgbClr val="FF0000"/>
                </a:solidFill>
              </a:rPr>
              <a:t> island finding model analogous to the 				fair/biased coin model?</a:t>
            </a:r>
          </a:p>
        </p:txBody>
      </p:sp>
    </p:spTree>
    <p:extLst>
      <p:ext uri="{BB962C8B-B14F-4D97-AF65-F5344CB8AC3E}">
        <p14:creationId xmlns:p14="http://schemas.microsoft.com/office/powerpoint/2010/main" val="322664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A </a:t>
            </a:r>
            <a:r>
              <a:rPr lang="en-US" sz="2400" b="1" i="1" dirty="0" err="1"/>
              <a:t>CpG</a:t>
            </a:r>
            <a:r>
              <a:rPr lang="en-US" sz="2400" b="1" i="1" dirty="0"/>
              <a:t> island model might look like:</a:t>
            </a:r>
          </a:p>
          <a:p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45824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p(C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higher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39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12" name="Arc 11"/>
          <p:cNvSpPr/>
          <p:nvPr/>
        </p:nvSpPr>
        <p:spPr>
          <a:xfrm>
            <a:off x="17114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253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7587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V="1">
            <a:off x="12954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flipV="1">
            <a:off x="16764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flipV="1">
            <a:off x="12253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2954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6200000">
            <a:off x="1301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flipH="1">
            <a:off x="24445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6200000" flipV="1">
            <a:off x="24445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flipV="1">
            <a:off x="9906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22860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 flipV="1">
            <a:off x="23622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>
            <a:off x="17114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flipV="1">
            <a:off x="17114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flipV="1">
            <a:off x="17114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340179" y="1944469"/>
            <a:ext cx="1202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      C</a:t>
            </a:r>
          </a:p>
          <a:p>
            <a:endParaRPr lang="en-US" sz="3200" dirty="0"/>
          </a:p>
          <a:p>
            <a:r>
              <a:rPr lang="en-US" sz="3200" dirty="0"/>
              <a:t>T      G</a:t>
            </a:r>
          </a:p>
        </p:txBody>
      </p:sp>
      <p:sp>
        <p:nvSpPr>
          <p:cNvPr id="31" name="Arc 30"/>
          <p:cNvSpPr/>
          <p:nvPr/>
        </p:nvSpPr>
        <p:spPr>
          <a:xfrm>
            <a:off x="5597612" y="1678414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>
            <a:off x="5111579" y="23254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>
            <a:off x="5644979" y="23254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flipV="1">
            <a:off x="5181601" y="1639669"/>
            <a:ext cx="1149178" cy="1447800"/>
          </a:xfrm>
          <a:prstGeom prst="arc">
            <a:avLst>
              <a:gd name="adj1" fmla="val 16149267"/>
              <a:gd name="adj2" fmla="val 0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flipV="1">
            <a:off x="5562601" y="1639669"/>
            <a:ext cx="1149178" cy="1447800"/>
          </a:xfrm>
          <a:prstGeom prst="arc">
            <a:avLst>
              <a:gd name="adj1" fmla="val 10846702"/>
              <a:gd name="adj2" fmla="val 16403873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flipV="1">
            <a:off x="5111579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5181601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rot="16200000">
            <a:off x="5187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flipH="1">
            <a:off x="6330779" y="17920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16200000" flipV="1">
            <a:off x="6330779" y="3239869"/>
            <a:ext cx="381000" cy="381000"/>
          </a:xfrm>
          <a:prstGeom prst="arc">
            <a:avLst>
              <a:gd name="adj1" fmla="val 5308651"/>
              <a:gd name="adj2" fmla="val 76172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V="1">
            <a:off x="48768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6172200" y="2325469"/>
            <a:ext cx="6157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flipH="1" flipV="1">
            <a:off x="6248400" y="2325469"/>
            <a:ext cx="768179" cy="838200"/>
          </a:xfrm>
          <a:prstGeom prst="arc">
            <a:avLst>
              <a:gd name="adj1" fmla="val 5188482"/>
              <a:gd name="adj2" fmla="val 16403873"/>
            </a:avLst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/>
          <p:cNvSpPr/>
          <p:nvPr/>
        </p:nvSpPr>
        <p:spPr>
          <a:xfrm>
            <a:off x="5597612" y="1868914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flipV="1">
            <a:off x="5597612" y="3087469"/>
            <a:ext cx="656967" cy="7232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flipV="1">
            <a:off x="5597612" y="3087469"/>
            <a:ext cx="656967" cy="532755"/>
          </a:xfrm>
          <a:prstGeom prst="arc">
            <a:avLst>
              <a:gd name="adj1" fmla="val 10846702"/>
              <a:gd name="adj2" fmla="val 80891"/>
            </a:avLst>
          </a:prstGeom>
          <a:ln w="127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987631" y="2477869"/>
            <a:ext cx="114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p(C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G) is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lower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04800" y="512427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</a:t>
            </a:r>
            <a:r>
              <a:rPr lang="en-US" sz="2400" dirty="0" err="1"/>
              <a:t>CpG</a:t>
            </a:r>
            <a:r>
              <a:rPr lang="en-US" sz="2400" dirty="0"/>
              <a:t> island) 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not </a:t>
            </a:r>
            <a:r>
              <a:rPr lang="en-US" sz="2400" dirty="0" err="1"/>
              <a:t>CpG</a:t>
            </a:r>
            <a:r>
              <a:rPr lang="en-US" sz="2400" dirty="0"/>
              <a:t> island)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125363" y="57150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1466001" y="4078069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CpG</a:t>
            </a:r>
            <a:r>
              <a:rPr lang="en-US" dirty="0"/>
              <a:t> island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209825" y="4078069"/>
            <a:ext cx="1579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Not </a:t>
            </a:r>
            <a:r>
              <a:rPr lang="en-US" dirty="0" err="1"/>
              <a:t>CpG</a:t>
            </a:r>
            <a:r>
              <a:rPr lang="en-US" dirty="0"/>
              <a:t> island</a:t>
            </a:r>
          </a:p>
          <a:p>
            <a:pPr algn="ctr"/>
            <a:r>
              <a:rPr lang="en-US" dirty="0"/>
              <a:t>model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929" y="5530334"/>
            <a:ext cx="8645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Could calculate                                                                (or log ratio) along a sliding window,</a:t>
            </a:r>
          </a:p>
          <a:p>
            <a:r>
              <a:rPr lang="en-US" dirty="0"/>
              <a:t>						just like the fair/biased coin test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60452" y="888831"/>
            <a:ext cx="4400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 of course, need the parameters, but maybe these are the most important….)</a:t>
            </a:r>
          </a:p>
        </p:txBody>
      </p:sp>
      <p:cxnSp>
        <p:nvCxnSpPr>
          <p:cNvPr id="56" name="Straight Arrow Connector 55"/>
          <p:cNvCxnSpPr>
            <a:endCxn id="5" idx="0"/>
          </p:cNvCxnSpPr>
          <p:nvPr/>
        </p:nvCxnSpPr>
        <p:spPr>
          <a:xfrm flipH="1">
            <a:off x="3719860" y="1535162"/>
            <a:ext cx="1309340" cy="94270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7" idx="0"/>
          </p:cNvCxnSpPr>
          <p:nvPr/>
        </p:nvCxnSpPr>
        <p:spPr>
          <a:xfrm>
            <a:off x="7162800" y="1524000"/>
            <a:ext cx="398867" cy="95386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3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 these simple models, called </a:t>
            </a:r>
            <a:r>
              <a:rPr lang="en-US" sz="2400" b="1" i="1" dirty="0"/>
              <a:t>Markov chains</a:t>
            </a:r>
            <a:r>
              <a:rPr lang="en-US" sz="2400" dirty="0"/>
              <a:t>, </a:t>
            </a:r>
          </a:p>
          <a:p>
            <a:r>
              <a:rPr lang="en-US" sz="2400" dirty="0"/>
              <a:t>we don’t have hidden states.  </a:t>
            </a:r>
          </a:p>
          <a:p>
            <a:endParaRPr lang="en-US" sz="2400" dirty="0"/>
          </a:p>
          <a:p>
            <a:r>
              <a:rPr lang="en-US" sz="2400" dirty="0"/>
              <a:t>BUT, we could have used a </a:t>
            </a:r>
            <a:r>
              <a:rPr lang="en-US" sz="2400" b="1" i="1" dirty="0"/>
              <a:t>hidden Markov model</a:t>
            </a:r>
            <a:r>
              <a:rPr lang="en-US" sz="2400" dirty="0"/>
              <a:t>:</a:t>
            </a:r>
          </a:p>
        </p:txBody>
      </p:sp>
      <p:pic>
        <p:nvPicPr>
          <p:cNvPr id="4098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670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715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Now, the underlying </a:t>
            </a:r>
            <a:r>
              <a:rPr lang="en-US" sz="2400" i="1" dirty="0"/>
              <a:t>state</a:t>
            </a:r>
            <a:r>
              <a:rPr lang="en-US" sz="2400" dirty="0"/>
              <a:t> (the choice of coin) is hidden.</a:t>
            </a:r>
          </a:p>
          <a:p>
            <a:r>
              <a:rPr lang="en-US" sz="2400" dirty="0"/>
              <a:t>Each state </a:t>
            </a:r>
            <a:r>
              <a:rPr lang="en-US" sz="2400" i="1" dirty="0"/>
              <a:t>emits</a:t>
            </a:r>
            <a:r>
              <a:rPr lang="en-US" sz="2400" dirty="0"/>
              <a:t> H or T with different probabilities.</a:t>
            </a:r>
          </a:p>
        </p:txBody>
      </p:sp>
    </p:spTree>
    <p:extLst>
      <p:ext uri="{BB962C8B-B14F-4D97-AF65-F5344CB8AC3E}">
        <p14:creationId xmlns:p14="http://schemas.microsoft.com/office/powerpoint/2010/main" val="349525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40341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b="1" i="1" dirty="0">
                <a:solidFill>
                  <a:srgbClr val="FF0000"/>
                </a:solidFill>
              </a:rPr>
              <a:t>transition probabilities </a:t>
            </a:r>
            <a:r>
              <a:rPr lang="en-US" sz="2400" dirty="0">
                <a:solidFill>
                  <a:srgbClr val="FF0000"/>
                </a:solidFill>
              </a:rPr>
              <a:t>might be something like:</a:t>
            </a:r>
          </a:p>
        </p:txBody>
      </p:sp>
      <p:pic>
        <p:nvPicPr>
          <p:cNvPr id="4" name="Picture 2" descr="coinflipMarkovmode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07" y="685800"/>
            <a:ext cx="583709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1" y="1905000"/>
            <a:ext cx="2011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These are the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emission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probabilities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for each state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11507" y="2657480"/>
            <a:ext cx="685800" cy="667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596195"/>
            <a:ext cx="5124450" cy="172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80407" y="228600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0407" y="13671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0" y="757535"/>
            <a:ext cx="57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9656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Given an observed sequence and a model, what is the most likely sequence of hidden states? </a:t>
            </a:r>
          </a:p>
          <a:p>
            <a:r>
              <a:rPr lang="en-US" sz="2400" dirty="0"/>
              <a:t>       </a:t>
            </a:r>
            <a:r>
              <a:rPr lang="en-US" sz="2400" i="1" dirty="0"/>
              <a:t>i.e</a:t>
            </a:r>
            <a:r>
              <a:rPr lang="en-US" sz="2400" dirty="0"/>
              <a:t>., what is the path through the HMM that maximizes P(</a:t>
            </a:r>
            <a:r>
              <a:rPr lang="en-US" sz="2400" dirty="0" err="1"/>
              <a:t>p,X|l</a:t>
            </a:r>
            <a:r>
              <a:rPr lang="en-US" sz="2400" dirty="0"/>
              <a:t>), 	where p is the sequence of states)?  </a:t>
            </a:r>
          </a:p>
          <a:p>
            <a:endParaRPr lang="en-US" sz="2400" dirty="0"/>
          </a:p>
          <a:p>
            <a:r>
              <a:rPr lang="en-US" sz="2400" dirty="0"/>
              <a:t>In our coin example, we might be given an observed sequence:</a:t>
            </a:r>
          </a:p>
          <a:p>
            <a:r>
              <a:rPr lang="en-US" sz="2400" dirty="0"/>
              <a:t>	HTHTHTHTTTTTTTTTTTTTTTTTTTHTHTHTHTHT</a:t>
            </a:r>
          </a:p>
          <a:p>
            <a:endParaRPr lang="en-US" sz="2400" dirty="0"/>
          </a:p>
          <a:p>
            <a:r>
              <a:rPr lang="en-US" sz="2400" dirty="0"/>
              <a:t>and want to identify when the biased coin was used:</a:t>
            </a:r>
          </a:p>
          <a:p>
            <a:r>
              <a:rPr lang="en-US" sz="2400" dirty="0"/>
              <a:t> 	FFFFFFFFFFFFBBBBBBBBBBBBBBBBFFFFFFFFFF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24000" y="5334000"/>
            <a:ext cx="48267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Answer:    Use the </a:t>
            </a:r>
            <a:r>
              <a:rPr lang="en-US" sz="2400" b="1" i="1" dirty="0">
                <a:solidFill>
                  <a:srgbClr val="FF0000"/>
                </a:solidFill>
              </a:rPr>
              <a:t>Viterbi algorithm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	We’ll see this shortly.</a:t>
            </a:r>
          </a:p>
        </p:txBody>
      </p:sp>
    </p:spTree>
    <p:extLst>
      <p:ext uri="{BB962C8B-B14F-4D97-AF65-F5344CB8AC3E}">
        <p14:creationId xmlns:p14="http://schemas.microsoft.com/office/powerpoint/2010/main" val="3985115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99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Given 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?</a:t>
            </a:r>
          </a:p>
          <a:p>
            <a:r>
              <a:rPr lang="en-US" sz="2400" dirty="0"/>
              <a:t>       </a:t>
            </a:r>
            <a:r>
              <a:rPr lang="en-US" sz="2400" i="1" dirty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</a:p>
          <a:p>
            <a:r>
              <a:rPr lang="en-US" sz="2400" dirty="0"/>
              <a:t>       where X is our observed sequence, and l represents our HMM ? 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For example, we might want to know if a given protein sequence is a member of a certain protein family.</a:t>
            </a:r>
          </a:p>
          <a:p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" t="8504" r="9483" b="54388"/>
          <a:stretch/>
        </p:blipFill>
        <p:spPr bwMode="auto">
          <a:xfrm>
            <a:off x="2233278" y="3505200"/>
            <a:ext cx="6766560" cy="29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00200" y="46482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1" y="4191000"/>
            <a:ext cx="1766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e.g. as we saw before</a:t>
            </a:r>
          </a:p>
          <a:p>
            <a:pPr algn="ctr"/>
            <a:r>
              <a:rPr lang="en-US" dirty="0"/>
              <a:t>(although calculated a bit</a:t>
            </a:r>
          </a:p>
          <a:p>
            <a:pPr algn="ctr"/>
            <a:r>
              <a:rPr lang="en-US" dirty="0"/>
              <a:t>differently)</a:t>
            </a:r>
          </a:p>
        </p:txBody>
      </p:sp>
    </p:spTree>
    <p:extLst>
      <p:ext uri="{BB962C8B-B14F-4D97-AF65-F5344CB8AC3E}">
        <p14:creationId xmlns:p14="http://schemas.microsoft.com/office/powerpoint/2010/main" val="364650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b="1" dirty="0"/>
              <a:t>Given a </a:t>
            </a:r>
            <a:r>
              <a:rPr lang="en-US" sz="2400" b="1" i="1" dirty="0"/>
              <a:t>sequence of observations</a:t>
            </a:r>
            <a:r>
              <a:rPr lang="en-US" sz="2400" b="1" dirty="0"/>
              <a:t>, can we calculate the </a:t>
            </a:r>
            <a:r>
              <a:rPr lang="en-US" sz="2400" b="1" u="sng" dirty="0"/>
              <a:t>probability</a:t>
            </a:r>
            <a:r>
              <a:rPr lang="en-US" sz="2400" b="1" dirty="0"/>
              <a:t> that the sequence was derived from our model ?</a:t>
            </a:r>
          </a:p>
          <a:p>
            <a:r>
              <a:rPr lang="en-US" sz="2400" dirty="0"/>
              <a:t>       </a:t>
            </a:r>
            <a:r>
              <a:rPr lang="en-US" sz="2400" i="1" dirty="0"/>
              <a:t>i.e</a:t>
            </a:r>
            <a:r>
              <a:rPr lang="en-US" sz="2400" dirty="0"/>
              <a:t>., can we calculate P(</a:t>
            </a:r>
            <a:r>
              <a:rPr lang="en-US" sz="2400" dirty="0" err="1"/>
              <a:t>X|l</a:t>
            </a:r>
            <a:r>
              <a:rPr lang="en-US" sz="2400" dirty="0"/>
              <a:t>), </a:t>
            </a:r>
          </a:p>
          <a:p>
            <a:r>
              <a:rPr lang="en-US" sz="2400" dirty="0"/>
              <a:t>       where X is our observed sequence, and l represents our HMM ? 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r>
              <a:rPr lang="en-US" sz="2400" dirty="0"/>
              <a:t>For example, we might want to know if a given protein sequence is a member of a certain protein family.</a:t>
            </a:r>
          </a:p>
          <a:p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506133" y="4451866"/>
            <a:ext cx="5631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Answer:    Yes.  Use the </a:t>
            </a:r>
            <a:r>
              <a:rPr lang="en-US" sz="2400" b="1" i="1" dirty="0">
                <a:solidFill>
                  <a:srgbClr val="FF0000"/>
                </a:solidFill>
              </a:rPr>
              <a:t>forward algorithm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	We’ll see this shortly.</a:t>
            </a:r>
          </a:p>
        </p:txBody>
      </p:sp>
    </p:spTree>
    <p:extLst>
      <p:ext uri="{BB962C8B-B14F-4D97-AF65-F5344CB8AC3E}">
        <p14:creationId xmlns:p14="http://schemas.microsoft.com/office/powerpoint/2010/main" val="1993209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b="1" dirty="0"/>
              <a:t>Given a model, what is the </a:t>
            </a:r>
            <a:r>
              <a:rPr lang="en-US" sz="2400" b="1" u="sng" dirty="0"/>
              <a:t>most likely sequence</a:t>
            </a:r>
            <a:r>
              <a:rPr lang="en-US" sz="2400" b="1" dirty="0"/>
              <a:t> of observations?  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400" dirty="0"/>
          </a:p>
          <a:p>
            <a:r>
              <a:rPr lang="en-US" sz="2400" dirty="0"/>
              <a:t>For example, after having trained an HMM to recognize a type of protein domain, what amino acid sequence best embodies that domain? 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838200" y="35052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Answer:    Follow the maximum transition and emission probability at each state in the model. This will give the most likely state sequence and observed sequence.</a:t>
            </a:r>
          </a:p>
        </p:txBody>
      </p:sp>
    </p:spTree>
    <p:extLst>
      <p:ext uri="{BB962C8B-B14F-4D97-AF65-F5344CB8AC3E}">
        <p14:creationId xmlns:p14="http://schemas.microsoft.com/office/powerpoint/2010/main" val="86586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sz="2400" b="1" dirty="0"/>
              <a:t>How do we train our HMM?</a:t>
            </a:r>
            <a:r>
              <a:rPr lang="en-US" sz="2400" dirty="0"/>
              <a:t>  </a:t>
            </a:r>
          </a:p>
          <a:p>
            <a:r>
              <a:rPr lang="en-US" sz="2400" i="1" dirty="0"/>
              <a:t>       i.e.</a:t>
            </a:r>
            <a:r>
              <a:rPr lang="en-US" sz="2400" dirty="0"/>
              <a:t>, given some training observations, how do we set the </a:t>
            </a:r>
          </a:p>
          <a:p>
            <a:r>
              <a:rPr lang="en-US" sz="2400" dirty="0"/>
              <a:t>       	emission and transition probabilities to maximize P(</a:t>
            </a:r>
            <a:r>
              <a:rPr lang="en-US" sz="2400" dirty="0" err="1"/>
              <a:t>X|l</a:t>
            </a:r>
            <a:r>
              <a:rPr lang="en-US" sz="2400" dirty="0"/>
              <a:t>)?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Answer:    If the state sequence is known for your training set, just directly calculate the transition and emission frequencies.  With sufficient data, these can be used as the probabilities. 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This is what you will do in Problem Set #2.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With insufficient data, probabilities can be estimated from these (e.g., by adding pseudo-counts). 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If the state path is unknown, use the </a:t>
            </a:r>
            <a:r>
              <a:rPr lang="en-US" sz="2400" i="1" dirty="0">
                <a:solidFill>
                  <a:srgbClr val="FF0000"/>
                </a:solidFill>
              </a:rPr>
              <a:t>forward-backward algorithm</a:t>
            </a:r>
            <a:r>
              <a:rPr lang="en-US" sz="2400" dirty="0">
                <a:solidFill>
                  <a:srgbClr val="FF0000"/>
                </a:solidFill>
              </a:rPr>
              <a:t> (also known as the </a:t>
            </a:r>
            <a:r>
              <a:rPr lang="en-US" sz="2400" i="1" dirty="0">
                <a:solidFill>
                  <a:srgbClr val="FF0000"/>
                </a:solidFill>
              </a:rPr>
              <a:t>Baum-Welch algorithm</a:t>
            </a:r>
            <a:r>
              <a:rPr lang="en-US" sz="2400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39482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686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Markov Chains and Hidden Markov Models are important probabilistic models in computational biology</a:t>
            </a:r>
          </a:p>
          <a:p>
            <a:pPr algn="ctr"/>
            <a:endParaRPr lang="en-US" sz="2400" b="1" dirty="0"/>
          </a:p>
          <a:p>
            <a:r>
              <a:rPr lang="en-US" sz="2400" b="1" dirty="0"/>
              <a:t>Some of their applications include: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Finding genes in genomes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Mapping introns, exons, and splice sites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Identifying protein domains &amp; families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Detecting distant sequence homology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Identifying secondary structures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Identifying </a:t>
            </a:r>
            <a:r>
              <a:rPr lang="en-US" sz="2400" dirty="0" err="1"/>
              <a:t>transmembrane</a:t>
            </a:r>
            <a:r>
              <a:rPr lang="en-US" sz="2400" dirty="0"/>
              <a:t> segments in proteins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Aligning sequences</a:t>
            </a:r>
          </a:p>
          <a:p>
            <a:pPr lvl="1"/>
            <a:endParaRPr lang="en-US" sz="2400" b="1" dirty="0"/>
          </a:p>
          <a:p>
            <a:r>
              <a:rPr lang="en-US" sz="2400" b="1" dirty="0"/>
              <a:t>&amp; outside biology, they have many uses, including: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Speech, handwriting, and gesture recognition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Tagging parts-of-speech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Language translation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/>
              <a:t>Cryptanalysis	    			and so on….</a:t>
            </a:r>
          </a:p>
        </p:txBody>
      </p:sp>
    </p:spTree>
    <p:extLst>
      <p:ext uri="{BB962C8B-B14F-4D97-AF65-F5344CB8AC3E}">
        <p14:creationId xmlns:p14="http://schemas.microsoft.com/office/powerpoint/2010/main" val="2419613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810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Important questions we might like to ask: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b="1" dirty="0"/>
              <a:t>How do we choose the best HMM topology from the many possible choices?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" y="23622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Answer:    Good question.  No great answer.  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Often trial-and-error, and understanding the essential features of the system that you are modeling.</a:t>
            </a:r>
          </a:p>
        </p:txBody>
      </p:sp>
    </p:spTree>
    <p:extLst>
      <p:ext uri="{BB962C8B-B14F-4D97-AF65-F5344CB8AC3E}">
        <p14:creationId xmlns:p14="http://schemas.microsoft.com/office/powerpoint/2010/main" val="152546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0668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Each of these algorithms (the Viterbi, forward, and forward-backward) uses dynamic programming to find an optimal solution.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(just like aligning sequences)</a:t>
            </a:r>
          </a:p>
        </p:txBody>
      </p:sp>
    </p:spTree>
    <p:extLst>
      <p:ext uri="{BB962C8B-B14F-4D97-AF65-F5344CB8AC3E}">
        <p14:creationId xmlns:p14="http://schemas.microsoft.com/office/powerpoint/2010/main" val="308314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inflipMarkovmodel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"/>
            <a:ext cx="3048000" cy="249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3810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Let’s revisit the </a:t>
            </a:r>
            <a:r>
              <a:rPr lang="en-US" sz="2400" b="1" dirty="0" err="1"/>
              <a:t>CpG</a:t>
            </a:r>
            <a:r>
              <a:rPr lang="en-US" sz="2400" b="1" dirty="0"/>
              <a:t> islands using an HMM: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8918" y="3352800"/>
            <a:ext cx="853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8 states:       one per nucleotide inside </a:t>
            </a:r>
            <a:r>
              <a:rPr lang="en-US" sz="2400" dirty="0" err="1"/>
              <a:t>CpG</a:t>
            </a:r>
            <a:r>
              <a:rPr lang="en-US" sz="2400" dirty="0"/>
              <a:t> islands (+) and 		             one per nucleotide outside </a:t>
            </a:r>
            <a:r>
              <a:rPr lang="en-US" sz="2400" dirty="0" err="1"/>
              <a:t>CpG</a:t>
            </a:r>
            <a:r>
              <a:rPr lang="en-US" sz="2400" dirty="0"/>
              <a:t> islands (-)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All possible transition probabilities are represented as arrows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This is a particularly simple model: each state emits the nucleotide indicated with probability of 1 and has zero probability of emitting a different nucleotide. </a:t>
            </a:r>
          </a:p>
        </p:txBody>
      </p:sp>
    </p:spTree>
    <p:extLst>
      <p:ext uri="{BB962C8B-B14F-4D97-AF65-F5344CB8AC3E}">
        <p14:creationId xmlns:p14="http://schemas.microsoft.com/office/powerpoint/2010/main" val="623942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06DBF7-18C5-3265-F40F-28FBA933AEA3}"/>
              </a:ext>
            </a:extLst>
          </p:cNvPr>
          <p:cNvSpPr txBox="1"/>
          <p:nvPr/>
        </p:nvSpPr>
        <p:spPr>
          <a:xfrm>
            <a:off x="2628900" y="1981030"/>
            <a:ext cx="342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       </a:t>
            </a:r>
            <a:r>
              <a:rPr lang="en-US" b="1" u="sng" dirty="0"/>
              <a:t>Emission probabilities</a:t>
            </a:r>
          </a:p>
          <a:p>
            <a:r>
              <a:rPr lang="en-US" b="1" u="sng" dirty="0"/>
              <a:t>States</a:t>
            </a:r>
            <a:r>
              <a:rPr lang="en-US" b="1" dirty="0"/>
              <a:t>        A     C     T     G</a:t>
            </a:r>
          </a:p>
          <a:p>
            <a:r>
              <a:rPr lang="en-US" b="1" dirty="0"/>
              <a:t>   A+	  1     0     0     0</a:t>
            </a:r>
          </a:p>
          <a:p>
            <a:r>
              <a:rPr lang="en-US" b="1" dirty="0"/>
              <a:t>   A- 	  1     0     0     0</a:t>
            </a:r>
          </a:p>
          <a:p>
            <a:r>
              <a:rPr lang="en-US" b="1" dirty="0"/>
              <a:t>   C+	  0     1     0     0</a:t>
            </a:r>
          </a:p>
          <a:p>
            <a:r>
              <a:rPr lang="en-US" b="1" dirty="0"/>
              <a:t>   C-	  0     1     0     0</a:t>
            </a:r>
          </a:p>
          <a:p>
            <a:r>
              <a:rPr lang="en-US" b="1" dirty="0"/>
              <a:t>   T+	  0     0     1     0</a:t>
            </a:r>
          </a:p>
          <a:p>
            <a:r>
              <a:rPr lang="en-US" b="1" dirty="0"/>
              <a:t>   T-	  0     0     1     0</a:t>
            </a:r>
          </a:p>
          <a:p>
            <a:r>
              <a:rPr lang="en-US" b="1" dirty="0"/>
              <a:t>   G+	  0     0     0     1</a:t>
            </a:r>
          </a:p>
          <a:p>
            <a:r>
              <a:rPr lang="en-US" b="1" dirty="0"/>
              <a:t>   G-	  0     0     0    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34AC79-6E9A-D719-D9CC-D8B27A3ED120}"/>
              </a:ext>
            </a:extLst>
          </p:cNvPr>
          <p:cNvSpPr/>
          <p:nvPr/>
        </p:nvSpPr>
        <p:spPr>
          <a:xfrm>
            <a:off x="152400" y="1524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Just to be totally clear:</a:t>
            </a:r>
          </a:p>
          <a:p>
            <a:pPr marL="457200" indent="-457200">
              <a:buAutoNum type="arabicPeriod"/>
            </a:pP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391286-622C-28F9-86AE-DC96EDC2AFA2}"/>
              </a:ext>
            </a:extLst>
          </p:cNvPr>
          <p:cNvSpPr txBox="1"/>
          <p:nvPr/>
        </p:nvSpPr>
        <p:spPr>
          <a:xfrm>
            <a:off x="329434" y="5525786"/>
            <a:ext cx="8530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 particularly simple model: each state emits the nucleotide indicated with probability of 1 and has zero probability of emitting a different nucleotide.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4D367-D31A-C2F7-8690-D95B51FC2D41}"/>
              </a:ext>
            </a:extLst>
          </p:cNvPr>
          <p:cNvSpPr txBox="1"/>
          <p:nvPr/>
        </p:nvSpPr>
        <p:spPr>
          <a:xfrm>
            <a:off x="762000" y="926068"/>
            <a:ext cx="720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(greatly simplified) model, here is our table of emission probabilities: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E73E5F-CD6C-CFDE-4631-A270F95E5732}"/>
              </a:ext>
            </a:extLst>
          </p:cNvPr>
          <p:cNvCxnSpPr/>
          <p:nvPr/>
        </p:nvCxnSpPr>
        <p:spPr>
          <a:xfrm flipH="1">
            <a:off x="1828800" y="2693872"/>
            <a:ext cx="8001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45934E-3615-3142-23BF-383E9B507C5F}"/>
              </a:ext>
            </a:extLst>
          </p:cNvPr>
          <p:cNvSpPr txBox="1"/>
          <p:nvPr/>
        </p:nvSpPr>
        <p:spPr>
          <a:xfrm>
            <a:off x="457200" y="2232207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+</a:t>
            </a:r>
            <a:r>
              <a:rPr lang="en-US" dirty="0">
                <a:solidFill>
                  <a:srgbClr val="FF0000"/>
                </a:solidFill>
              </a:rPr>
              <a:t> means a base inside a CpG island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12651-3E86-9B99-2271-35BE843843CD}"/>
              </a:ext>
            </a:extLst>
          </p:cNvPr>
          <p:cNvSpPr txBox="1"/>
          <p:nvPr/>
        </p:nvSpPr>
        <p:spPr>
          <a:xfrm>
            <a:off x="457200" y="3369626"/>
            <a:ext cx="137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means a base outside a CpG island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7DE956-DD99-EE80-9927-A1E8E7355DAE}"/>
              </a:ext>
            </a:extLst>
          </p:cNvPr>
          <p:cNvCxnSpPr/>
          <p:nvPr/>
        </p:nvCxnSpPr>
        <p:spPr>
          <a:xfrm flipH="1">
            <a:off x="1828800" y="4065472"/>
            <a:ext cx="8001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Brace 14">
            <a:extLst>
              <a:ext uri="{FF2B5EF4-FFF2-40B4-BE49-F238E27FC236}">
                <a16:creationId xmlns:a16="http://schemas.microsoft.com/office/drawing/2014/main" id="{11773083-436F-FA91-64A4-E756187645BE}"/>
              </a:ext>
            </a:extLst>
          </p:cNvPr>
          <p:cNvSpPr/>
          <p:nvPr/>
        </p:nvSpPr>
        <p:spPr>
          <a:xfrm>
            <a:off x="5334000" y="2693872"/>
            <a:ext cx="76200" cy="30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7110E6-04D9-BAC5-8FA6-380E6ECD023D}"/>
              </a:ext>
            </a:extLst>
          </p:cNvPr>
          <p:cNvSpPr txBox="1"/>
          <p:nvPr/>
        </p:nvSpPr>
        <p:spPr>
          <a:xfrm>
            <a:off x="5410200" y="2647315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i.e. </a:t>
            </a:r>
            <a:r>
              <a:rPr lang="en-US" dirty="0">
                <a:solidFill>
                  <a:srgbClr val="FF0000"/>
                </a:solidFill>
              </a:rPr>
              <a:t>an “A” can only be emitted from an A+ or A- state, not any other state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28F5510-F707-E614-4511-D2256C8EA759}"/>
              </a:ext>
            </a:extLst>
          </p:cNvPr>
          <p:cNvSpPr/>
          <p:nvPr/>
        </p:nvSpPr>
        <p:spPr>
          <a:xfrm>
            <a:off x="3581400" y="4508399"/>
            <a:ext cx="1524000" cy="242873"/>
          </a:xfrm>
          <a:prstGeom prst="roundRect">
            <a:avLst/>
          </a:prstGeom>
          <a:solidFill>
            <a:srgbClr val="FF0000">
              <a:alpha val="43922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A1CE79A-050C-7952-A465-E8D37184BE11}"/>
              </a:ext>
            </a:extLst>
          </p:cNvPr>
          <p:cNvCxnSpPr>
            <a:cxnSpLocks/>
          </p:cNvCxnSpPr>
          <p:nvPr/>
        </p:nvCxnSpPr>
        <p:spPr>
          <a:xfrm flipH="1">
            <a:off x="5181600" y="4639902"/>
            <a:ext cx="3810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BE4D3A-F104-02F8-7631-FE7CE486C9AE}"/>
              </a:ext>
            </a:extLst>
          </p:cNvPr>
          <p:cNvSpPr txBox="1"/>
          <p:nvPr/>
        </p:nvSpPr>
        <p:spPr>
          <a:xfrm>
            <a:off x="5562600" y="4306669"/>
            <a:ext cx="32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Emission probabilities from the same state must add up to 1</a:t>
            </a:r>
          </a:p>
        </p:txBody>
      </p:sp>
    </p:spTree>
    <p:extLst>
      <p:ext uri="{BB962C8B-B14F-4D97-AF65-F5344CB8AC3E}">
        <p14:creationId xmlns:p14="http://schemas.microsoft.com/office/powerpoint/2010/main" val="3109715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Given a DNA sequence </a:t>
            </a:r>
            <a:r>
              <a:rPr lang="en-US" sz="2800" b="1" i="1" dirty="0"/>
              <a:t>X</a:t>
            </a:r>
            <a:r>
              <a:rPr lang="en-US" sz="2800" b="1" dirty="0"/>
              <a:t> (e.g., CGATCGCG), </a:t>
            </a:r>
          </a:p>
          <a:p>
            <a:r>
              <a:rPr lang="en-US" sz="2800" b="1" dirty="0"/>
              <a:t>how do we find the most probable sequence of states 					(e.g., ----++++)?       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		   </a:t>
            </a:r>
            <a:r>
              <a:rPr lang="en-US" sz="2800" b="1" i="1" dirty="0"/>
              <a:t>The Viterbi algorithm</a:t>
            </a:r>
          </a:p>
          <a:p>
            <a:endParaRPr lang="en-US" sz="2000" b="1" i="1" dirty="0"/>
          </a:p>
          <a:p>
            <a:endParaRPr lang="en-US" sz="2000" b="1" i="1" dirty="0"/>
          </a:p>
          <a:p>
            <a:r>
              <a:rPr lang="en-US" sz="2400" b="1" dirty="0"/>
              <a:t>We want to find the state path that maximizes the probability of observing that sequence from that HMM model.   </a:t>
            </a:r>
          </a:p>
          <a:p>
            <a:endParaRPr lang="en-US" sz="2000" b="1" dirty="0"/>
          </a:p>
          <a:p>
            <a:r>
              <a:rPr lang="en-US" sz="2000" b="1" dirty="0"/>
              <a:t>Viterbi does this recursively using dynamic programming.</a:t>
            </a:r>
          </a:p>
          <a:p>
            <a:endParaRPr lang="en-US" sz="2000" b="1" dirty="0"/>
          </a:p>
          <a:p>
            <a:r>
              <a:rPr lang="en-US" sz="2000" b="1" dirty="0"/>
              <a:t>As with sequence alignment, we’ll construct a path matrix that captures the best score (</a:t>
            </a:r>
            <a:r>
              <a:rPr lang="en-US" sz="2000" b="1" i="1" dirty="0"/>
              <a:t>i.e</a:t>
            </a:r>
            <a:r>
              <a:rPr lang="en-US" sz="2000" b="1" dirty="0"/>
              <a:t>., highest probability) along a single path through the HMM up to each position. We’ll “grow” this matrix using a few simple recursion rule. </a:t>
            </a:r>
          </a:p>
        </p:txBody>
      </p:sp>
    </p:spTree>
    <p:extLst>
      <p:ext uri="{BB962C8B-B14F-4D97-AF65-F5344CB8AC3E}">
        <p14:creationId xmlns:p14="http://schemas.microsoft.com/office/powerpoint/2010/main" val="711694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	</a:t>
            </a:r>
            <a:r>
              <a:rPr lang="en-US" i="1" dirty="0"/>
              <a:t>v</a:t>
            </a:r>
            <a:r>
              <a:rPr lang="en-US" baseline="-25000" dirty="0"/>
              <a:t>0</a:t>
            </a:r>
            <a:r>
              <a:rPr lang="en-US" dirty="0"/>
              <a:t>(0) = 1, 	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(0)=0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Recursion (</a:t>
            </a:r>
            <a:r>
              <a:rPr lang="en-US" i="1" dirty="0"/>
              <a:t>i</a:t>
            </a:r>
            <a:r>
              <a:rPr lang="en-US" dirty="0"/>
              <a:t>=1 to </a:t>
            </a:r>
            <a:r>
              <a:rPr lang="en-US" i="1" dirty="0"/>
              <a:t>L</a:t>
            </a:r>
            <a:r>
              <a:rPr lang="en-US" dirty="0"/>
              <a:t>):		</a:t>
            </a:r>
            <a:r>
              <a:rPr lang="en-US" i="1" dirty="0" err="1"/>
              <a:t>v</a:t>
            </a:r>
            <a:r>
              <a:rPr lang="en-US" i="1" baseline="-25000" dirty="0" err="1"/>
              <a:t>l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) = </a:t>
            </a:r>
            <a:r>
              <a:rPr lang="en-US" i="1" dirty="0"/>
              <a:t>e</a:t>
            </a:r>
            <a:r>
              <a:rPr lang="en-US" i="1" baseline="-25000" dirty="0"/>
              <a:t>l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i="1" baseline="-25000" dirty="0"/>
              <a:t>i</a:t>
            </a:r>
            <a:r>
              <a:rPr lang="en-US" dirty="0"/>
              <a:t>)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				</a:t>
            </a:r>
            <a:r>
              <a:rPr lang="en-US" dirty="0" err="1"/>
              <a:t>pointer</a:t>
            </a:r>
            <a:r>
              <a:rPr lang="en-US" i="1" baseline="-25000" dirty="0" err="1"/>
              <a:t>i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-1)</a:t>
            </a:r>
            <a:r>
              <a:rPr lang="en-US" i="1" dirty="0" err="1"/>
              <a:t>a</a:t>
            </a:r>
            <a:r>
              <a:rPr lang="en-US" i="1" baseline="-25000" dirty="0" err="1"/>
              <a:t>kl</a:t>
            </a:r>
            <a:r>
              <a:rPr lang="en-US" dirty="0"/>
              <a:t>)</a:t>
            </a:r>
          </a:p>
          <a:p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Termination:		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 err="1"/>
              <a:t>X</a:t>
            </a:r>
            <a:r>
              <a:rPr lang="en-US" dirty="0" err="1"/>
              <a:t>,</a:t>
            </a:r>
            <a:r>
              <a:rPr lang="en-US" i="1" dirty="0" err="1"/>
              <a:t>p</a:t>
            </a:r>
            <a:r>
              <a:rPr lang="en-US" dirty="0"/>
              <a:t>*) =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            </a:t>
            </a:r>
          </a:p>
          <a:p>
            <a:r>
              <a:rPr lang="en-US" dirty="0"/>
              <a:t>				</a:t>
            </a:r>
            <a:r>
              <a:rPr lang="en-US" i="1" dirty="0" err="1"/>
              <a:t>p</a:t>
            </a:r>
            <a:r>
              <a:rPr lang="en-US" i="1" baseline="-25000" dirty="0" err="1"/>
              <a:t>L</a:t>
            </a:r>
            <a:r>
              <a:rPr lang="en-US" dirty="0"/>
              <a:t>* = </a:t>
            </a:r>
            <a:r>
              <a:rPr lang="en-US" dirty="0" err="1"/>
              <a:t>argmax</a:t>
            </a:r>
            <a:r>
              <a:rPr lang="en-US" i="1" baseline="-25000" dirty="0" err="1"/>
              <a:t>k</a:t>
            </a:r>
            <a:r>
              <a:rPr lang="en-US" i="1" baseline="-25000" dirty="0"/>
              <a:t> </a:t>
            </a:r>
            <a:r>
              <a:rPr lang="en-US" dirty="0"/>
              <a:t>(</a:t>
            </a:r>
            <a:r>
              <a:rPr lang="en-US" i="1" dirty="0" err="1"/>
              <a:t>v</a:t>
            </a:r>
            <a:r>
              <a:rPr lang="en-US" i="1" baseline="-25000" dirty="0" err="1"/>
              <a:t>k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)</a:t>
            </a:r>
            <a:r>
              <a:rPr lang="en-US" i="1" dirty="0"/>
              <a:t>a</a:t>
            </a:r>
            <a:r>
              <a:rPr lang="en-US" i="1" baseline="-25000" dirty="0"/>
              <a:t>k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rules (stated formally):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52900" y="457200"/>
            <a:ext cx="386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v</a:t>
            </a:r>
            <a:r>
              <a:rPr lang="en-US" dirty="0">
                <a:solidFill>
                  <a:srgbClr val="FF0000"/>
                </a:solidFill>
              </a:rPr>
              <a:t> is an entry in the Viterbi path matrix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2189" y="2975919"/>
            <a:ext cx="278528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667000"/>
            <a:ext cx="342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rgbClr val="FF0000"/>
                </a:solidFill>
              </a:rPr>
              <a:t> indicates an emission probability</a:t>
            </a:r>
          </a:p>
        </p:txBody>
      </p:sp>
      <p:cxnSp>
        <p:nvCxnSpPr>
          <p:cNvPr id="11" name="Straight Arrow Connector 10"/>
          <p:cNvCxnSpPr>
            <a:stCxn id="12" idx="1"/>
          </p:cNvCxnSpPr>
          <p:nvPr/>
        </p:nvCxnSpPr>
        <p:spPr>
          <a:xfrm flipH="1">
            <a:off x="6084839" y="3114765"/>
            <a:ext cx="681184" cy="21419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66023" y="2514600"/>
            <a:ext cx="230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dirty="0">
                <a:solidFill>
                  <a:srgbClr val="FF0000"/>
                </a:solidFill>
              </a:rPr>
              <a:t> gives the transition probability between previous state </a:t>
            </a:r>
            <a:r>
              <a:rPr lang="en-US" i="1" dirty="0">
                <a:solidFill>
                  <a:srgbClr val="FF0000"/>
                </a:solidFill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and current state </a:t>
            </a:r>
            <a:r>
              <a:rPr lang="en-US" i="1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13" name="Straight Arrow Connector 12"/>
          <p:cNvCxnSpPr>
            <a:stCxn id="14" idx="1"/>
          </p:cNvCxnSpPr>
          <p:nvPr/>
        </p:nvCxnSpPr>
        <p:spPr>
          <a:xfrm flipH="1" flipV="1">
            <a:off x="4117889" y="3882082"/>
            <a:ext cx="495300" cy="479684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13189" y="4038600"/>
            <a:ext cx="399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i.e., </a:t>
            </a:r>
            <a:r>
              <a:rPr lang="en-US" dirty="0">
                <a:solidFill>
                  <a:srgbClr val="FF0000"/>
                </a:solidFill>
              </a:rPr>
              <a:t>draw the pointer back to the entry that gave rise to the current best score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094240" y="2318266"/>
            <a:ext cx="87360" cy="99266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24400" y="1671935"/>
            <a:ext cx="3467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the best score among the alternatives at this position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>
                <a:solidFill>
                  <a:srgbClr val="FF0000"/>
                </a:solidFill>
              </a:rPr>
              <a:t>We then multiply that score times the emission probability for the current character.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08389" y="2462007"/>
            <a:ext cx="416011" cy="81459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43000" y="2133600"/>
            <a:ext cx="331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indicates an observed character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270118" y="3647673"/>
            <a:ext cx="0" cy="23440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5361" y="3853934"/>
            <a:ext cx="2634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indicates our position in the sequence</a:t>
            </a:r>
          </a:p>
        </p:txBody>
      </p:sp>
    </p:spTree>
    <p:extLst>
      <p:ext uri="{BB962C8B-B14F-4D97-AF65-F5344CB8AC3E}">
        <p14:creationId xmlns:p14="http://schemas.microsoft.com/office/powerpoint/2010/main" val="35843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7" grpId="0"/>
      <p:bldP spid="25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GC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1295400"/>
            <a:ext cx="3575050" cy="397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152400"/>
            <a:ext cx="430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 Initialize the path matrix.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495800" y="685800"/>
            <a:ext cx="914400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0" y="383921"/>
            <a:ext cx="334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Observed DNA sequence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6864" y="1671246"/>
            <a:ext cx="322224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840249"/>
            <a:ext cx="1226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Possible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states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48E017-F290-6A53-32FA-1D198A24B714}"/>
              </a:ext>
            </a:extLst>
          </p:cNvPr>
          <p:cNvSpPr txBox="1"/>
          <p:nvPr/>
        </p:nvSpPr>
        <p:spPr>
          <a:xfrm>
            <a:off x="3047288" y="157242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FF749-6343-3D80-4D69-F54B6A275BA5}"/>
              </a:ext>
            </a:extLst>
          </p:cNvPr>
          <p:cNvSpPr txBox="1"/>
          <p:nvPr/>
        </p:nvSpPr>
        <p:spPr>
          <a:xfrm>
            <a:off x="3703282" y="157242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065426-6BD5-6A50-02F3-E22C60BF71A4}"/>
              </a:ext>
            </a:extLst>
          </p:cNvPr>
          <p:cNvSpPr txBox="1"/>
          <p:nvPr/>
        </p:nvSpPr>
        <p:spPr>
          <a:xfrm>
            <a:off x="4377377" y="157242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F2D091-3440-88D6-74F5-7F8944F6D487}"/>
              </a:ext>
            </a:extLst>
          </p:cNvPr>
          <p:cNvSpPr txBox="1"/>
          <p:nvPr/>
        </p:nvSpPr>
        <p:spPr>
          <a:xfrm>
            <a:off x="5035628" y="157242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9782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GC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267" y="1311628"/>
            <a:ext cx="4766733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152400"/>
            <a:ext cx="71166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 Calculate the elements of the </a:t>
            </a:r>
            <a:r>
              <a:rPr lang="en-US" sz="2400" i="1" dirty="0" err="1"/>
              <a:t>v</a:t>
            </a:r>
            <a:r>
              <a:rPr lang="en-US" sz="2400" i="1" baseline="-25000" dirty="0" err="1"/>
              <a:t>k</a:t>
            </a:r>
            <a:r>
              <a:rPr lang="en-US" sz="2400" dirty="0"/>
              <a:t> matrix for </a:t>
            </a:r>
            <a:r>
              <a:rPr lang="en-US" sz="2400" i="1" dirty="0"/>
              <a:t>i</a:t>
            </a:r>
            <a:r>
              <a:rPr lang="en-US" sz="2400" dirty="0"/>
              <a:t> = 1.</a:t>
            </a:r>
          </a:p>
          <a:p>
            <a:r>
              <a:rPr lang="en-US" sz="2400" dirty="0"/>
              <a:t>		Then keep going for </a:t>
            </a:r>
            <a:r>
              <a:rPr lang="en-US" sz="2400" i="1" dirty="0"/>
              <a:t>i</a:t>
            </a:r>
            <a:r>
              <a:rPr lang="en-US" sz="2400" dirty="0"/>
              <a:t> = 2, etc..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13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example, the score </a:t>
            </a:r>
            <a:r>
              <a:rPr lang="en-US" i="1" dirty="0" err="1"/>
              <a:t>v</a:t>
            </a:r>
            <a:r>
              <a:rPr lang="en-US" baseline="-25000" dirty="0" err="1"/>
              <a:t>C</a:t>
            </a:r>
            <a:r>
              <a:rPr lang="en-US" baseline="-25000" dirty="0"/>
              <a:t>+</a:t>
            </a:r>
            <a:r>
              <a:rPr lang="en-US" dirty="0"/>
              <a:t>(</a:t>
            </a:r>
            <a:r>
              <a:rPr lang="en-US" i="1" dirty="0"/>
              <a:t>i</a:t>
            </a:r>
            <a:r>
              <a:rPr lang="en-US" dirty="0"/>
              <a:t>=1)  =  1 * </a:t>
            </a:r>
            <a:r>
              <a:rPr lang="en-US" dirty="0" err="1"/>
              <a:t>max</a:t>
            </a:r>
            <a:r>
              <a:rPr lang="en-US" i="1" baseline="-25000" dirty="0" err="1"/>
              <a:t>k</a:t>
            </a:r>
            <a:r>
              <a:rPr lang="en-US" dirty="0"/>
              <a:t>{1*1/8, 0*</a:t>
            </a:r>
            <a:r>
              <a:rPr lang="en-US" i="1" dirty="0" err="1"/>
              <a:t>a</a:t>
            </a:r>
            <a:r>
              <a:rPr lang="en-US" baseline="-25000" dirty="0" err="1"/>
              <a:t>A</a:t>
            </a:r>
            <a:r>
              <a:rPr lang="en-US" baseline="-25000" dirty="0"/>
              <a:t>+,C+</a:t>
            </a:r>
            <a:r>
              <a:rPr lang="en-US" dirty="0"/>
              <a:t>, 0*</a:t>
            </a:r>
            <a:r>
              <a:rPr lang="en-US" i="1" dirty="0" err="1"/>
              <a:t>a</a:t>
            </a:r>
            <a:r>
              <a:rPr lang="en-US" baseline="-25000" dirty="0" err="1"/>
              <a:t>C</a:t>
            </a:r>
            <a:r>
              <a:rPr lang="en-US" baseline="-25000" dirty="0"/>
              <a:t>+,C+</a:t>
            </a:r>
            <a:r>
              <a:rPr lang="en-US" dirty="0"/>
              <a:t>, ..., 0*</a:t>
            </a:r>
            <a:r>
              <a:rPr lang="en-US" i="1" dirty="0" err="1"/>
              <a:t>a</a:t>
            </a:r>
            <a:r>
              <a:rPr lang="en-US" baseline="-25000" dirty="0" err="1"/>
              <a:t>T</a:t>
            </a:r>
            <a:r>
              <a:rPr lang="en-US" baseline="-25000" dirty="0"/>
              <a:t>-,C+</a:t>
            </a:r>
            <a:r>
              <a:rPr lang="en-US" dirty="0"/>
              <a:t>} = 1/8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0" y="2971800"/>
            <a:ext cx="342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For simplicity, let’s assume the transition probability from </a:t>
            </a:r>
            <a:r>
              <a:rPr lang="en-US" dirty="0">
                <a:solidFill>
                  <a:srgbClr val="FF0000"/>
                </a:solidFill>
                <a:latin typeface="Edwardian Script ITC" pitchFamily="66" charset="0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 to each nucleotide is 1/8.  We’ll also ignore all transition probabilities except these for now: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16" y="4729515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4EBF0A-C474-66D2-AB0C-EF4998C86E27}"/>
              </a:ext>
            </a:extLst>
          </p:cNvPr>
          <p:cNvSpPr txBox="1"/>
          <p:nvPr/>
        </p:nvSpPr>
        <p:spPr>
          <a:xfrm>
            <a:off x="4038600" y="157242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193BB-F44D-0387-3276-07A0A737D705}"/>
              </a:ext>
            </a:extLst>
          </p:cNvPr>
          <p:cNvSpPr txBox="1"/>
          <p:nvPr/>
        </p:nvSpPr>
        <p:spPr>
          <a:xfrm>
            <a:off x="5105400" y="157242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E16D4-AA44-7AA3-A0B4-69F46F16BA08}"/>
              </a:ext>
            </a:extLst>
          </p:cNvPr>
          <p:cNvSpPr txBox="1"/>
          <p:nvPr/>
        </p:nvSpPr>
        <p:spPr>
          <a:xfrm>
            <a:off x="6172200" y="1572426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68543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AE124-5652-9152-5B31-CBC445475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DADC60-8BE6-970A-FB5A-605F5D2F0682}"/>
              </a:ext>
            </a:extLst>
          </p:cNvPr>
          <p:cNvSpPr txBox="1"/>
          <p:nvPr/>
        </p:nvSpPr>
        <p:spPr>
          <a:xfrm>
            <a:off x="76200" y="152400"/>
            <a:ext cx="8809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Let’s blow up just one square of the matrix to understand a bit better: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B9E5C5-5BC8-3E8A-2D86-8344232E9B45}"/>
              </a:ext>
            </a:extLst>
          </p:cNvPr>
          <p:cNvSpPr txBox="1"/>
          <p:nvPr/>
        </p:nvSpPr>
        <p:spPr>
          <a:xfrm>
            <a:off x="0" y="6211669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Take the </a:t>
            </a:r>
            <a:r>
              <a:rPr lang="en-US" i="1" dirty="0"/>
              <a:t>max</a:t>
            </a:r>
            <a:r>
              <a:rPr lang="en-US" dirty="0"/>
              <a:t> (in this case, 0.13) and </a:t>
            </a:r>
            <a:r>
              <a:rPr lang="en-US" u="sng" dirty="0"/>
              <a:t>only then</a:t>
            </a:r>
            <a:r>
              <a:rPr lang="en-US" dirty="0"/>
              <a:t> multiply that by the emission probability (here, 1) to give a final score for that cell of 0.13. Draw an arrow back to the cell it came from (here, </a:t>
            </a:r>
            <a:r>
              <a:rPr lang="en-US" dirty="0">
                <a:latin typeface="Edwardian Script ITC" panose="030303020407070D0804" pitchFamily="66" charset="0"/>
              </a:rPr>
              <a:t>B </a:t>
            </a:r>
            <a:r>
              <a:rPr lang="en-US" dirty="0"/>
              <a:t>)</a:t>
            </a:r>
          </a:p>
        </p:txBody>
      </p:sp>
      <p:pic>
        <p:nvPicPr>
          <p:cNvPr id="2" name="Picture 3" descr="CGCG2">
            <a:extLst>
              <a:ext uri="{FF2B5EF4-FFF2-40B4-BE49-F238E27FC236}">
                <a16:creationId xmlns:a16="http://schemas.microsoft.com/office/drawing/2014/main" id="{E5F0EF06-8D98-BF44-805A-282548EC4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6" r="54352"/>
          <a:stretch/>
        </p:blipFill>
        <p:spPr bwMode="auto">
          <a:xfrm>
            <a:off x="1710267" y="1591134"/>
            <a:ext cx="2175933" cy="362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DFBDEF-1925-E194-F987-94982ACD0926}"/>
              </a:ext>
            </a:extLst>
          </p:cNvPr>
          <p:cNvSpPr/>
          <p:nvPr/>
        </p:nvSpPr>
        <p:spPr>
          <a:xfrm>
            <a:off x="2819400" y="2877550"/>
            <a:ext cx="1066800" cy="2685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261638-AA34-A2C5-02A2-033ABACF0957}"/>
              </a:ext>
            </a:extLst>
          </p:cNvPr>
          <p:cNvSpPr/>
          <p:nvPr/>
        </p:nvSpPr>
        <p:spPr>
          <a:xfrm>
            <a:off x="2971800" y="1654351"/>
            <a:ext cx="304800" cy="725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A8D707-8DFC-C8A3-6D7A-A2E5F7E5024D}"/>
              </a:ext>
            </a:extLst>
          </p:cNvPr>
          <p:cNvSpPr/>
          <p:nvPr/>
        </p:nvSpPr>
        <p:spPr>
          <a:xfrm>
            <a:off x="2667000" y="2819399"/>
            <a:ext cx="457200" cy="484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7EBE20-B047-A2A2-1A00-C0BC0B92E818}"/>
              </a:ext>
            </a:extLst>
          </p:cNvPr>
          <p:cNvSpPr/>
          <p:nvPr/>
        </p:nvSpPr>
        <p:spPr>
          <a:xfrm>
            <a:off x="2895600" y="2438400"/>
            <a:ext cx="1143000" cy="381000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1AC676-584F-A881-EEC8-E2276D9484F5}"/>
              </a:ext>
            </a:extLst>
          </p:cNvPr>
          <p:cNvSpPr/>
          <p:nvPr/>
        </p:nvSpPr>
        <p:spPr>
          <a:xfrm>
            <a:off x="2645833" y="2310561"/>
            <a:ext cx="152400" cy="484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569096-F31A-6880-83D4-2713D259326B}"/>
              </a:ext>
            </a:extLst>
          </p:cNvPr>
          <p:cNvSpPr/>
          <p:nvPr/>
        </p:nvSpPr>
        <p:spPr>
          <a:xfrm>
            <a:off x="2548466" y="1941100"/>
            <a:ext cx="126368" cy="484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 descr="CGCG2">
            <a:extLst>
              <a:ext uri="{FF2B5EF4-FFF2-40B4-BE49-F238E27FC236}">
                <a16:creationId xmlns:a16="http://schemas.microsoft.com/office/drawing/2014/main" id="{D9C7EB8E-8EEC-F786-71D6-3B372A844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79"/>
          <a:stretch/>
        </p:blipFill>
        <p:spPr bwMode="auto">
          <a:xfrm>
            <a:off x="4834468" y="1311629"/>
            <a:ext cx="839940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F40E43F-F0B9-8E11-2D72-EEC10E79B888}"/>
              </a:ext>
            </a:extLst>
          </p:cNvPr>
          <p:cNvSpPr/>
          <p:nvPr/>
        </p:nvSpPr>
        <p:spPr>
          <a:xfrm>
            <a:off x="5943600" y="2877551"/>
            <a:ext cx="1066800" cy="26850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5ACF2F-1B3F-C709-3910-DE4C4C001FE5}"/>
              </a:ext>
            </a:extLst>
          </p:cNvPr>
          <p:cNvSpPr/>
          <p:nvPr/>
        </p:nvSpPr>
        <p:spPr>
          <a:xfrm>
            <a:off x="6096000" y="1654352"/>
            <a:ext cx="304800" cy="725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646E7B-62A0-B4A2-6979-FEA19CB4C309}"/>
              </a:ext>
            </a:extLst>
          </p:cNvPr>
          <p:cNvSpPr/>
          <p:nvPr/>
        </p:nvSpPr>
        <p:spPr>
          <a:xfrm>
            <a:off x="5791200" y="2819400"/>
            <a:ext cx="457200" cy="484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F12DC21-F3A3-170B-1AA1-43F70811F0D8}"/>
              </a:ext>
            </a:extLst>
          </p:cNvPr>
          <p:cNvSpPr/>
          <p:nvPr/>
        </p:nvSpPr>
        <p:spPr>
          <a:xfrm>
            <a:off x="6019800" y="2438401"/>
            <a:ext cx="1143000" cy="381000"/>
          </a:xfrm>
          <a:prstGeom prst="rect">
            <a:avLst/>
          </a:prstGeom>
          <a:solidFill>
            <a:srgbClr val="FF0000">
              <a:alpha val="5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B6579-93D3-4D7C-79B8-74A9535E1DD6}"/>
              </a:ext>
            </a:extLst>
          </p:cNvPr>
          <p:cNvSpPr/>
          <p:nvPr/>
        </p:nvSpPr>
        <p:spPr>
          <a:xfrm>
            <a:off x="5770033" y="2310562"/>
            <a:ext cx="152400" cy="484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1D8950-4BF9-E2A9-80D4-2B2721B80621}"/>
              </a:ext>
            </a:extLst>
          </p:cNvPr>
          <p:cNvSpPr/>
          <p:nvPr/>
        </p:nvSpPr>
        <p:spPr>
          <a:xfrm>
            <a:off x="5672666" y="1941101"/>
            <a:ext cx="126368" cy="484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2F1C0229-8DDB-F30F-AAB3-9948DA51B7D3}"/>
              </a:ext>
            </a:extLst>
          </p:cNvPr>
          <p:cNvSpPr/>
          <p:nvPr/>
        </p:nvSpPr>
        <p:spPr>
          <a:xfrm>
            <a:off x="4335566" y="1752600"/>
            <a:ext cx="236434" cy="3465101"/>
          </a:xfrm>
          <a:prstGeom prst="leftBrace">
            <a:avLst>
              <a:gd name="adj1" fmla="val 8333"/>
              <a:gd name="adj2" fmla="val 24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690E6AD-41B2-7EA4-6493-437989D56435}"/>
              </a:ext>
            </a:extLst>
          </p:cNvPr>
          <p:cNvCxnSpPr>
            <a:stCxn id="20" idx="1"/>
            <a:endCxn id="22" idx="0"/>
          </p:cNvCxnSpPr>
          <p:nvPr/>
        </p:nvCxnSpPr>
        <p:spPr>
          <a:xfrm flipH="1" flipV="1">
            <a:off x="5735850" y="1941101"/>
            <a:ext cx="283950" cy="687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3238BB-45B8-2C04-3E3E-67A2A9B8AB51}"/>
              </a:ext>
            </a:extLst>
          </p:cNvPr>
          <p:cNvCxnSpPr>
            <a:cxnSpLocks/>
          </p:cNvCxnSpPr>
          <p:nvPr/>
        </p:nvCxnSpPr>
        <p:spPr>
          <a:xfrm flipH="1" flipV="1">
            <a:off x="5751320" y="2221907"/>
            <a:ext cx="258055" cy="388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17A146C-F616-EA8A-BFA6-CC601B2CE174}"/>
              </a:ext>
            </a:extLst>
          </p:cNvPr>
          <p:cNvCxnSpPr>
            <a:cxnSpLocks/>
          </p:cNvCxnSpPr>
          <p:nvPr/>
        </p:nvCxnSpPr>
        <p:spPr>
          <a:xfrm flipH="1" flipV="1">
            <a:off x="5768411" y="2632105"/>
            <a:ext cx="256601" cy="3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F0FE7C6-2980-2082-1C7C-C2000B541A8A}"/>
              </a:ext>
            </a:extLst>
          </p:cNvPr>
          <p:cNvCxnSpPr>
            <a:cxnSpLocks/>
          </p:cNvCxnSpPr>
          <p:nvPr/>
        </p:nvCxnSpPr>
        <p:spPr>
          <a:xfrm flipH="1">
            <a:off x="5785503" y="2630100"/>
            <a:ext cx="245805" cy="403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1629C15-9ED9-4D8C-E0EA-732081F28AAE}"/>
              </a:ext>
            </a:extLst>
          </p:cNvPr>
          <p:cNvCxnSpPr>
            <a:cxnSpLocks/>
          </p:cNvCxnSpPr>
          <p:nvPr/>
        </p:nvCxnSpPr>
        <p:spPr>
          <a:xfrm flipH="1">
            <a:off x="5785503" y="2646647"/>
            <a:ext cx="234110" cy="8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3C62FCB-D25E-067B-82EF-48DF520C020B}"/>
              </a:ext>
            </a:extLst>
          </p:cNvPr>
          <p:cNvCxnSpPr>
            <a:cxnSpLocks/>
          </p:cNvCxnSpPr>
          <p:nvPr/>
        </p:nvCxnSpPr>
        <p:spPr>
          <a:xfrm flipH="1">
            <a:off x="5742774" y="2636250"/>
            <a:ext cx="275425" cy="1226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2470EB7-E32C-D2E6-96F3-1CB8E08AD215}"/>
              </a:ext>
            </a:extLst>
          </p:cNvPr>
          <p:cNvCxnSpPr>
            <a:cxnSpLocks/>
          </p:cNvCxnSpPr>
          <p:nvPr/>
        </p:nvCxnSpPr>
        <p:spPr>
          <a:xfrm flipH="1">
            <a:off x="5751320" y="2634716"/>
            <a:ext cx="273919" cy="1680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CE88DAB-CEA6-8777-18A0-3D5308A6C6D2}"/>
              </a:ext>
            </a:extLst>
          </p:cNvPr>
          <p:cNvCxnSpPr>
            <a:cxnSpLocks/>
          </p:cNvCxnSpPr>
          <p:nvPr/>
        </p:nvCxnSpPr>
        <p:spPr>
          <a:xfrm flipH="1">
            <a:off x="5742774" y="2650850"/>
            <a:ext cx="272564" cy="2032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FA4B8F2-F276-1B21-E171-771BD0DECB92}"/>
              </a:ext>
            </a:extLst>
          </p:cNvPr>
          <p:cNvCxnSpPr>
            <a:cxnSpLocks/>
          </p:cNvCxnSpPr>
          <p:nvPr/>
        </p:nvCxnSpPr>
        <p:spPr>
          <a:xfrm flipH="1">
            <a:off x="5742774" y="2650849"/>
            <a:ext cx="254132" cy="2468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07B1ADF-0623-3AB3-636E-46975024796A}"/>
              </a:ext>
            </a:extLst>
          </p:cNvPr>
          <p:cNvSpPr txBox="1"/>
          <p:nvPr/>
        </p:nvSpPr>
        <p:spPr>
          <a:xfrm>
            <a:off x="4150640" y="1192345"/>
            <a:ext cx="474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had to evaluate 9 alternatives &amp; their scores: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57663BA-F6D3-3F6A-8DA3-28CD96268F48}"/>
              </a:ext>
            </a:extLst>
          </p:cNvPr>
          <p:cNvSpPr txBox="1"/>
          <p:nvPr/>
        </p:nvSpPr>
        <p:spPr>
          <a:xfrm>
            <a:off x="3106332" y="1456920"/>
            <a:ext cx="833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fill in this entry: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46B34F-3845-87D7-FF35-5E51FCB30AC0}"/>
              </a:ext>
            </a:extLst>
          </p:cNvPr>
          <p:cNvSpPr txBox="1"/>
          <p:nvPr/>
        </p:nvSpPr>
        <p:spPr>
          <a:xfrm>
            <a:off x="7427324" y="158420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1*</a:t>
            </a:r>
            <a:r>
              <a:rPr lang="en-US" i="1" dirty="0" err="1"/>
              <a:t>t</a:t>
            </a:r>
            <a:r>
              <a:rPr lang="en-US" i="1" baseline="-25000" dirty="0" err="1">
                <a:latin typeface="Edwardian Script ITC" panose="030303020407070D0804" pitchFamily="66" charset="0"/>
              </a:rPr>
              <a:t>B</a:t>
            </a:r>
            <a:r>
              <a:rPr lang="en-US" i="1" baseline="-25000" dirty="0">
                <a:latin typeface="Edwardian Script ITC" panose="030303020407070D0804" pitchFamily="66" charset="0"/>
              </a:rPr>
              <a:t>  </a:t>
            </a:r>
            <a:r>
              <a:rPr lang="en-US" baseline="-25000" dirty="0">
                <a:sym typeface="Wingdings" panose="05000000000000000000" pitchFamily="2" charset="2"/>
              </a:rPr>
              <a:t></a:t>
            </a:r>
            <a:r>
              <a:rPr lang="en-US" i="1" baseline="-25000" dirty="0"/>
              <a:t> C+</a:t>
            </a:r>
            <a:r>
              <a:rPr lang="en-US" baseline="-25000" dirty="0"/>
              <a:t> </a:t>
            </a:r>
            <a:r>
              <a:rPr lang="en-US" dirty="0"/>
              <a:t>= 0.13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A83EFF-4EBA-ADE9-BA72-95975EFEA987}"/>
              </a:ext>
            </a:extLst>
          </p:cNvPr>
          <p:cNvSpPr txBox="1"/>
          <p:nvPr/>
        </p:nvSpPr>
        <p:spPr>
          <a:xfrm>
            <a:off x="7427324" y="2017300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0*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A</a:t>
            </a:r>
            <a:r>
              <a:rPr lang="en-US" i="1" baseline="-25000" dirty="0"/>
              <a:t>+ </a:t>
            </a:r>
            <a:r>
              <a:rPr lang="en-US" baseline="-25000" dirty="0">
                <a:sym typeface="Wingdings" panose="05000000000000000000" pitchFamily="2" charset="2"/>
              </a:rPr>
              <a:t></a:t>
            </a:r>
            <a:r>
              <a:rPr lang="en-US" i="1" baseline="-25000" dirty="0"/>
              <a:t> C+</a:t>
            </a:r>
            <a:r>
              <a:rPr lang="en-US" baseline="-25000" dirty="0"/>
              <a:t> </a:t>
            </a:r>
            <a:r>
              <a:rPr lang="en-US" dirty="0"/>
              <a:t>= 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2DC21C-75FF-94BB-4E47-05B3403D79A4}"/>
              </a:ext>
            </a:extLst>
          </p:cNvPr>
          <p:cNvSpPr txBox="1"/>
          <p:nvPr/>
        </p:nvSpPr>
        <p:spPr>
          <a:xfrm>
            <a:off x="7427324" y="243152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0*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C</a:t>
            </a:r>
            <a:r>
              <a:rPr lang="en-US" i="1" baseline="-25000" dirty="0"/>
              <a:t>+ </a:t>
            </a:r>
            <a:r>
              <a:rPr lang="en-US" baseline="-25000" dirty="0">
                <a:sym typeface="Wingdings" panose="05000000000000000000" pitchFamily="2" charset="2"/>
              </a:rPr>
              <a:t></a:t>
            </a:r>
            <a:r>
              <a:rPr lang="en-US" i="1" baseline="-25000" dirty="0">
                <a:sym typeface="Wingdings" panose="05000000000000000000" pitchFamily="2" charset="2"/>
              </a:rPr>
              <a:t> C</a:t>
            </a:r>
            <a:r>
              <a:rPr lang="en-US" i="1" baseline="-25000" dirty="0"/>
              <a:t>+</a:t>
            </a:r>
            <a:r>
              <a:rPr lang="en-US" baseline="-25000" dirty="0"/>
              <a:t> </a:t>
            </a:r>
            <a:r>
              <a:rPr lang="en-US" dirty="0"/>
              <a:t>= 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4D75125-439C-2B5E-8346-382A30F4129E}"/>
              </a:ext>
            </a:extLst>
          </p:cNvPr>
          <p:cNvSpPr txBox="1"/>
          <p:nvPr/>
        </p:nvSpPr>
        <p:spPr>
          <a:xfrm>
            <a:off x="7427324" y="2869181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0*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G</a:t>
            </a:r>
            <a:r>
              <a:rPr lang="en-US" i="1" baseline="-25000" dirty="0"/>
              <a:t>+ </a:t>
            </a:r>
            <a:r>
              <a:rPr lang="en-US" baseline="-25000" dirty="0">
                <a:sym typeface="Wingdings" panose="05000000000000000000" pitchFamily="2" charset="2"/>
              </a:rPr>
              <a:t></a:t>
            </a:r>
            <a:r>
              <a:rPr lang="en-US" i="1" baseline="-25000" dirty="0"/>
              <a:t> C+</a:t>
            </a:r>
            <a:r>
              <a:rPr lang="en-US" baseline="-25000" dirty="0"/>
              <a:t> </a:t>
            </a:r>
            <a:r>
              <a:rPr lang="en-US" dirty="0"/>
              <a:t>= 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1411898-F129-B676-3357-1955AB426211}"/>
              </a:ext>
            </a:extLst>
          </p:cNvPr>
          <p:cNvSpPr txBox="1"/>
          <p:nvPr/>
        </p:nvSpPr>
        <p:spPr>
          <a:xfrm>
            <a:off x="7427324" y="3263577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0*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T</a:t>
            </a:r>
            <a:r>
              <a:rPr lang="en-US" i="1" baseline="-25000" dirty="0"/>
              <a:t>+ </a:t>
            </a:r>
            <a:r>
              <a:rPr lang="en-US" baseline="-25000" dirty="0">
                <a:sym typeface="Wingdings" panose="05000000000000000000" pitchFamily="2" charset="2"/>
              </a:rPr>
              <a:t></a:t>
            </a:r>
            <a:r>
              <a:rPr lang="en-US" i="1" baseline="-25000" dirty="0"/>
              <a:t> C+</a:t>
            </a:r>
            <a:r>
              <a:rPr lang="en-US" baseline="-25000" dirty="0"/>
              <a:t> </a:t>
            </a:r>
            <a:r>
              <a:rPr lang="en-US" dirty="0"/>
              <a:t>= 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D0AD07-3C2F-9F93-FF4C-2D5F428233E7}"/>
              </a:ext>
            </a:extLst>
          </p:cNvPr>
          <p:cNvSpPr txBox="1"/>
          <p:nvPr/>
        </p:nvSpPr>
        <p:spPr>
          <a:xfrm>
            <a:off x="7427324" y="3679577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0*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A</a:t>
            </a:r>
            <a:r>
              <a:rPr lang="en-US" i="1" baseline="-25000" dirty="0"/>
              <a:t>-</a:t>
            </a:r>
            <a:r>
              <a:rPr lang="en-US" baseline="-25000" dirty="0">
                <a:sym typeface="Wingdings" panose="05000000000000000000" pitchFamily="2" charset="2"/>
              </a:rPr>
              <a:t>  </a:t>
            </a:r>
            <a:r>
              <a:rPr lang="en-US" i="1" baseline="-25000" dirty="0">
                <a:sym typeface="Wingdings" panose="05000000000000000000" pitchFamily="2" charset="2"/>
              </a:rPr>
              <a:t>C</a:t>
            </a:r>
            <a:r>
              <a:rPr lang="en-US" i="1" baseline="-25000" dirty="0"/>
              <a:t>+</a:t>
            </a:r>
            <a:r>
              <a:rPr lang="en-US" baseline="-25000" dirty="0"/>
              <a:t> </a:t>
            </a:r>
            <a:r>
              <a:rPr lang="en-US" dirty="0"/>
              <a:t>= 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05C24F3-827E-90FA-B7EC-687D47B410DB}"/>
              </a:ext>
            </a:extLst>
          </p:cNvPr>
          <p:cNvSpPr txBox="1"/>
          <p:nvPr/>
        </p:nvSpPr>
        <p:spPr>
          <a:xfrm>
            <a:off x="7427324" y="4105964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0*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C</a:t>
            </a:r>
            <a:r>
              <a:rPr lang="en-US" i="1" baseline="-25000" dirty="0"/>
              <a:t>-</a:t>
            </a:r>
            <a:r>
              <a:rPr lang="en-US" baseline="-25000" dirty="0">
                <a:sym typeface="Wingdings" panose="05000000000000000000" pitchFamily="2" charset="2"/>
              </a:rPr>
              <a:t>  </a:t>
            </a:r>
            <a:r>
              <a:rPr lang="en-US" i="1" baseline="-25000" dirty="0">
                <a:sym typeface="Wingdings" panose="05000000000000000000" pitchFamily="2" charset="2"/>
              </a:rPr>
              <a:t>C</a:t>
            </a:r>
            <a:r>
              <a:rPr lang="en-US" i="1" baseline="-25000" dirty="0"/>
              <a:t>+</a:t>
            </a:r>
            <a:r>
              <a:rPr lang="en-US" baseline="-25000" dirty="0"/>
              <a:t> </a:t>
            </a:r>
            <a:r>
              <a:rPr lang="en-US" dirty="0"/>
              <a:t>= 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F27334-76E6-8E55-C4F2-0A7DE40B95EF}"/>
              </a:ext>
            </a:extLst>
          </p:cNvPr>
          <p:cNvSpPr txBox="1"/>
          <p:nvPr/>
        </p:nvSpPr>
        <p:spPr>
          <a:xfrm>
            <a:off x="7427324" y="446894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0*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G</a:t>
            </a:r>
            <a:r>
              <a:rPr lang="en-US" i="1" baseline="-25000" dirty="0"/>
              <a:t>-</a:t>
            </a:r>
            <a:r>
              <a:rPr lang="en-US" baseline="-25000" dirty="0">
                <a:sym typeface="Wingdings" panose="05000000000000000000" pitchFamily="2" charset="2"/>
              </a:rPr>
              <a:t>  </a:t>
            </a:r>
            <a:r>
              <a:rPr lang="en-US" i="1" baseline="-25000" dirty="0">
                <a:sym typeface="Wingdings" panose="05000000000000000000" pitchFamily="2" charset="2"/>
              </a:rPr>
              <a:t>C</a:t>
            </a:r>
            <a:r>
              <a:rPr lang="en-US" i="1" baseline="-25000" dirty="0"/>
              <a:t>+</a:t>
            </a:r>
            <a:r>
              <a:rPr lang="en-US" baseline="-25000" dirty="0"/>
              <a:t> </a:t>
            </a:r>
            <a:r>
              <a:rPr lang="en-US" dirty="0"/>
              <a:t>= 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EFA262B-B46E-92E5-6EC9-CEEBCC0C5A16}"/>
              </a:ext>
            </a:extLst>
          </p:cNvPr>
          <p:cNvSpPr txBox="1"/>
          <p:nvPr/>
        </p:nvSpPr>
        <p:spPr>
          <a:xfrm>
            <a:off x="7427324" y="4845634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0*</a:t>
            </a:r>
            <a:r>
              <a:rPr lang="en-US" i="1" dirty="0"/>
              <a:t> </a:t>
            </a:r>
            <a:r>
              <a:rPr lang="en-US" i="1" dirty="0" err="1"/>
              <a:t>t</a:t>
            </a:r>
            <a:r>
              <a:rPr lang="en-US" i="1" baseline="-25000" dirty="0" err="1"/>
              <a:t>T</a:t>
            </a:r>
            <a:r>
              <a:rPr lang="en-US" i="1" baseline="-25000" dirty="0"/>
              <a:t>-</a:t>
            </a:r>
            <a:r>
              <a:rPr lang="en-US" baseline="-25000" dirty="0">
                <a:sym typeface="Wingdings" panose="05000000000000000000" pitchFamily="2" charset="2"/>
              </a:rPr>
              <a:t>  </a:t>
            </a:r>
            <a:r>
              <a:rPr lang="en-US" i="1" baseline="-25000" dirty="0">
                <a:sym typeface="Wingdings" panose="05000000000000000000" pitchFamily="2" charset="2"/>
              </a:rPr>
              <a:t>C</a:t>
            </a:r>
            <a:r>
              <a:rPr lang="en-US" i="1" baseline="-25000" dirty="0"/>
              <a:t>+</a:t>
            </a:r>
            <a:r>
              <a:rPr lang="en-US" baseline="-25000" dirty="0"/>
              <a:t> </a:t>
            </a:r>
            <a:r>
              <a:rPr lang="en-US" dirty="0"/>
              <a:t>= 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2B91AB0-818E-81F4-CF4F-90A172E25120}"/>
              </a:ext>
            </a:extLst>
          </p:cNvPr>
          <p:cNvSpPr txBox="1"/>
          <p:nvPr/>
        </p:nvSpPr>
        <p:spPr>
          <a:xfrm>
            <a:off x="6582051" y="5353594"/>
            <a:ext cx="985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Previous</a:t>
            </a:r>
          </a:p>
          <a:p>
            <a:r>
              <a:rPr lang="en-US" dirty="0">
                <a:solidFill>
                  <a:srgbClr val="FF0000"/>
                </a:solidFill>
              </a:rPr>
              <a:t>score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4F9DB19-5793-FE02-404C-69D31E1024A2}"/>
              </a:ext>
            </a:extLst>
          </p:cNvPr>
          <p:cNvSpPr txBox="1"/>
          <p:nvPr/>
        </p:nvSpPr>
        <p:spPr>
          <a:xfrm>
            <a:off x="7567257" y="5353594"/>
            <a:ext cx="1198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Transition</a:t>
            </a:r>
          </a:p>
          <a:p>
            <a:r>
              <a:rPr lang="en-US" dirty="0">
                <a:solidFill>
                  <a:srgbClr val="FF0000"/>
                </a:solidFill>
              </a:rPr>
              <a:t>probability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2176B75-34D0-5D12-022C-4737CAC6ED3E}"/>
              </a:ext>
            </a:extLst>
          </p:cNvPr>
          <p:cNvCxnSpPr>
            <a:cxnSpLocks/>
          </p:cNvCxnSpPr>
          <p:nvPr/>
        </p:nvCxnSpPr>
        <p:spPr>
          <a:xfrm flipV="1">
            <a:off x="7086600" y="5118931"/>
            <a:ext cx="399516" cy="291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82119EE-4333-64D4-E1A1-9D9829338FFB}"/>
              </a:ext>
            </a:extLst>
          </p:cNvPr>
          <p:cNvCxnSpPr>
            <a:cxnSpLocks/>
            <a:endCxn id="52" idx="2"/>
          </p:cNvCxnSpPr>
          <p:nvPr/>
        </p:nvCxnSpPr>
        <p:spPr>
          <a:xfrm flipH="1" flipV="1">
            <a:off x="8111165" y="5214966"/>
            <a:ext cx="42235" cy="20331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67F398A-98C9-F5BF-54A1-50F21B435AFB}"/>
              </a:ext>
            </a:extLst>
          </p:cNvPr>
          <p:cNvSpPr txBox="1"/>
          <p:nvPr/>
        </p:nvSpPr>
        <p:spPr>
          <a:xfrm>
            <a:off x="7443387" y="557455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76412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673953"/>
            <a:ext cx="35623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4252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3:  Keep going for </a:t>
            </a:r>
            <a:r>
              <a:rPr lang="en-US" sz="2400" i="1" dirty="0"/>
              <a:t>i</a:t>
            </a:r>
            <a:r>
              <a:rPr lang="en-US" sz="2400" dirty="0"/>
              <a:t> = 2, etc..</a:t>
            </a:r>
          </a:p>
        </p:txBody>
      </p:sp>
    </p:spTree>
    <p:extLst>
      <p:ext uri="{BB962C8B-B14F-4D97-AF65-F5344CB8AC3E}">
        <p14:creationId xmlns:p14="http://schemas.microsoft.com/office/powerpoint/2010/main" val="913296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56707"/>
            <a:ext cx="8305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The </a:t>
            </a:r>
            <a:r>
              <a:rPr lang="en-US" sz="2400" b="1" u="sng" dirty="0"/>
              <a:t>key idea </a:t>
            </a:r>
            <a:r>
              <a:rPr lang="en-US" sz="2400" b="1" dirty="0"/>
              <a:t>of both of these types of models is that: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i="1" dirty="0"/>
              <a:t>Biological sequences can be modeled as series of stochastic (i.e., random) events</a:t>
            </a:r>
            <a:r>
              <a:rPr lang="en-US" sz="3200" b="1" dirty="0"/>
              <a:t>.  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It’s easy to see how a random process might model stretches of DNA between genes and other important regions.  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BUT, the idea of modeling something as structured and meaningful as a gene or protein sequence by a similar process might seem odd. </a:t>
            </a:r>
          </a:p>
        </p:txBody>
      </p:sp>
    </p:spTree>
    <p:extLst>
      <p:ext uri="{BB962C8B-B14F-4D97-AF65-F5344CB8AC3E}">
        <p14:creationId xmlns:p14="http://schemas.microsoft.com/office/powerpoint/2010/main" val="4061512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GC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9" y="1311628"/>
            <a:ext cx="6654791" cy="3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34" y="-12007"/>
            <a:ext cx="9049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maximum scoring path scores 0.0032.</a:t>
            </a:r>
          </a:p>
          <a:p>
            <a:r>
              <a:rPr lang="en-US" sz="2000" b="1" dirty="0"/>
              <a:t>The most likely state path is found by </a:t>
            </a:r>
            <a:r>
              <a:rPr lang="en-US" sz="2000" b="1" dirty="0" err="1"/>
              <a:t>traceback</a:t>
            </a:r>
            <a:r>
              <a:rPr lang="en-US" sz="2000" b="1" dirty="0"/>
              <a:t> from the 0.0032 to give C+G+C+G+.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211" y="5733365"/>
            <a:ext cx="8918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a longer sequence, the model would switch back &amp; forth between 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and non-</a:t>
            </a:r>
            <a:r>
              <a:rPr lang="en-US" sz="2000" b="1" dirty="0" err="1">
                <a:solidFill>
                  <a:srgbClr val="FF0000"/>
                </a:solidFill>
              </a:rPr>
              <a:t>CpG</a:t>
            </a:r>
            <a:r>
              <a:rPr lang="en-US" sz="2000" b="1" dirty="0">
                <a:solidFill>
                  <a:srgbClr val="FF0000"/>
                </a:solidFill>
              </a:rPr>
              <a:t> states appropriately. </a:t>
            </a:r>
          </a:p>
        </p:txBody>
      </p:sp>
      <p:sp>
        <p:nvSpPr>
          <p:cNvPr id="7" name="Oval 6"/>
          <p:cNvSpPr/>
          <p:nvPr/>
        </p:nvSpPr>
        <p:spPr>
          <a:xfrm>
            <a:off x="6833287" y="2778211"/>
            <a:ext cx="15240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0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" y="0"/>
            <a:ext cx="600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Can this really work?    Here’s a real example.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557" y="794132"/>
            <a:ext cx="210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HMM model of</a:t>
            </a:r>
          </a:p>
          <a:p>
            <a:r>
              <a:rPr lang="en-US" dirty="0"/>
              <a:t>fair and loaded dice: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0600" y="6269048"/>
            <a:ext cx="630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from Durbin </a:t>
            </a:r>
            <a:r>
              <a:rPr lang="en-US" sz="1000" i="1" dirty="0"/>
              <a:t>et 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2724834"/>
            <a:ext cx="633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Reconstructing which was used when, using the Viterbi algorithm:</a:t>
            </a:r>
          </a:p>
        </p:txBody>
      </p: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50CAE9B-F0AD-49C5-A6B7-30E91908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1712" r="3333" b="14519"/>
          <a:stretch/>
        </p:blipFill>
        <p:spPr>
          <a:xfrm>
            <a:off x="1061346" y="3124200"/>
            <a:ext cx="7168254" cy="36300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AE15477-7D07-4F11-9A3A-CC3F56F01AFB}"/>
              </a:ext>
            </a:extLst>
          </p:cNvPr>
          <p:cNvGrpSpPr/>
          <p:nvPr/>
        </p:nvGrpSpPr>
        <p:grpSpPr>
          <a:xfrm>
            <a:off x="2850984" y="609600"/>
            <a:ext cx="3549816" cy="1927995"/>
            <a:chOff x="2698584" y="891405"/>
            <a:chExt cx="3549816" cy="19279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1A7D94-796C-4B8B-8105-8DE6BA212950}"/>
                </a:ext>
              </a:extLst>
            </p:cNvPr>
            <p:cNvSpPr txBox="1"/>
            <p:nvPr/>
          </p:nvSpPr>
          <p:spPr>
            <a:xfrm>
              <a:off x="3394502" y="1122207"/>
              <a:ext cx="665567" cy="13849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1:  1/6</a:t>
              </a:r>
            </a:p>
            <a:p>
              <a:r>
                <a:rPr lang="en-US" sz="1400" b="1" dirty="0"/>
                <a:t>2:  1/6</a:t>
              </a:r>
            </a:p>
            <a:p>
              <a:r>
                <a:rPr lang="en-US" sz="1400" b="1" dirty="0"/>
                <a:t>3:  1/6</a:t>
              </a:r>
            </a:p>
            <a:p>
              <a:r>
                <a:rPr lang="en-US" sz="1400" b="1" dirty="0"/>
                <a:t>4:  1/6</a:t>
              </a:r>
            </a:p>
            <a:p>
              <a:r>
                <a:rPr lang="en-US" sz="1400" b="1" dirty="0"/>
                <a:t>5:  1/6</a:t>
              </a:r>
            </a:p>
            <a:p>
              <a:r>
                <a:rPr lang="en-US" sz="1400" b="1" dirty="0"/>
                <a:t>6:  1/6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EE9C46-6379-423B-8C26-58692DE9B0EB}"/>
                </a:ext>
              </a:extLst>
            </p:cNvPr>
            <p:cNvSpPr txBox="1"/>
            <p:nvPr/>
          </p:nvSpPr>
          <p:spPr>
            <a:xfrm>
              <a:off x="3459359" y="2450068"/>
              <a:ext cx="53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Fair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45FD4-072E-4655-8E54-48EBB61E0EE8}"/>
                </a:ext>
              </a:extLst>
            </p:cNvPr>
            <p:cNvSpPr txBox="1"/>
            <p:nvPr/>
          </p:nvSpPr>
          <p:spPr>
            <a:xfrm>
              <a:off x="4861046" y="1120005"/>
              <a:ext cx="756938" cy="13849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1:  1/10</a:t>
              </a:r>
            </a:p>
            <a:p>
              <a:r>
                <a:rPr lang="en-US" sz="1400" b="1" dirty="0"/>
                <a:t>2:  1/10</a:t>
              </a:r>
            </a:p>
            <a:p>
              <a:r>
                <a:rPr lang="en-US" sz="1400" b="1" dirty="0"/>
                <a:t>3:  1/10</a:t>
              </a:r>
            </a:p>
            <a:p>
              <a:r>
                <a:rPr lang="en-US" sz="1400" b="1" dirty="0"/>
                <a:t>4:  1/10</a:t>
              </a:r>
            </a:p>
            <a:p>
              <a:r>
                <a:rPr lang="en-US" sz="1400" b="1" dirty="0"/>
                <a:t>5:  1/10</a:t>
              </a:r>
            </a:p>
            <a:p>
              <a:r>
                <a:rPr lang="en-US" sz="1400" b="1" dirty="0"/>
                <a:t>6:    1/2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196422-CD40-4729-8AED-4A375633CE75}"/>
                </a:ext>
              </a:extLst>
            </p:cNvPr>
            <p:cNvSpPr txBox="1"/>
            <p:nvPr/>
          </p:nvSpPr>
          <p:spPr>
            <a:xfrm>
              <a:off x="4798529" y="2447866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Loaded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A66683-620F-46BC-A3F1-B8B89D743308}"/>
                </a:ext>
              </a:extLst>
            </p:cNvPr>
            <p:cNvSpPr/>
            <p:nvPr/>
          </p:nvSpPr>
          <p:spPr>
            <a:xfrm>
              <a:off x="4064223" y="1529912"/>
              <a:ext cx="796954" cy="168160"/>
            </a:xfrm>
            <a:custGeom>
              <a:avLst/>
              <a:gdLst>
                <a:gd name="connsiteX0" fmla="*/ 0 w 796954"/>
                <a:gd name="connsiteY0" fmla="*/ 153937 h 153937"/>
                <a:gd name="connsiteX1" fmla="*/ 151002 w 796954"/>
                <a:gd name="connsiteY1" fmla="*/ 53269 h 153937"/>
                <a:gd name="connsiteX2" fmla="*/ 570451 w 796954"/>
                <a:gd name="connsiteY2" fmla="*/ 2935 h 153937"/>
                <a:gd name="connsiteX3" fmla="*/ 796954 w 796954"/>
                <a:gd name="connsiteY3" fmla="*/ 137159 h 153937"/>
                <a:gd name="connsiteX0" fmla="*/ 0 w 796954"/>
                <a:gd name="connsiteY0" fmla="*/ 161972 h 161972"/>
                <a:gd name="connsiteX1" fmla="*/ 151002 w 796954"/>
                <a:gd name="connsiteY1" fmla="*/ 61304 h 161972"/>
                <a:gd name="connsiteX2" fmla="*/ 419450 w 796954"/>
                <a:gd name="connsiteY2" fmla="*/ 2581 h 161972"/>
                <a:gd name="connsiteX3" fmla="*/ 796954 w 796954"/>
                <a:gd name="connsiteY3" fmla="*/ 145194 h 161972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72707 h 172707"/>
                <a:gd name="connsiteX1" fmla="*/ 419450 w 796954"/>
                <a:gd name="connsiteY1" fmla="*/ 13316 h 172707"/>
                <a:gd name="connsiteX2" fmla="*/ 796954 w 796954"/>
                <a:gd name="connsiteY2" fmla="*/ 155929 h 172707"/>
                <a:gd name="connsiteX0" fmla="*/ 0 w 796954"/>
                <a:gd name="connsiteY0" fmla="*/ 161587 h 161587"/>
                <a:gd name="connsiteX1" fmla="*/ 419450 w 796954"/>
                <a:gd name="connsiteY1" fmla="*/ 2196 h 161587"/>
                <a:gd name="connsiteX2" fmla="*/ 796954 w 796954"/>
                <a:gd name="connsiteY2" fmla="*/ 144809 h 161587"/>
                <a:gd name="connsiteX0" fmla="*/ 0 w 796954"/>
                <a:gd name="connsiteY0" fmla="*/ 161488 h 161488"/>
                <a:gd name="connsiteX1" fmla="*/ 419450 w 796954"/>
                <a:gd name="connsiteY1" fmla="*/ 2097 h 161488"/>
                <a:gd name="connsiteX2" fmla="*/ 796954 w 796954"/>
                <a:gd name="connsiteY2" fmla="*/ 144710 h 161488"/>
                <a:gd name="connsiteX0" fmla="*/ 0 w 796954"/>
                <a:gd name="connsiteY0" fmla="*/ 169663 h 169663"/>
                <a:gd name="connsiteX1" fmla="*/ 402672 w 796954"/>
                <a:gd name="connsiteY1" fmla="*/ 1883 h 169663"/>
                <a:gd name="connsiteX2" fmla="*/ 796954 w 796954"/>
                <a:gd name="connsiteY2" fmla="*/ 152885 h 169663"/>
                <a:gd name="connsiteX0" fmla="*/ 0 w 796954"/>
                <a:gd name="connsiteY0" fmla="*/ 168160 h 168160"/>
                <a:gd name="connsiteX1" fmla="*/ 402672 w 796954"/>
                <a:gd name="connsiteY1" fmla="*/ 380 h 168160"/>
                <a:gd name="connsiteX2" fmla="*/ 796954 w 796954"/>
                <a:gd name="connsiteY2" fmla="*/ 151382 h 1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954" h="168160">
                  <a:moveTo>
                    <a:pt x="0" y="168160"/>
                  </a:moveTo>
                  <a:cubicBezTo>
                    <a:pt x="129330" y="51064"/>
                    <a:pt x="278235" y="-5213"/>
                    <a:pt x="402672" y="380"/>
                  </a:cubicBezTo>
                  <a:cubicBezTo>
                    <a:pt x="527109" y="5973"/>
                    <a:pt x="645253" y="49316"/>
                    <a:pt x="796954" y="15138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44FCD5A-7D83-4F96-8D55-9925AEBC8FD2}"/>
                </a:ext>
              </a:extLst>
            </p:cNvPr>
            <p:cNvSpPr/>
            <p:nvPr/>
          </p:nvSpPr>
          <p:spPr>
            <a:xfrm rot="10800000">
              <a:off x="4059938" y="1834713"/>
              <a:ext cx="796954" cy="168160"/>
            </a:xfrm>
            <a:custGeom>
              <a:avLst/>
              <a:gdLst>
                <a:gd name="connsiteX0" fmla="*/ 0 w 796954"/>
                <a:gd name="connsiteY0" fmla="*/ 153937 h 153937"/>
                <a:gd name="connsiteX1" fmla="*/ 151002 w 796954"/>
                <a:gd name="connsiteY1" fmla="*/ 53269 h 153937"/>
                <a:gd name="connsiteX2" fmla="*/ 570451 w 796954"/>
                <a:gd name="connsiteY2" fmla="*/ 2935 h 153937"/>
                <a:gd name="connsiteX3" fmla="*/ 796954 w 796954"/>
                <a:gd name="connsiteY3" fmla="*/ 137159 h 153937"/>
                <a:gd name="connsiteX0" fmla="*/ 0 w 796954"/>
                <a:gd name="connsiteY0" fmla="*/ 161972 h 161972"/>
                <a:gd name="connsiteX1" fmla="*/ 151002 w 796954"/>
                <a:gd name="connsiteY1" fmla="*/ 61304 h 161972"/>
                <a:gd name="connsiteX2" fmla="*/ 419450 w 796954"/>
                <a:gd name="connsiteY2" fmla="*/ 2581 h 161972"/>
                <a:gd name="connsiteX3" fmla="*/ 796954 w 796954"/>
                <a:gd name="connsiteY3" fmla="*/ 145194 h 161972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72707 h 172707"/>
                <a:gd name="connsiteX1" fmla="*/ 419450 w 796954"/>
                <a:gd name="connsiteY1" fmla="*/ 13316 h 172707"/>
                <a:gd name="connsiteX2" fmla="*/ 796954 w 796954"/>
                <a:gd name="connsiteY2" fmla="*/ 155929 h 172707"/>
                <a:gd name="connsiteX0" fmla="*/ 0 w 796954"/>
                <a:gd name="connsiteY0" fmla="*/ 161587 h 161587"/>
                <a:gd name="connsiteX1" fmla="*/ 419450 w 796954"/>
                <a:gd name="connsiteY1" fmla="*/ 2196 h 161587"/>
                <a:gd name="connsiteX2" fmla="*/ 796954 w 796954"/>
                <a:gd name="connsiteY2" fmla="*/ 144809 h 161587"/>
                <a:gd name="connsiteX0" fmla="*/ 0 w 796954"/>
                <a:gd name="connsiteY0" fmla="*/ 161488 h 161488"/>
                <a:gd name="connsiteX1" fmla="*/ 419450 w 796954"/>
                <a:gd name="connsiteY1" fmla="*/ 2097 h 161488"/>
                <a:gd name="connsiteX2" fmla="*/ 796954 w 796954"/>
                <a:gd name="connsiteY2" fmla="*/ 144710 h 161488"/>
                <a:gd name="connsiteX0" fmla="*/ 0 w 796954"/>
                <a:gd name="connsiteY0" fmla="*/ 169663 h 169663"/>
                <a:gd name="connsiteX1" fmla="*/ 402672 w 796954"/>
                <a:gd name="connsiteY1" fmla="*/ 1883 h 169663"/>
                <a:gd name="connsiteX2" fmla="*/ 796954 w 796954"/>
                <a:gd name="connsiteY2" fmla="*/ 152885 h 169663"/>
                <a:gd name="connsiteX0" fmla="*/ 0 w 796954"/>
                <a:gd name="connsiteY0" fmla="*/ 168160 h 168160"/>
                <a:gd name="connsiteX1" fmla="*/ 402672 w 796954"/>
                <a:gd name="connsiteY1" fmla="*/ 380 h 168160"/>
                <a:gd name="connsiteX2" fmla="*/ 796954 w 796954"/>
                <a:gd name="connsiteY2" fmla="*/ 151382 h 1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954" h="168160">
                  <a:moveTo>
                    <a:pt x="0" y="168160"/>
                  </a:moveTo>
                  <a:cubicBezTo>
                    <a:pt x="129330" y="51064"/>
                    <a:pt x="278235" y="-5213"/>
                    <a:pt x="402672" y="380"/>
                  </a:cubicBezTo>
                  <a:cubicBezTo>
                    <a:pt x="527109" y="5973"/>
                    <a:pt x="645253" y="49316"/>
                    <a:pt x="796954" y="15138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DCDF75-5ADC-4D42-A922-48A488BF6817}"/>
                </a:ext>
              </a:extLst>
            </p:cNvPr>
            <p:cNvSpPr txBox="1"/>
            <p:nvPr/>
          </p:nvSpPr>
          <p:spPr>
            <a:xfrm>
              <a:off x="4255122" y="1967287"/>
              <a:ext cx="41549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581E6C-4D4E-44B3-99D8-AC246DAD2F18}"/>
                </a:ext>
              </a:extLst>
            </p:cNvPr>
            <p:cNvSpPr txBox="1"/>
            <p:nvPr/>
          </p:nvSpPr>
          <p:spPr>
            <a:xfrm>
              <a:off x="4204979" y="1246917"/>
              <a:ext cx="506870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0.05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9A43EC-9615-4D13-9C20-BDF5FF60A9B0}"/>
                </a:ext>
              </a:extLst>
            </p:cNvPr>
            <p:cNvSpPr/>
            <p:nvPr/>
          </p:nvSpPr>
          <p:spPr>
            <a:xfrm>
              <a:off x="3165903" y="891405"/>
              <a:ext cx="457424" cy="457327"/>
            </a:xfrm>
            <a:custGeom>
              <a:avLst/>
              <a:gdLst>
                <a:gd name="connsiteX0" fmla="*/ 0 w 457200"/>
                <a:gd name="connsiteY0" fmla="*/ 228600 h 457200"/>
                <a:gd name="connsiteX1" fmla="*/ 228600 w 457200"/>
                <a:gd name="connsiteY1" fmla="*/ 0 h 457200"/>
                <a:gd name="connsiteX2" fmla="*/ 457200 w 457200"/>
                <a:gd name="connsiteY2" fmla="*/ 228600 h 457200"/>
                <a:gd name="connsiteX3" fmla="*/ 228600 w 457200"/>
                <a:gd name="connsiteY3" fmla="*/ 457200 h 457200"/>
                <a:gd name="connsiteX4" fmla="*/ 0 w 457200"/>
                <a:gd name="connsiteY4" fmla="*/ 228600 h 457200"/>
                <a:gd name="connsiteX0" fmla="*/ 0 w 465036"/>
                <a:gd name="connsiteY0" fmla="*/ 228600 h 463854"/>
                <a:gd name="connsiteX1" fmla="*/ 228600 w 465036"/>
                <a:gd name="connsiteY1" fmla="*/ 0 h 463854"/>
                <a:gd name="connsiteX2" fmla="*/ 457200 w 465036"/>
                <a:gd name="connsiteY2" fmla="*/ 228600 h 463854"/>
                <a:gd name="connsiteX3" fmla="*/ 394982 w 465036"/>
                <a:gd name="connsiteY3" fmla="*/ 387217 h 463854"/>
                <a:gd name="connsiteX4" fmla="*/ 228600 w 465036"/>
                <a:gd name="connsiteY4" fmla="*/ 457200 h 463854"/>
                <a:gd name="connsiteX5" fmla="*/ 0 w 465036"/>
                <a:gd name="connsiteY5" fmla="*/ 228600 h 463854"/>
                <a:gd name="connsiteX0" fmla="*/ 0 w 465036"/>
                <a:gd name="connsiteY0" fmla="*/ 228600 h 516739"/>
                <a:gd name="connsiteX1" fmla="*/ 228600 w 465036"/>
                <a:gd name="connsiteY1" fmla="*/ 0 h 516739"/>
                <a:gd name="connsiteX2" fmla="*/ 457200 w 465036"/>
                <a:gd name="connsiteY2" fmla="*/ 228600 h 516739"/>
                <a:gd name="connsiteX3" fmla="*/ 394982 w 465036"/>
                <a:gd name="connsiteY3" fmla="*/ 387217 h 516739"/>
                <a:gd name="connsiteX4" fmla="*/ 228600 w 465036"/>
                <a:gd name="connsiteY4" fmla="*/ 457200 h 516739"/>
                <a:gd name="connsiteX5" fmla="*/ 0 w 465036"/>
                <a:gd name="connsiteY5" fmla="*/ 228600 h 516739"/>
                <a:gd name="connsiteX0" fmla="*/ 0 w 546795"/>
                <a:gd name="connsiteY0" fmla="*/ 228600 h 527626"/>
                <a:gd name="connsiteX1" fmla="*/ 228600 w 546795"/>
                <a:gd name="connsiteY1" fmla="*/ 0 h 527626"/>
                <a:gd name="connsiteX2" fmla="*/ 457200 w 546795"/>
                <a:gd name="connsiteY2" fmla="*/ 228600 h 527626"/>
                <a:gd name="connsiteX3" fmla="*/ 537594 w 546795"/>
                <a:gd name="connsiteY3" fmla="*/ 403995 h 527626"/>
                <a:gd name="connsiteX4" fmla="*/ 228600 w 546795"/>
                <a:gd name="connsiteY4" fmla="*/ 457200 h 527626"/>
                <a:gd name="connsiteX5" fmla="*/ 0 w 546795"/>
                <a:gd name="connsiteY5" fmla="*/ 228600 h 527626"/>
                <a:gd name="connsiteX0" fmla="*/ 228600 w 629034"/>
                <a:gd name="connsiteY0" fmla="*/ 457200 h 495435"/>
                <a:gd name="connsiteX1" fmla="*/ 0 w 629034"/>
                <a:gd name="connsiteY1" fmla="*/ 228600 h 495435"/>
                <a:gd name="connsiteX2" fmla="*/ 228600 w 629034"/>
                <a:gd name="connsiteY2" fmla="*/ 0 h 495435"/>
                <a:gd name="connsiteX3" fmla="*/ 457200 w 629034"/>
                <a:gd name="connsiteY3" fmla="*/ 228600 h 495435"/>
                <a:gd name="connsiteX4" fmla="*/ 629034 w 629034"/>
                <a:gd name="connsiteY4" fmla="*/ 495435 h 495435"/>
                <a:gd name="connsiteX0" fmla="*/ 228600 w 457200"/>
                <a:gd name="connsiteY0" fmla="*/ 457200 h 457200"/>
                <a:gd name="connsiteX1" fmla="*/ 0 w 457200"/>
                <a:gd name="connsiteY1" fmla="*/ 228600 h 457200"/>
                <a:gd name="connsiteX2" fmla="*/ 228600 w 457200"/>
                <a:gd name="connsiteY2" fmla="*/ 0 h 457200"/>
                <a:gd name="connsiteX3" fmla="*/ 457200 w 457200"/>
                <a:gd name="connsiteY3" fmla="*/ 228600 h 457200"/>
                <a:gd name="connsiteX0" fmla="*/ 228600 w 457424"/>
                <a:gd name="connsiteY0" fmla="*/ 457200 h 457200"/>
                <a:gd name="connsiteX1" fmla="*/ 0 w 457424"/>
                <a:gd name="connsiteY1" fmla="*/ 228600 h 457200"/>
                <a:gd name="connsiteX2" fmla="*/ 228600 w 457424"/>
                <a:gd name="connsiteY2" fmla="*/ 0 h 457200"/>
                <a:gd name="connsiteX3" fmla="*/ 457200 w 457424"/>
                <a:gd name="connsiteY3" fmla="*/ 228600 h 457200"/>
                <a:gd name="connsiteX0" fmla="*/ 228600 w 457424"/>
                <a:gd name="connsiteY0" fmla="*/ 457200 h 457327"/>
                <a:gd name="connsiteX1" fmla="*/ 0 w 457424"/>
                <a:gd name="connsiteY1" fmla="*/ 228600 h 457327"/>
                <a:gd name="connsiteX2" fmla="*/ 228600 w 457424"/>
                <a:gd name="connsiteY2" fmla="*/ 0 h 457327"/>
                <a:gd name="connsiteX3" fmla="*/ 457200 w 457424"/>
                <a:gd name="connsiteY3" fmla="*/ 228600 h 45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424" h="457327">
                  <a:moveTo>
                    <a:pt x="228600" y="457200"/>
                  </a:moveTo>
                  <a:cubicBezTo>
                    <a:pt x="113834" y="461524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ubicBezTo>
                    <a:pt x="354852" y="0"/>
                    <a:pt x="463026" y="138897"/>
                    <a:pt x="457200" y="22860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0D4A68-53CD-48ED-98A3-EE009ABDB888}"/>
                </a:ext>
              </a:extLst>
            </p:cNvPr>
            <p:cNvSpPr txBox="1"/>
            <p:nvPr/>
          </p:nvSpPr>
          <p:spPr>
            <a:xfrm>
              <a:off x="2698584" y="939140"/>
              <a:ext cx="506870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0.95</a:t>
              </a:r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BF6704C5-22AC-4EB6-95A8-F1E69C516810}"/>
                </a:ext>
              </a:extLst>
            </p:cNvPr>
            <p:cNvSpPr/>
            <p:nvPr/>
          </p:nvSpPr>
          <p:spPr>
            <a:xfrm flipH="1">
              <a:off x="5375702" y="891405"/>
              <a:ext cx="457424" cy="457327"/>
            </a:xfrm>
            <a:custGeom>
              <a:avLst/>
              <a:gdLst>
                <a:gd name="connsiteX0" fmla="*/ 0 w 457200"/>
                <a:gd name="connsiteY0" fmla="*/ 228600 h 457200"/>
                <a:gd name="connsiteX1" fmla="*/ 228600 w 457200"/>
                <a:gd name="connsiteY1" fmla="*/ 0 h 457200"/>
                <a:gd name="connsiteX2" fmla="*/ 457200 w 457200"/>
                <a:gd name="connsiteY2" fmla="*/ 228600 h 457200"/>
                <a:gd name="connsiteX3" fmla="*/ 228600 w 457200"/>
                <a:gd name="connsiteY3" fmla="*/ 457200 h 457200"/>
                <a:gd name="connsiteX4" fmla="*/ 0 w 457200"/>
                <a:gd name="connsiteY4" fmla="*/ 228600 h 457200"/>
                <a:gd name="connsiteX0" fmla="*/ 0 w 465036"/>
                <a:gd name="connsiteY0" fmla="*/ 228600 h 463854"/>
                <a:gd name="connsiteX1" fmla="*/ 228600 w 465036"/>
                <a:gd name="connsiteY1" fmla="*/ 0 h 463854"/>
                <a:gd name="connsiteX2" fmla="*/ 457200 w 465036"/>
                <a:gd name="connsiteY2" fmla="*/ 228600 h 463854"/>
                <a:gd name="connsiteX3" fmla="*/ 394982 w 465036"/>
                <a:gd name="connsiteY3" fmla="*/ 387217 h 463854"/>
                <a:gd name="connsiteX4" fmla="*/ 228600 w 465036"/>
                <a:gd name="connsiteY4" fmla="*/ 457200 h 463854"/>
                <a:gd name="connsiteX5" fmla="*/ 0 w 465036"/>
                <a:gd name="connsiteY5" fmla="*/ 228600 h 463854"/>
                <a:gd name="connsiteX0" fmla="*/ 0 w 465036"/>
                <a:gd name="connsiteY0" fmla="*/ 228600 h 516739"/>
                <a:gd name="connsiteX1" fmla="*/ 228600 w 465036"/>
                <a:gd name="connsiteY1" fmla="*/ 0 h 516739"/>
                <a:gd name="connsiteX2" fmla="*/ 457200 w 465036"/>
                <a:gd name="connsiteY2" fmla="*/ 228600 h 516739"/>
                <a:gd name="connsiteX3" fmla="*/ 394982 w 465036"/>
                <a:gd name="connsiteY3" fmla="*/ 387217 h 516739"/>
                <a:gd name="connsiteX4" fmla="*/ 228600 w 465036"/>
                <a:gd name="connsiteY4" fmla="*/ 457200 h 516739"/>
                <a:gd name="connsiteX5" fmla="*/ 0 w 465036"/>
                <a:gd name="connsiteY5" fmla="*/ 228600 h 516739"/>
                <a:gd name="connsiteX0" fmla="*/ 0 w 546795"/>
                <a:gd name="connsiteY0" fmla="*/ 228600 h 527626"/>
                <a:gd name="connsiteX1" fmla="*/ 228600 w 546795"/>
                <a:gd name="connsiteY1" fmla="*/ 0 h 527626"/>
                <a:gd name="connsiteX2" fmla="*/ 457200 w 546795"/>
                <a:gd name="connsiteY2" fmla="*/ 228600 h 527626"/>
                <a:gd name="connsiteX3" fmla="*/ 537594 w 546795"/>
                <a:gd name="connsiteY3" fmla="*/ 403995 h 527626"/>
                <a:gd name="connsiteX4" fmla="*/ 228600 w 546795"/>
                <a:gd name="connsiteY4" fmla="*/ 457200 h 527626"/>
                <a:gd name="connsiteX5" fmla="*/ 0 w 546795"/>
                <a:gd name="connsiteY5" fmla="*/ 228600 h 527626"/>
                <a:gd name="connsiteX0" fmla="*/ 228600 w 629034"/>
                <a:gd name="connsiteY0" fmla="*/ 457200 h 495435"/>
                <a:gd name="connsiteX1" fmla="*/ 0 w 629034"/>
                <a:gd name="connsiteY1" fmla="*/ 228600 h 495435"/>
                <a:gd name="connsiteX2" fmla="*/ 228600 w 629034"/>
                <a:gd name="connsiteY2" fmla="*/ 0 h 495435"/>
                <a:gd name="connsiteX3" fmla="*/ 457200 w 629034"/>
                <a:gd name="connsiteY3" fmla="*/ 228600 h 495435"/>
                <a:gd name="connsiteX4" fmla="*/ 629034 w 629034"/>
                <a:gd name="connsiteY4" fmla="*/ 495435 h 495435"/>
                <a:gd name="connsiteX0" fmla="*/ 228600 w 457200"/>
                <a:gd name="connsiteY0" fmla="*/ 457200 h 457200"/>
                <a:gd name="connsiteX1" fmla="*/ 0 w 457200"/>
                <a:gd name="connsiteY1" fmla="*/ 228600 h 457200"/>
                <a:gd name="connsiteX2" fmla="*/ 228600 w 457200"/>
                <a:gd name="connsiteY2" fmla="*/ 0 h 457200"/>
                <a:gd name="connsiteX3" fmla="*/ 457200 w 457200"/>
                <a:gd name="connsiteY3" fmla="*/ 228600 h 457200"/>
                <a:gd name="connsiteX0" fmla="*/ 228600 w 457424"/>
                <a:gd name="connsiteY0" fmla="*/ 457200 h 457200"/>
                <a:gd name="connsiteX1" fmla="*/ 0 w 457424"/>
                <a:gd name="connsiteY1" fmla="*/ 228600 h 457200"/>
                <a:gd name="connsiteX2" fmla="*/ 228600 w 457424"/>
                <a:gd name="connsiteY2" fmla="*/ 0 h 457200"/>
                <a:gd name="connsiteX3" fmla="*/ 457200 w 457424"/>
                <a:gd name="connsiteY3" fmla="*/ 228600 h 457200"/>
                <a:gd name="connsiteX0" fmla="*/ 228600 w 457424"/>
                <a:gd name="connsiteY0" fmla="*/ 457200 h 457327"/>
                <a:gd name="connsiteX1" fmla="*/ 0 w 457424"/>
                <a:gd name="connsiteY1" fmla="*/ 228600 h 457327"/>
                <a:gd name="connsiteX2" fmla="*/ 228600 w 457424"/>
                <a:gd name="connsiteY2" fmla="*/ 0 h 457327"/>
                <a:gd name="connsiteX3" fmla="*/ 457200 w 457424"/>
                <a:gd name="connsiteY3" fmla="*/ 228600 h 45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424" h="457327">
                  <a:moveTo>
                    <a:pt x="228600" y="457200"/>
                  </a:moveTo>
                  <a:cubicBezTo>
                    <a:pt x="113834" y="461524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ubicBezTo>
                    <a:pt x="354852" y="0"/>
                    <a:pt x="463026" y="138897"/>
                    <a:pt x="457200" y="22860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47DA04-E45F-461E-B3F6-6D1A2F40B232}"/>
                </a:ext>
              </a:extLst>
            </p:cNvPr>
            <p:cNvSpPr txBox="1"/>
            <p:nvPr/>
          </p:nvSpPr>
          <p:spPr>
            <a:xfrm>
              <a:off x="5832902" y="939140"/>
              <a:ext cx="41549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965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9" y="0"/>
            <a:ext cx="6000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Can this really work?    Here’s a real example.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1557" y="794132"/>
            <a:ext cx="2102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 HMM model of</a:t>
            </a:r>
          </a:p>
          <a:p>
            <a:r>
              <a:rPr lang="en-US" dirty="0"/>
              <a:t>fair and loaded dice: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10600" y="6269048"/>
            <a:ext cx="630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from Durbin </a:t>
            </a:r>
            <a:r>
              <a:rPr lang="en-US" sz="1000" i="1" dirty="0"/>
              <a:t>et 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2724834"/>
            <a:ext cx="6333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Reconstructing which was used when, using the Viterbi algorithm:</a:t>
            </a:r>
          </a:p>
        </p:txBody>
      </p: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50CAE9B-F0AD-49C5-A6B7-30E919080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21712" r="3333" b="14519"/>
          <a:stretch/>
        </p:blipFill>
        <p:spPr>
          <a:xfrm>
            <a:off x="1061346" y="3124200"/>
            <a:ext cx="7168254" cy="363003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AE15477-7D07-4F11-9A3A-CC3F56F01AFB}"/>
              </a:ext>
            </a:extLst>
          </p:cNvPr>
          <p:cNvGrpSpPr/>
          <p:nvPr/>
        </p:nvGrpSpPr>
        <p:grpSpPr>
          <a:xfrm>
            <a:off x="2850984" y="609600"/>
            <a:ext cx="3549816" cy="1927995"/>
            <a:chOff x="2698584" y="891405"/>
            <a:chExt cx="3549816" cy="192799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1A7D94-796C-4B8B-8105-8DE6BA212950}"/>
                </a:ext>
              </a:extLst>
            </p:cNvPr>
            <p:cNvSpPr txBox="1"/>
            <p:nvPr/>
          </p:nvSpPr>
          <p:spPr>
            <a:xfrm>
              <a:off x="3394502" y="1122207"/>
              <a:ext cx="665567" cy="13849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1:  1/6</a:t>
              </a:r>
            </a:p>
            <a:p>
              <a:r>
                <a:rPr lang="en-US" sz="1400" b="1" dirty="0"/>
                <a:t>2:  1/6</a:t>
              </a:r>
            </a:p>
            <a:p>
              <a:r>
                <a:rPr lang="en-US" sz="1400" b="1" dirty="0"/>
                <a:t>3:  1/6</a:t>
              </a:r>
            </a:p>
            <a:p>
              <a:r>
                <a:rPr lang="en-US" sz="1400" b="1" dirty="0"/>
                <a:t>4:  1/6</a:t>
              </a:r>
            </a:p>
            <a:p>
              <a:r>
                <a:rPr lang="en-US" sz="1400" b="1" dirty="0"/>
                <a:t>5:  1/6</a:t>
              </a:r>
            </a:p>
            <a:p>
              <a:r>
                <a:rPr lang="en-US" sz="1400" b="1" dirty="0"/>
                <a:t>6:  1/6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EE9C46-6379-423B-8C26-58692DE9B0EB}"/>
                </a:ext>
              </a:extLst>
            </p:cNvPr>
            <p:cNvSpPr txBox="1"/>
            <p:nvPr/>
          </p:nvSpPr>
          <p:spPr>
            <a:xfrm>
              <a:off x="3459359" y="2450068"/>
              <a:ext cx="535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Fair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BF45FD4-072E-4655-8E54-48EBB61E0EE8}"/>
                </a:ext>
              </a:extLst>
            </p:cNvPr>
            <p:cNvSpPr txBox="1"/>
            <p:nvPr/>
          </p:nvSpPr>
          <p:spPr>
            <a:xfrm>
              <a:off x="4861046" y="1120005"/>
              <a:ext cx="756938" cy="138499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1:  1/10</a:t>
              </a:r>
            </a:p>
            <a:p>
              <a:r>
                <a:rPr lang="en-US" sz="1400" b="1" dirty="0"/>
                <a:t>2:  1/10</a:t>
              </a:r>
            </a:p>
            <a:p>
              <a:r>
                <a:rPr lang="en-US" sz="1400" b="1" dirty="0"/>
                <a:t>3:  1/10</a:t>
              </a:r>
            </a:p>
            <a:p>
              <a:r>
                <a:rPr lang="en-US" sz="1400" b="1" dirty="0"/>
                <a:t>4:  1/10</a:t>
              </a:r>
            </a:p>
            <a:p>
              <a:r>
                <a:rPr lang="en-US" sz="1400" b="1" dirty="0"/>
                <a:t>5:  1/10</a:t>
              </a:r>
            </a:p>
            <a:p>
              <a:r>
                <a:rPr lang="en-US" sz="1400" b="1" dirty="0"/>
                <a:t>6:    1/2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196422-CD40-4729-8AED-4A375633CE75}"/>
                </a:ext>
              </a:extLst>
            </p:cNvPr>
            <p:cNvSpPr txBox="1"/>
            <p:nvPr/>
          </p:nvSpPr>
          <p:spPr>
            <a:xfrm>
              <a:off x="4798529" y="2447866"/>
              <a:ext cx="881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Loaded</a:t>
              </a: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A66683-620F-46BC-A3F1-B8B89D743308}"/>
                </a:ext>
              </a:extLst>
            </p:cNvPr>
            <p:cNvSpPr/>
            <p:nvPr/>
          </p:nvSpPr>
          <p:spPr>
            <a:xfrm>
              <a:off x="4064223" y="1529912"/>
              <a:ext cx="796954" cy="168160"/>
            </a:xfrm>
            <a:custGeom>
              <a:avLst/>
              <a:gdLst>
                <a:gd name="connsiteX0" fmla="*/ 0 w 796954"/>
                <a:gd name="connsiteY0" fmla="*/ 153937 h 153937"/>
                <a:gd name="connsiteX1" fmla="*/ 151002 w 796954"/>
                <a:gd name="connsiteY1" fmla="*/ 53269 h 153937"/>
                <a:gd name="connsiteX2" fmla="*/ 570451 w 796954"/>
                <a:gd name="connsiteY2" fmla="*/ 2935 h 153937"/>
                <a:gd name="connsiteX3" fmla="*/ 796954 w 796954"/>
                <a:gd name="connsiteY3" fmla="*/ 137159 h 153937"/>
                <a:gd name="connsiteX0" fmla="*/ 0 w 796954"/>
                <a:gd name="connsiteY0" fmla="*/ 161972 h 161972"/>
                <a:gd name="connsiteX1" fmla="*/ 151002 w 796954"/>
                <a:gd name="connsiteY1" fmla="*/ 61304 h 161972"/>
                <a:gd name="connsiteX2" fmla="*/ 419450 w 796954"/>
                <a:gd name="connsiteY2" fmla="*/ 2581 h 161972"/>
                <a:gd name="connsiteX3" fmla="*/ 796954 w 796954"/>
                <a:gd name="connsiteY3" fmla="*/ 145194 h 161972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72707 h 172707"/>
                <a:gd name="connsiteX1" fmla="*/ 419450 w 796954"/>
                <a:gd name="connsiteY1" fmla="*/ 13316 h 172707"/>
                <a:gd name="connsiteX2" fmla="*/ 796954 w 796954"/>
                <a:gd name="connsiteY2" fmla="*/ 155929 h 172707"/>
                <a:gd name="connsiteX0" fmla="*/ 0 w 796954"/>
                <a:gd name="connsiteY0" fmla="*/ 161587 h 161587"/>
                <a:gd name="connsiteX1" fmla="*/ 419450 w 796954"/>
                <a:gd name="connsiteY1" fmla="*/ 2196 h 161587"/>
                <a:gd name="connsiteX2" fmla="*/ 796954 w 796954"/>
                <a:gd name="connsiteY2" fmla="*/ 144809 h 161587"/>
                <a:gd name="connsiteX0" fmla="*/ 0 w 796954"/>
                <a:gd name="connsiteY0" fmla="*/ 161488 h 161488"/>
                <a:gd name="connsiteX1" fmla="*/ 419450 w 796954"/>
                <a:gd name="connsiteY1" fmla="*/ 2097 h 161488"/>
                <a:gd name="connsiteX2" fmla="*/ 796954 w 796954"/>
                <a:gd name="connsiteY2" fmla="*/ 144710 h 161488"/>
                <a:gd name="connsiteX0" fmla="*/ 0 w 796954"/>
                <a:gd name="connsiteY0" fmla="*/ 169663 h 169663"/>
                <a:gd name="connsiteX1" fmla="*/ 402672 w 796954"/>
                <a:gd name="connsiteY1" fmla="*/ 1883 h 169663"/>
                <a:gd name="connsiteX2" fmla="*/ 796954 w 796954"/>
                <a:gd name="connsiteY2" fmla="*/ 152885 h 169663"/>
                <a:gd name="connsiteX0" fmla="*/ 0 w 796954"/>
                <a:gd name="connsiteY0" fmla="*/ 168160 h 168160"/>
                <a:gd name="connsiteX1" fmla="*/ 402672 w 796954"/>
                <a:gd name="connsiteY1" fmla="*/ 380 h 168160"/>
                <a:gd name="connsiteX2" fmla="*/ 796954 w 796954"/>
                <a:gd name="connsiteY2" fmla="*/ 151382 h 1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954" h="168160">
                  <a:moveTo>
                    <a:pt x="0" y="168160"/>
                  </a:moveTo>
                  <a:cubicBezTo>
                    <a:pt x="129330" y="51064"/>
                    <a:pt x="278235" y="-5213"/>
                    <a:pt x="402672" y="380"/>
                  </a:cubicBezTo>
                  <a:cubicBezTo>
                    <a:pt x="527109" y="5973"/>
                    <a:pt x="645253" y="49316"/>
                    <a:pt x="796954" y="15138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44FCD5A-7D83-4F96-8D55-9925AEBC8FD2}"/>
                </a:ext>
              </a:extLst>
            </p:cNvPr>
            <p:cNvSpPr/>
            <p:nvPr/>
          </p:nvSpPr>
          <p:spPr>
            <a:xfrm rot="10800000">
              <a:off x="4059938" y="1834713"/>
              <a:ext cx="796954" cy="168160"/>
            </a:xfrm>
            <a:custGeom>
              <a:avLst/>
              <a:gdLst>
                <a:gd name="connsiteX0" fmla="*/ 0 w 796954"/>
                <a:gd name="connsiteY0" fmla="*/ 153937 h 153937"/>
                <a:gd name="connsiteX1" fmla="*/ 151002 w 796954"/>
                <a:gd name="connsiteY1" fmla="*/ 53269 h 153937"/>
                <a:gd name="connsiteX2" fmla="*/ 570451 w 796954"/>
                <a:gd name="connsiteY2" fmla="*/ 2935 h 153937"/>
                <a:gd name="connsiteX3" fmla="*/ 796954 w 796954"/>
                <a:gd name="connsiteY3" fmla="*/ 137159 h 153937"/>
                <a:gd name="connsiteX0" fmla="*/ 0 w 796954"/>
                <a:gd name="connsiteY0" fmla="*/ 161972 h 161972"/>
                <a:gd name="connsiteX1" fmla="*/ 151002 w 796954"/>
                <a:gd name="connsiteY1" fmla="*/ 61304 h 161972"/>
                <a:gd name="connsiteX2" fmla="*/ 419450 w 796954"/>
                <a:gd name="connsiteY2" fmla="*/ 2581 h 161972"/>
                <a:gd name="connsiteX3" fmla="*/ 796954 w 796954"/>
                <a:gd name="connsiteY3" fmla="*/ 145194 h 161972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59391 h 159391"/>
                <a:gd name="connsiteX1" fmla="*/ 419450 w 796954"/>
                <a:gd name="connsiteY1" fmla="*/ 0 h 159391"/>
                <a:gd name="connsiteX2" fmla="*/ 796954 w 796954"/>
                <a:gd name="connsiteY2" fmla="*/ 142613 h 159391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62910 h 162910"/>
                <a:gd name="connsiteX1" fmla="*/ 419450 w 796954"/>
                <a:gd name="connsiteY1" fmla="*/ 3519 h 162910"/>
                <a:gd name="connsiteX2" fmla="*/ 796954 w 796954"/>
                <a:gd name="connsiteY2" fmla="*/ 146132 h 162910"/>
                <a:gd name="connsiteX0" fmla="*/ 0 w 796954"/>
                <a:gd name="connsiteY0" fmla="*/ 172707 h 172707"/>
                <a:gd name="connsiteX1" fmla="*/ 419450 w 796954"/>
                <a:gd name="connsiteY1" fmla="*/ 13316 h 172707"/>
                <a:gd name="connsiteX2" fmla="*/ 796954 w 796954"/>
                <a:gd name="connsiteY2" fmla="*/ 155929 h 172707"/>
                <a:gd name="connsiteX0" fmla="*/ 0 w 796954"/>
                <a:gd name="connsiteY0" fmla="*/ 161587 h 161587"/>
                <a:gd name="connsiteX1" fmla="*/ 419450 w 796954"/>
                <a:gd name="connsiteY1" fmla="*/ 2196 h 161587"/>
                <a:gd name="connsiteX2" fmla="*/ 796954 w 796954"/>
                <a:gd name="connsiteY2" fmla="*/ 144809 h 161587"/>
                <a:gd name="connsiteX0" fmla="*/ 0 w 796954"/>
                <a:gd name="connsiteY0" fmla="*/ 161488 h 161488"/>
                <a:gd name="connsiteX1" fmla="*/ 419450 w 796954"/>
                <a:gd name="connsiteY1" fmla="*/ 2097 h 161488"/>
                <a:gd name="connsiteX2" fmla="*/ 796954 w 796954"/>
                <a:gd name="connsiteY2" fmla="*/ 144710 h 161488"/>
                <a:gd name="connsiteX0" fmla="*/ 0 w 796954"/>
                <a:gd name="connsiteY0" fmla="*/ 169663 h 169663"/>
                <a:gd name="connsiteX1" fmla="*/ 402672 w 796954"/>
                <a:gd name="connsiteY1" fmla="*/ 1883 h 169663"/>
                <a:gd name="connsiteX2" fmla="*/ 796954 w 796954"/>
                <a:gd name="connsiteY2" fmla="*/ 152885 h 169663"/>
                <a:gd name="connsiteX0" fmla="*/ 0 w 796954"/>
                <a:gd name="connsiteY0" fmla="*/ 168160 h 168160"/>
                <a:gd name="connsiteX1" fmla="*/ 402672 w 796954"/>
                <a:gd name="connsiteY1" fmla="*/ 380 h 168160"/>
                <a:gd name="connsiteX2" fmla="*/ 796954 w 796954"/>
                <a:gd name="connsiteY2" fmla="*/ 151382 h 16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96954" h="168160">
                  <a:moveTo>
                    <a:pt x="0" y="168160"/>
                  </a:moveTo>
                  <a:cubicBezTo>
                    <a:pt x="129330" y="51064"/>
                    <a:pt x="278235" y="-5213"/>
                    <a:pt x="402672" y="380"/>
                  </a:cubicBezTo>
                  <a:cubicBezTo>
                    <a:pt x="527109" y="5973"/>
                    <a:pt x="645253" y="49316"/>
                    <a:pt x="796954" y="15138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DCDF75-5ADC-4D42-A922-48A488BF6817}"/>
                </a:ext>
              </a:extLst>
            </p:cNvPr>
            <p:cNvSpPr txBox="1"/>
            <p:nvPr/>
          </p:nvSpPr>
          <p:spPr>
            <a:xfrm>
              <a:off x="4255122" y="1967287"/>
              <a:ext cx="41549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581E6C-4D4E-44B3-99D8-AC246DAD2F18}"/>
                </a:ext>
              </a:extLst>
            </p:cNvPr>
            <p:cNvSpPr txBox="1"/>
            <p:nvPr/>
          </p:nvSpPr>
          <p:spPr>
            <a:xfrm>
              <a:off x="4204979" y="1246917"/>
              <a:ext cx="506870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0.05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C9A43EC-9615-4D13-9C20-BDF5FF60A9B0}"/>
                </a:ext>
              </a:extLst>
            </p:cNvPr>
            <p:cNvSpPr/>
            <p:nvPr/>
          </p:nvSpPr>
          <p:spPr>
            <a:xfrm>
              <a:off x="3165903" y="891405"/>
              <a:ext cx="457424" cy="457327"/>
            </a:xfrm>
            <a:custGeom>
              <a:avLst/>
              <a:gdLst>
                <a:gd name="connsiteX0" fmla="*/ 0 w 457200"/>
                <a:gd name="connsiteY0" fmla="*/ 228600 h 457200"/>
                <a:gd name="connsiteX1" fmla="*/ 228600 w 457200"/>
                <a:gd name="connsiteY1" fmla="*/ 0 h 457200"/>
                <a:gd name="connsiteX2" fmla="*/ 457200 w 457200"/>
                <a:gd name="connsiteY2" fmla="*/ 228600 h 457200"/>
                <a:gd name="connsiteX3" fmla="*/ 228600 w 457200"/>
                <a:gd name="connsiteY3" fmla="*/ 457200 h 457200"/>
                <a:gd name="connsiteX4" fmla="*/ 0 w 457200"/>
                <a:gd name="connsiteY4" fmla="*/ 228600 h 457200"/>
                <a:gd name="connsiteX0" fmla="*/ 0 w 465036"/>
                <a:gd name="connsiteY0" fmla="*/ 228600 h 463854"/>
                <a:gd name="connsiteX1" fmla="*/ 228600 w 465036"/>
                <a:gd name="connsiteY1" fmla="*/ 0 h 463854"/>
                <a:gd name="connsiteX2" fmla="*/ 457200 w 465036"/>
                <a:gd name="connsiteY2" fmla="*/ 228600 h 463854"/>
                <a:gd name="connsiteX3" fmla="*/ 394982 w 465036"/>
                <a:gd name="connsiteY3" fmla="*/ 387217 h 463854"/>
                <a:gd name="connsiteX4" fmla="*/ 228600 w 465036"/>
                <a:gd name="connsiteY4" fmla="*/ 457200 h 463854"/>
                <a:gd name="connsiteX5" fmla="*/ 0 w 465036"/>
                <a:gd name="connsiteY5" fmla="*/ 228600 h 463854"/>
                <a:gd name="connsiteX0" fmla="*/ 0 w 465036"/>
                <a:gd name="connsiteY0" fmla="*/ 228600 h 516739"/>
                <a:gd name="connsiteX1" fmla="*/ 228600 w 465036"/>
                <a:gd name="connsiteY1" fmla="*/ 0 h 516739"/>
                <a:gd name="connsiteX2" fmla="*/ 457200 w 465036"/>
                <a:gd name="connsiteY2" fmla="*/ 228600 h 516739"/>
                <a:gd name="connsiteX3" fmla="*/ 394982 w 465036"/>
                <a:gd name="connsiteY3" fmla="*/ 387217 h 516739"/>
                <a:gd name="connsiteX4" fmla="*/ 228600 w 465036"/>
                <a:gd name="connsiteY4" fmla="*/ 457200 h 516739"/>
                <a:gd name="connsiteX5" fmla="*/ 0 w 465036"/>
                <a:gd name="connsiteY5" fmla="*/ 228600 h 516739"/>
                <a:gd name="connsiteX0" fmla="*/ 0 w 546795"/>
                <a:gd name="connsiteY0" fmla="*/ 228600 h 527626"/>
                <a:gd name="connsiteX1" fmla="*/ 228600 w 546795"/>
                <a:gd name="connsiteY1" fmla="*/ 0 h 527626"/>
                <a:gd name="connsiteX2" fmla="*/ 457200 w 546795"/>
                <a:gd name="connsiteY2" fmla="*/ 228600 h 527626"/>
                <a:gd name="connsiteX3" fmla="*/ 537594 w 546795"/>
                <a:gd name="connsiteY3" fmla="*/ 403995 h 527626"/>
                <a:gd name="connsiteX4" fmla="*/ 228600 w 546795"/>
                <a:gd name="connsiteY4" fmla="*/ 457200 h 527626"/>
                <a:gd name="connsiteX5" fmla="*/ 0 w 546795"/>
                <a:gd name="connsiteY5" fmla="*/ 228600 h 527626"/>
                <a:gd name="connsiteX0" fmla="*/ 228600 w 629034"/>
                <a:gd name="connsiteY0" fmla="*/ 457200 h 495435"/>
                <a:gd name="connsiteX1" fmla="*/ 0 w 629034"/>
                <a:gd name="connsiteY1" fmla="*/ 228600 h 495435"/>
                <a:gd name="connsiteX2" fmla="*/ 228600 w 629034"/>
                <a:gd name="connsiteY2" fmla="*/ 0 h 495435"/>
                <a:gd name="connsiteX3" fmla="*/ 457200 w 629034"/>
                <a:gd name="connsiteY3" fmla="*/ 228600 h 495435"/>
                <a:gd name="connsiteX4" fmla="*/ 629034 w 629034"/>
                <a:gd name="connsiteY4" fmla="*/ 495435 h 495435"/>
                <a:gd name="connsiteX0" fmla="*/ 228600 w 457200"/>
                <a:gd name="connsiteY0" fmla="*/ 457200 h 457200"/>
                <a:gd name="connsiteX1" fmla="*/ 0 w 457200"/>
                <a:gd name="connsiteY1" fmla="*/ 228600 h 457200"/>
                <a:gd name="connsiteX2" fmla="*/ 228600 w 457200"/>
                <a:gd name="connsiteY2" fmla="*/ 0 h 457200"/>
                <a:gd name="connsiteX3" fmla="*/ 457200 w 457200"/>
                <a:gd name="connsiteY3" fmla="*/ 228600 h 457200"/>
                <a:gd name="connsiteX0" fmla="*/ 228600 w 457424"/>
                <a:gd name="connsiteY0" fmla="*/ 457200 h 457200"/>
                <a:gd name="connsiteX1" fmla="*/ 0 w 457424"/>
                <a:gd name="connsiteY1" fmla="*/ 228600 h 457200"/>
                <a:gd name="connsiteX2" fmla="*/ 228600 w 457424"/>
                <a:gd name="connsiteY2" fmla="*/ 0 h 457200"/>
                <a:gd name="connsiteX3" fmla="*/ 457200 w 457424"/>
                <a:gd name="connsiteY3" fmla="*/ 228600 h 457200"/>
                <a:gd name="connsiteX0" fmla="*/ 228600 w 457424"/>
                <a:gd name="connsiteY0" fmla="*/ 457200 h 457327"/>
                <a:gd name="connsiteX1" fmla="*/ 0 w 457424"/>
                <a:gd name="connsiteY1" fmla="*/ 228600 h 457327"/>
                <a:gd name="connsiteX2" fmla="*/ 228600 w 457424"/>
                <a:gd name="connsiteY2" fmla="*/ 0 h 457327"/>
                <a:gd name="connsiteX3" fmla="*/ 457200 w 457424"/>
                <a:gd name="connsiteY3" fmla="*/ 228600 h 45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424" h="457327">
                  <a:moveTo>
                    <a:pt x="228600" y="457200"/>
                  </a:moveTo>
                  <a:cubicBezTo>
                    <a:pt x="113834" y="461524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ubicBezTo>
                    <a:pt x="354852" y="0"/>
                    <a:pt x="463026" y="138897"/>
                    <a:pt x="457200" y="22860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0D4A68-53CD-48ED-98A3-EE009ABDB888}"/>
                </a:ext>
              </a:extLst>
            </p:cNvPr>
            <p:cNvSpPr txBox="1"/>
            <p:nvPr/>
          </p:nvSpPr>
          <p:spPr>
            <a:xfrm>
              <a:off x="2698584" y="939140"/>
              <a:ext cx="506870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0.95</a:t>
              </a:r>
            </a:p>
          </p:txBody>
        </p:sp>
        <p:sp>
          <p:nvSpPr>
            <p:cNvPr id="26" name="Oval 21">
              <a:extLst>
                <a:ext uri="{FF2B5EF4-FFF2-40B4-BE49-F238E27FC236}">
                  <a16:creationId xmlns:a16="http://schemas.microsoft.com/office/drawing/2014/main" id="{BF6704C5-22AC-4EB6-95A8-F1E69C516810}"/>
                </a:ext>
              </a:extLst>
            </p:cNvPr>
            <p:cNvSpPr/>
            <p:nvPr/>
          </p:nvSpPr>
          <p:spPr>
            <a:xfrm flipH="1">
              <a:off x="5375702" y="891405"/>
              <a:ext cx="457424" cy="457327"/>
            </a:xfrm>
            <a:custGeom>
              <a:avLst/>
              <a:gdLst>
                <a:gd name="connsiteX0" fmla="*/ 0 w 457200"/>
                <a:gd name="connsiteY0" fmla="*/ 228600 h 457200"/>
                <a:gd name="connsiteX1" fmla="*/ 228600 w 457200"/>
                <a:gd name="connsiteY1" fmla="*/ 0 h 457200"/>
                <a:gd name="connsiteX2" fmla="*/ 457200 w 457200"/>
                <a:gd name="connsiteY2" fmla="*/ 228600 h 457200"/>
                <a:gd name="connsiteX3" fmla="*/ 228600 w 457200"/>
                <a:gd name="connsiteY3" fmla="*/ 457200 h 457200"/>
                <a:gd name="connsiteX4" fmla="*/ 0 w 457200"/>
                <a:gd name="connsiteY4" fmla="*/ 228600 h 457200"/>
                <a:gd name="connsiteX0" fmla="*/ 0 w 465036"/>
                <a:gd name="connsiteY0" fmla="*/ 228600 h 463854"/>
                <a:gd name="connsiteX1" fmla="*/ 228600 w 465036"/>
                <a:gd name="connsiteY1" fmla="*/ 0 h 463854"/>
                <a:gd name="connsiteX2" fmla="*/ 457200 w 465036"/>
                <a:gd name="connsiteY2" fmla="*/ 228600 h 463854"/>
                <a:gd name="connsiteX3" fmla="*/ 394982 w 465036"/>
                <a:gd name="connsiteY3" fmla="*/ 387217 h 463854"/>
                <a:gd name="connsiteX4" fmla="*/ 228600 w 465036"/>
                <a:gd name="connsiteY4" fmla="*/ 457200 h 463854"/>
                <a:gd name="connsiteX5" fmla="*/ 0 w 465036"/>
                <a:gd name="connsiteY5" fmla="*/ 228600 h 463854"/>
                <a:gd name="connsiteX0" fmla="*/ 0 w 465036"/>
                <a:gd name="connsiteY0" fmla="*/ 228600 h 516739"/>
                <a:gd name="connsiteX1" fmla="*/ 228600 w 465036"/>
                <a:gd name="connsiteY1" fmla="*/ 0 h 516739"/>
                <a:gd name="connsiteX2" fmla="*/ 457200 w 465036"/>
                <a:gd name="connsiteY2" fmla="*/ 228600 h 516739"/>
                <a:gd name="connsiteX3" fmla="*/ 394982 w 465036"/>
                <a:gd name="connsiteY3" fmla="*/ 387217 h 516739"/>
                <a:gd name="connsiteX4" fmla="*/ 228600 w 465036"/>
                <a:gd name="connsiteY4" fmla="*/ 457200 h 516739"/>
                <a:gd name="connsiteX5" fmla="*/ 0 w 465036"/>
                <a:gd name="connsiteY5" fmla="*/ 228600 h 516739"/>
                <a:gd name="connsiteX0" fmla="*/ 0 w 546795"/>
                <a:gd name="connsiteY0" fmla="*/ 228600 h 527626"/>
                <a:gd name="connsiteX1" fmla="*/ 228600 w 546795"/>
                <a:gd name="connsiteY1" fmla="*/ 0 h 527626"/>
                <a:gd name="connsiteX2" fmla="*/ 457200 w 546795"/>
                <a:gd name="connsiteY2" fmla="*/ 228600 h 527626"/>
                <a:gd name="connsiteX3" fmla="*/ 537594 w 546795"/>
                <a:gd name="connsiteY3" fmla="*/ 403995 h 527626"/>
                <a:gd name="connsiteX4" fmla="*/ 228600 w 546795"/>
                <a:gd name="connsiteY4" fmla="*/ 457200 h 527626"/>
                <a:gd name="connsiteX5" fmla="*/ 0 w 546795"/>
                <a:gd name="connsiteY5" fmla="*/ 228600 h 527626"/>
                <a:gd name="connsiteX0" fmla="*/ 228600 w 629034"/>
                <a:gd name="connsiteY0" fmla="*/ 457200 h 495435"/>
                <a:gd name="connsiteX1" fmla="*/ 0 w 629034"/>
                <a:gd name="connsiteY1" fmla="*/ 228600 h 495435"/>
                <a:gd name="connsiteX2" fmla="*/ 228600 w 629034"/>
                <a:gd name="connsiteY2" fmla="*/ 0 h 495435"/>
                <a:gd name="connsiteX3" fmla="*/ 457200 w 629034"/>
                <a:gd name="connsiteY3" fmla="*/ 228600 h 495435"/>
                <a:gd name="connsiteX4" fmla="*/ 629034 w 629034"/>
                <a:gd name="connsiteY4" fmla="*/ 495435 h 495435"/>
                <a:gd name="connsiteX0" fmla="*/ 228600 w 457200"/>
                <a:gd name="connsiteY0" fmla="*/ 457200 h 457200"/>
                <a:gd name="connsiteX1" fmla="*/ 0 w 457200"/>
                <a:gd name="connsiteY1" fmla="*/ 228600 h 457200"/>
                <a:gd name="connsiteX2" fmla="*/ 228600 w 457200"/>
                <a:gd name="connsiteY2" fmla="*/ 0 h 457200"/>
                <a:gd name="connsiteX3" fmla="*/ 457200 w 457200"/>
                <a:gd name="connsiteY3" fmla="*/ 228600 h 457200"/>
                <a:gd name="connsiteX0" fmla="*/ 228600 w 457424"/>
                <a:gd name="connsiteY0" fmla="*/ 457200 h 457200"/>
                <a:gd name="connsiteX1" fmla="*/ 0 w 457424"/>
                <a:gd name="connsiteY1" fmla="*/ 228600 h 457200"/>
                <a:gd name="connsiteX2" fmla="*/ 228600 w 457424"/>
                <a:gd name="connsiteY2" fmla="*/ 0 h 457200"/>
                <a:gd name="connsiteX3" fmla="*/ 457200 w 457424"/>
                <a:gd name="connsiteY3" fmla="*/ 228600 h 457200"/>
                <a:gd name="connsiteX0" fmla="*/ 228600 w 457424"/>
                <a:gd name="connsiteY0" fmla="*/ 457200 h 457327"/>
                <a:gd name="connsiteX1" fmla="*/ 0 w 457424"/>
                <a:gd name="connsiteY1" fmla="*/ 228600 h 457327"/>
                <a:gd name="connsiteX2" fmla="*/ 228600 w 457424"/>
                <a:gd name="connsiteY2" fmla="*/ 0 h 457327"/>
                <a:gd name="connsiteX3" fmla="*/ 457200 w 457424"/>
                <a:gd name="connsiteY3" fmla="*/ 228600 h 457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424" h="457327">
                  <a:moveTo>
                    <a:pt x="228600" y="457200"/>
                  </a:moveTo>
                  <a:cubicBezTo>
                    <a:pt x="113834" y="461524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ubicBezTo>
                    <a:pt x="354852" y="0"/>
                    <a:pt x="463026" y="138897"/>
                    <a:pt x="457200" y="228600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47DA04-E45F-461E-B3F6-6D1A2F40B232}"/>
                </a:ext>
              </a:extLst>
            </p:cNvPr>
            <p:cNvSpPr txBox="1"/>
            <p:nvPr/>
          </p:nvSpPr>
          <p:spPr>
            <a:xfrm>
              <a:off x="5832902" y="939140"/>
              <a:ext cx="415498" cy="30777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0.9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6C2D94-B32D-E09F-4C77-672404EBA605}"/>
              </a:ext>
            </a:extLst>
          </p:cNvPr>
          <p:cNvSpPr txBox="1"/>
          <p:nvPr/>
        </p:nvSpPr>
        <p:spPr>
          <a:xfrm>
            <a:off x="6601618" y="1375681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the emission probabilities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0E9B46-38BC-33FB-3FAB-55C840ED743F}"/>
              </a:ext>
            </a:extLst>
          </p:cNvPr>
          <p:cNvCxnSpPr>
            <a:cxnSpLocks/>
          </p:cNvCxnSpPr>
          <p:nvPr/>
        </p:nvCxnSpPr>
        <p:spPr>
          <a:xfrm flipH="1" flipV="1">
            <a:off x="5649518" y="1519290"/>
            <a:ext cx="917689" cy="470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65083F-FAFF-14C5-6DB3-42EE369E4EF6}"/>
              </a:ext>
            </a:extLst>
          </p:cNvPr>
          <p:cNvCxnSpPr>
            <a:cxnSpLocks/>
          </p:cNvCxnSpPr>
          <p:nvPr/>
        </p:nvCxnSpPr>
        <p:spPr>
          <a:xfrm flipH="1">
            <a:off x="4127619" y="1636988"/>
            <a:ext cx="2439588" cy="208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5238DDA-9F05-3C86-3354-105923D920D5}"/>
              </a:ext>
            </a:extLst>
          </p:cNvPr>
          <p:cNvSpPr txBox="1"/>
          <p:nvPr/>
        </p:nvSpPr>
        <p:spPr>
          <a:xfrm>
            <a:off x="6519328" y="0"/>
            <a:ext cx="1710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are the transition probabilities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F12A409-6EFE-DC0A-02EE-586360AD5537}"/>
              </a:ext>
            </a:extLst>
          </p:cNvPr>
          <p:cNvCxnSpPr>
            <a:cxnSpLocks/>
          </p:cNvCxnSpPr>
          <p:nvPr/>
        </p:nvCxnSpPr>
        <p:spPr>
          <a:xfrm flipH="1">
            <a:off x="6004672" y="272339"/>
            <a:ext cx="592210" cy="385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952FFE-D6D8-F562-4B58-893FF42C10C6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4610814" y="266054"/>
            <a:ext cx="1986068" cy="6990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CA4A2E-DDF6-419C-D47C-F8C042C7B026}"/>
              </a:ext>
            </a:extLst>
          </p:cNvPr>
          <p:cNvCxnSpPr>
            <a:cxnSpLocks/>
          </p:cNvCxnSpPr>
          <p:nvPr/>
        </p:nvCxnSpPr>
        <p:spPr>
          <a:xfrm flipH="1">
            <a:off x="3775727" y="238611"/>
            <a:ext cx="2791480" cy="4054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C3C18A0-3B71-3034-9F2B-EA509C4316B7}"/>
              </a:ext>
            </a:extLst>
          </p:cNvPr>
          <p:cNvSpPr txBox="1"/>
          <p:nvPr/>
        </p:nvSpPr>
        <p:spPr>
          <a:xfrm>
            <a:off x="1656619" y="2184124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 &amp; L are the hidden states 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2DB5FB8-5C32-85AE-AD64-2D4C729F37B9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2971800" y="2350727"/>
            <a:ext cx="639959" cy="22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17236EF-7537-56C7-92C5-142B038EA7C7}"/>
              </a:ext>
            </a:extLst>
          </p:cNvPr>
          <p:cNvSpPr txBox="1"/>
          <p:nvPr/>
        </p:nvSpPr>
        <p:spPr>
          <a:xfrm>
            <a:off x="1176869" y="1475128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1-6 are the observed (emitted) characters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6F8007C-037F-8101-1B51-FA23EBE6A240}"/>
              </a:ext>
            </a:extLst>
          </p:cNvPr>
          <p:cNvCxnSpPr>
            <a:cxnSpLocks/>
          </p:cNvCxnSpPr>
          <p:nvPr/>
        </p:nvCxnSpPr>
        <p:spPr>
          <a:xfrm flipV="1">
            <a:off x="3190192" y="1665280"/>
            <a:ext cx="420507" cy="1220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2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9282" y="152400"/>
            <a:ext cx="86899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How do we calculate the probability of a sequence given our HMM model?	</a:t>
            </a:r>
          </a:p>
          <a:p>
            <a:endParaRPr lang="en-US" sz="2800" b="1" dirty="0">
              <a:sym typeface="Wingdings" pitchFamily="2" charset="2"/>
            </a:endParaRPr>
          </a:p>
          <a:p>
            <a:r>
              <a:rPr lang="en-US" sz="2800" b="1" dirty="0">
                <a:sym typeface="Wingdings" pitchFamily="2" charset="2"/>
              </a:rPr>
              <a:t>		   </a:t>
            </a:r>
            <a:r>
              <a:rPr lang="en-US" sz="2800" b="1" i="1" dirty="0"/>
              <a:t>The forward algorithm</a:t>
            </a:r>
          </a:p>
          <a:p>
            <a:endParaRPr lang="en-US" sz="2000" b="1" i="1" dirty="0"/>
          </a:p>
          <a:p>
            <a:endParaRPr lang="en-US" sz="2000" b="1" i="1" dirty="0"/>
          </a:p>
          <a:p>
            <a:r>
              <a:rPr lang="en-US" sz="2000" dirty="0"/>
              <a:t>Subtle difference from Viterbi:</a:t>
            </a:r>
          </a:p>
          <a:p>
            <a:r>
              <a:rPr lang="en-US" sz="2000" dirty="0"/>
              <a:t>Viterbi gives the probability of the sequence being derived from the model </a:t>
            </a:r>
            <a:r>
              <a:rPr lang="en-US" sz="2000" i="1" dirty="0"/>
              <a:t>given the optimal state path.</a:t>
            </a:r>
          </a:p>
          <a:p>
            <a:endParaRPr lang="en-US" sz="2000" dirty="0"/>
          </a:p>
          <a:p>
            <a:r>
              <a:rPr lang="en-US" sz="2000" dirty="0"/>
              <a:t>The forward algorithm takes into account </a:t>
            </a:r>
            <a:r>
              <a:rPr lang="en-US" sz="2000" u="sng" dirty="0"/>
              <a:t>all possible state paths</a:t>
            </a:r>
            <a:r>
              <a:rPr lang="en-US" sz="2000" dirty="0"/>
              <a:t>.</a:t>
            </a:r>
          </a:p>
          <a:p>
            <a:endParaRPr lang="en-US" sz="2000" b="1" dirty="0"/>
          </a:p>
          <a:p>
            <a:r>
              <a:rPr lang="en-US" sz="2000" b="1" dirty="0"/>
              <a:t>Again, it does this recursively using dynamic programming.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4233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282" y="1066800"/>
            <a:ext cx="89185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Initialization (</a:t>
            </a:r>
            <a:r>
              <a:rPr lang="en-US" i="1" dirty="0"/>
              <a:t>i</a:t>
            </a:r>
            <a:r>
              <a:rPr lang="en-US" dirty="0"/>
              <a:t>=0):			</a:t>
            </a:r>
            <a:r>
              <a:rPr lang="en-US" i="1" dirty="0"/>
              <a:t>f</a:t>
            </a:r>
            <a:r>
              <a:rPr lang="en-US" baseline="-25000" dirty="0"/>
              <a:t>0</a:t>
            </a:r>
            <a:r>
              <a:rPr lang="en-US" dirty="0"/>
              <a:t>(0) = 1,	</a:t>
            </a:r>
            <a:r>
              <a:rPr lang="en-US" i="1" dirty="0" err="1"/>
              <a:t>f</a:t>
            </a:r>
            <a:r>
              <a:rPr lang="en-US" i="1" baseline="-25000" dirty="0" err="1"/>
              <a:t>k</a:t>
            </a:r>
            <a:r>
              <a:rPr lang="en-US" dirty="0"/>
              <a:t>(0) = 0 for </a:t>
            </a:r>
            <a:r>
              <a:rPr lang="en-US" i="1" dirty="0"/>
              <a:t>k</a:t>
            </a:r>
            <a:r>
              <a:rPr lang="en-US" dirty="0"/>
              <a:t>&gt;0</a:t>
            </a:r>
          </a:p>
          <a:p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Recursion (</a:t>
            </a:r>
            <a:r>
              <a:rPr lang="en-US" i="1" dirty="0"/>
              <a:t>i</a:t>
            </a:r>
            <a:r>
              <a:rPr lang="en-US" dirty="0"/>
              <a:t>=1 to L):		 </a:t>
            </a:r>
          </a:p>
          <a:p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Termination:			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9282" y="152400"/>
            <a:ext cx="868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The rules (stated formally):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038600" y="766119"/>
            <a:ext cx="228600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1775" y="401198"/>
            <a:ext cx="4773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</a:t>
            </a:r>
            <a:r>
              <a:rPr lang="en-US" dirty="0">
                <a:solidFill>
                  <a:srgbClr val="FF0000"/>
                </a:solidFill>
              </a:rPr>
              <a:t> is an entry in the forward algorithm path matrix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6764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Same idea as Viterbi, but ADD the scores leading to the current position (not MAX)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5638800"/>
            <a:ext cx="8556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each Viterbi matrix entry:</a:t>
            </a:r>
          </a:p>
          <a:p>
            <a:r>
              <a:rPr lang="en-US" b="1" dirty="0">
                <a:solidFill>
                  <a:srgbClr val="FF0000"/>
                </a:solidFill>
              </a:rPr>
              <a:t>We try to maximize the product of prior score and transition from that state to this one.</a:t>
            </a:r>
          </a:p>
          <a:p>
            <a:r>
              <a:rPr lang="en-US" b="1" dirty="0">
                <a:solidFill>
                  <a:srgbClr val="FF0000"/>
                </a:solidFill>
              </a:rPr>
              <a:t>We then multiply that score times the emission probability for the current character.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48868"/>
            <a:ext cx="3907334" cy="78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04" y="3962400"/>
            <a:ext cx="282892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H="1">
            <a:off x="5410200" y="2138065"/>
            <a:ext cx="1044029" cy="410803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480538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Note: No pointer!  Just to calculate the probability of seeing this sequence from this model.</a:t>
            </a:r>
          </a:p>
        </p:txBody>
      </p:sp>
    </p:spTree>
    <p:extLst>
      <p:ext uri="{BB962C8B-B14F-4D97-AF65-F5344CB8AC3E}">
        <p14:creationId xmlns:p14="http://schemas.microsoft.com/office/powerpoint/2010/main" val="40708557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085600" cy="293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236220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47036" y="3810000"/>
            <a:ext cx="1000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Match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27" y="47609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sequence alignment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1" y="6488668"/>
            <a:ext cx="388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/>
              <a:t>Curr</a:t>
            </a:r>
            <a:r>
              <a:rPr lang="en-US" i="1" dirty="0"/>
              <a:t> Genomics </a:t>
            </a:r>
            <a:r>
              <a:rPr lang="en-US" dirty="0"/>
              <a:t>(2009) 10(6): 402–415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181600"/>
            <a:ext cx="9138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this global or local alignment?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How could you change the model to perform the other kind of 	alignment?</a:t>
            </a:r>
          </a:p>
        </p:txBody>
      </p:sp>
    </p:spTree>
    <p:extLst>
      <p:ext uri="{BB962C8B-B14F-4D97-AF65-F5344CB8AC3E}">
        <p14:creationId xmlns:p14="http://schemas.microsoft.com/office/powerpoint/2010/main" val="507535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066800"/>
            <a:ext cx="7905750" cy="542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27" y="47609"/>
            <a:ext cx="913134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 toy HMM for 5′ splice site recognition </a:t>
            </a:r>
            <a:r>
              <a:rPr lang="en-US" dirty="0"/>
              <a:t>(from Sean Eddy’s NBT primer</a:t>
            </a:r>
          </a:p>
          <a:p>
            <a:r>
              <a:rPr lang="en-US" dirty="0"/>
              <a:t>						         linked on the course web page)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752656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Could we do better?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427018" y="1305330"/>
            <a:ext cx="1371600" cy="24738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34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How might you design an HMM to recognize a given type of protein domain? </a:t>
            </a:r>
          </a:p>
        </p:txBody>
      </p:sp>
    </p:spTree>
    <p:extLst>
      <p:ext uri="{BB962C8B-B14F-4D97-AF65-F5344CB8AC3E}">
        <p14:creationId xmlns:p14="http://schemas.microsoft.com/office/powerpoint/2010/main" val="3238593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5479" y="935290"/>
            <a:ext cx="54441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How might we design HMMs to recognize sequences of a given length? </a:t>
            </a:r>
          </a:p>
        </p:txBody>
      </p:sp>
    </p:spTree>
    <p:extLst>
      <p:ext uri="{BB962C8B-B14F-4D97-AF65-F5344CB8AC3E}">
        <p14:creationId xmlns:p14="http://schemas.microsoft.com/office/powerpoint/2010/main" val="2393795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164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118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072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026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698067" y="2133600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6"/>
            <a:endCxn id="3" idx="2"/>
          </p:cNvCxnSpPr>
          <p:nvPr/>
        </p:nvCxnSpPr>
        <p:spPr>
          <a:xfrm>
            <a:off x="24308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262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16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317067" y="2590800"/>
            <a:ext cx="381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16688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29642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42596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55550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6850467" y="1524000"/>
            <a:ext cx="609600" cy="609600"/>
          </a:xfrm>
          <a:prstGeom prst="arc">
            <a:avLst>
              <a:gd name="adj1" fmla="val 5473286"/>
              <a:gd name="adj2" fmla="val 3316724"/>
            </a:avLst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8120" y="221892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007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1667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1573" y="22214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450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  <a:r>
              <a:rPr lang="en-US" i="1" dirty="0"/>
              <a:t>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04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  <a:r>
              <a:rPr lang="en-US" i="1" dirty="0"/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22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  <a:r>
              <a:rPr lang="en-US" i="1" dirty="0"/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9762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  <a:r>
              <a:rPr lang="en-US" i="1" dirty="0"/>
              <a:t>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26667" y="114300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  <a:r>
              <a:rPr lang="en-US" i="1" dirty="0"/>
              <a:t>p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973667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77618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Ala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Cys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(Asp)=…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Glu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Phe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Gly</a:t>
            </a:r>
            <a:r>
              <a:rPr lang="en-US" dirty="0"/>
              <a:t>)=…</a:t>
            </a:r>
          </a:p>
          <a:p>
            <a:pPr algn="ctr"/>
            <a:r>
              <a:rPr lang="en-US" dirty="0"/>
              <a:t>…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3003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043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Ala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Cys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(Asp)=…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Glu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Phe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Gly</a:t>
            </a:r>
            <a:r>
              <a:rPr lang="en-US" dirty="0"/>
              <a:t>)=…</a:t>
            </a:r>
          </a:p>
          <a:p>
            <a:pPr algn="ctr"/>
            <a:r>
              <a:rPr lang="en-US" dirty="0"/>
              <a:t>…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4595783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99734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Ala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Cys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(Asp)=…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Glu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Phe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Gly</a:t>
            </a:r>
            <a:r>
              <a:rPr lang="en-US" dirty="0"/>
              <a:t>)=…</a:t>
            </a:r>
          </a:p>
          <a:p>
            <a:pPr algn="ctr"/>
            <a:r>
              <a:rPr lang="en-US" dirty="0"/>
              <a:t>…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8987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026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Ala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Cys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(Asp)=…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Glu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Phe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Gly</a:t>
            </a:r>
            <a:r>
              <a:rPr lang="en-US" dirty="0"/>
              <a:t>)=…</a:t>
            </a:r>
          </a:p>
          <a:p>
            <a:pPr algn="ctr"/>
            <a:r>
              <a:rPr lang="en-US" dirty="0"/>
              <a:t>…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94116" y="3124200"/>
            <a:ext cx="0" cy="6858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698067" y="3886200"/>
            <a:ext cx="107433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Ala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Cys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(Asp)=…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Glu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Phe</a:t>
            </a:r>
            <a:r>
              <a:rPr lang="en-US" dirty="0"/>
              <a:t>)=…</a:t>
            </a:r>
          </a:p>
          <a:p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dirty="0" err="1"/>
              <a:t>Gly</a:t>
            </a:r>
            <a:r>
              <a:rPr lang="en-US" dirty="0"/>
              <a:t>)=…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5635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Amino</a:t>
            </a:r>
          </a:p>
          <a:p>
            <a:pPr algn="ctr"/>
            <a:r>
              <a:rPr lang="en-US" dirty="0"/>
              <a:t>acid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95600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Amino</a:t>
            </a:r>
          </a:p>
          <a:p>
            <a:pPr algn="ctr"/>
            <a:r>
              <a:rPr lang="en-US" dirty="0"/>
              <a:t>acid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543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Amino</a:t>
            </a:r>
          </a:p>
          <a:p>
            <a:pPr algn="ctr"/>
            <a:r>
              <a:rPr lang="en-US" dirty="0"/>
              <a:t>acid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497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Amino</a:t>
            </a:r>
          </a:p>
          <a:p>
            <a:pPr algn="ctr"/>
            <a:r>
              <a:rPr lang="en-US" dirty="0"/>
              <a:t>acid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745183" y="2286000"/>
            <a:ext cx="798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Amino</a:t>
            </a:r>
          </a:p>
          <a:p>
            <a:pPr algn="ctr"/>
            <a:r>
              <a:rPr lang="en-US" dirty="0"/>
              <a:t>acid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27613" y="-86856"/>
            <a:ext cx="886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What would this HMM produce?</a:t>
            </a:r>
          </a:p>
        </p:txBody>
      </p:sp>
    </p:spTree>
    <p:extLst>
      <p:ext uri="{BB962C8B-B14F-4D97-AF65-F5344CB8AC3E}">
        <p14:creationId xmlns:p14="http://schemas.microsoft.com/office/powerpoint/2010/main" val="309349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35846"/>
            <a:ext cx="87630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It’s important to realize exactly what we’re modeling.  </a:t>
            </a:r>
          </a:p>
          <a:p>
            <a:endParaRPr lang="en-US" dirty="0"/>
          </a:p>
          <a:p>
            <a:r>
              <a:rPr lang="en-US" sz="2400" b="1" dirty="0"/>
              <a:t>The idea behind hidden Markov models is </a:t>
            </a:r>
            <a:r>
              <a:rPr lang="en-US" sz="2400" b="1" u="sng" dirty="0"/>
              <a:t>not</a:t>
            </a:r>
            <a:r>
              <a:rPr lang="en-US" sz="2400" b="1" dirty="0"/>
              <a:t> that the sequence is random, but that the sequence we observe is </a:t>
            </a:r>
            <a:r>
              <a:rPr lang="en-US" sz="2400" b="1" u="sng" dirty="0"/>
              <a:t>one of many possible instances </a:t>
            </a:r>
            <a:r>
              <a:rPr lang="en-US" sz="2400" b="1" dirty="0"/>
              <a:t>of some underlying process or object.  </a:t>
            </a:r>
          </a:p>
          <a:p>
            <a:endParaRPr lang="en-US" sz="2000" dirty="0"/>
          </a:p>
          <a:p>
            <a:r>
              <a:rPr lang="en-US" sz="2000" dirty="0"/>
              <a:t>E.g., actin differs slightly from organism to organism.  </a:t>
            </a:r>
          </a:p>
          <a:p>
            <a:endParaRPr lang="en-US" sz="2000" dirty="0"/>
          </a:p>
          <a:p>
            <a:r>
              <a:rPr lang="en-US" sz="2000" dirty="0"/>
              <a:t>Imagine an “ideal”, but unobservable, actin, defined by specific underlying </a:t>
            </a:r>
            <a:r>
              <a:rPr lang="en-US" sz="2000" dirty="0" err="1"/>
              <a:t>physico</a:t>
            </a:r>
            <a:r>
              <a:rPr lang="en-US" sz="2000" dirty="0"/>
              <a:t>-chemical properties important for its function.  What we see in nature is not this ideal gene, but many variants, all just a bit different.  </a:t>
            </a:r>
          </a:p>
          <a:p>
            <a:endParaRPr lang="en-US" sz="2000" dirty="0"/>
          </a:p>
          <a:p>
            <a:r>
              <a:rPr lang="en-US" sz="2000" dirty="0"/>
              <a:t>In the hidden Markov model, the underlying process or structure is represented as hidden, unobservable </a:t>
            </a:r>
            <a:r>
              <a:rPr lang="en-US" sz="2000" b="1" i="1" dirty="0"/>
              <a:t>states</a:t>
            </a:r>
            <a:r>
              <a:rPr lang="en-US" sz="2000" dirty="0"/>
              <a:t> and the observed sequences represent </a:t>
            </a:r>
            <a:r>
              <a:rPr lang="en-US" sz="2000" u="sng" dirty="0"/>
              <a:t>possible</a:t>
            </a:r>
            <a:r>
              <a:rPr lang="en-US" sz="2000" dirty="0"/>
              <a:t> sequences compatible with these states.  </a:t>
            </a:r>
          </a:p>
          <a:p>
            <a:endParaRPr lang="en-US" sz="2000" dirty="0"/>
          </a:p>
          <a:p>
            <a:r>
              <a:rPr lang="en-US" sz="2000" dirty="0"/>
              <a:t>We say that the observed sequence is </a:t>
            </a:r>
            <a:r>
              <a:rPr lang="en-US" sz="2000" b="1" i="1" dirty="0"/>
              <a:t>emitted</a:t>
            </a:r>
            <a:r>
              <a:rPr lang="en-US" sz="2000" dirty="0"/>
              <a:t> from the hidden states.</a:t>
            </a:r>
          </a:p>
        </p:txBody>
      </p:sp>
    </p:spTree>
    <p:extLst>
      <p:ext uri="{BB962C8B-B14F-4D97-AF65-F5344CB8AC3E}">
        <p14:creationId xmlns:p14="http://schemas.microsoft.com/office/powerpoint/2010/main" val="1358732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start with a easier case:      </a:t>
            </a:r>
            <a:r>
              <a:rPr lang="en-US" sz="2400" b="1" dirty="0"/>
              <a:t>Markov chains</a:t>
            </a:r>
          </a:p>
          <a:p>
            <a:endParaRPr lang="en-US" sz="2400" dirty="0"/>
          </a:p>
          <a:p>
            <a:r>
              <a:rPr lang="en-US" sz="2400" dirty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/>
              <a:t>Flip a coin a bunch of times and observe the results, e.g.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TTTHTTTHHTTHTTHTTHHTHTHHHHTTTTTTTTHTTHHTTTHTHHHTHH</a:t>
            </a:r>
          </a:p>
          <a:p>
            <a:endParaRPr lang="en-US" sz="2400" dirty="0"/>
          </a:p>
          <a:p>
            <a:r>
              <a:rPr lang="en-US" sz="2400" dirty="0"/>
              <a:t>We could model this process as two states:</a:t>
            </a:r>
          </a:p>
          <a:p>
            <a:r>
              <a:rPr lang="en-US" sz="2400" dirty="0"/>
              <a:t>	H for heads,</a:t>
            </a:r>
          </a:p>
          <a:p>
            <a:r>
              <a:rPr lang="en-US" sz="2400" dirty="0"/>
              <a:t>	T for tails,          </a:t>
            </a:r>
          </a:p>
          <a:p>
            <a:r>
              <a:rPr lang="en-US" sz="2400" dirty="0"/>
              <a:t>and the probability of switching between them:</a:t>
            </a:r>
          </a:p>
          <a:p>
            <a:endParaRPr lang="en-US" sz="2400" dirty="0"/>
          </a:p>
        </p:txBody>
      </p:sp>
      <p:pic>
        <p:nvPicPr>
          <p:cNvPr id="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25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start with a easier case:      </a:t>
            </a:r>
            <a:r>
              <a:rPr lang="en-US" sz="2400" b="1" dirty="0"/>
              <a:t>Markov chains</a:t>
            </a:r>
          </a:p>
          <a:p>
            <a:endParaRPr lang="en-US" sz="2400" dirty="0"/>
          </a:p>
          <a:p>
            <a:r>
              <a:rPr lang="en-US" sz="2400" dirty="0"/>
              <a:t>We’ll explore a simple non-biological model:    a coin-toss  </a:t>
            </a:r>
          </a:p>
          <a:p>
            <a:endParaRPr lang="en-US" sz="2400" dirty="0"/>
          </a:p>
          <a:p>
            <a:r>
              <a:rPr lang="en-US" sz="2400" dirty="0"/>
              <a:t>Flip a coin a bunch of times and observe the results, e.g.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TTTHTTTHHTTHTTHTTHHTHTHHHHTTTTTTTTHTTHHTTTHTHHHTHH</a:t>
            </a:r>
          </a:p>
          <a:p>
            <a:endParaRPr lang="en-US" sz="2400" dirty="0"/>
          </a:p>
          <a:p>
            <a:r>
              <a:rPr lang="en-US" sz="2400" dirty="0"/>
              <a:t>We could model this process as two states:</a:t>
            </a:r>
          </a:p>
          <a:p>
            <a:r>
              <a:rPr lang="en-US" sz="2400" dirty="0"/>
              <a:t>	H for heads,</a:t>
            </a:r>
          </a:p>
          <a:p>
            <a:r>
              <a:rPr lang="en-US" sz="2400" dirty="0"/>
              <a:t>	T for tails,          </a:t>
            </a:r>
          </a:p>
          <a:p>
            <a:r>
              <a:rPr lang="en-US" sz="2400" dirty="0"/>
              <a:t>and the probability of switching between them:</a:t>
            </a:r>
          </a:p>
          <a:p>
            <a:endParaRPr lang="en-US" sz="2400" dirty="0"/>
          </a:p>
        </p:txBody>
      </p:sp>
      <p:pic>
        <p:nvPicPr>
          <p:cNvPr id="1026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257800"/>
            <a:ext cx="3008345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1600" y="5105400"/>
            <a:ext cx="372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sequence is a walk along this graph: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5174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5481935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4774" y="5481935"/>
            <a:ext cx="83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   …</a:t>
            </a:r>
          </a:p>
        </p:txBody>
      </p:sp>
      <p:pic>
        <p:nvPicPr>
          <p:cNvPr id="11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78725"/>
          <a:stretch/>
        </p:blipFill>
        <p:spPr bwMode="auto">
          <a:xfrm>
            <a:off x="1600200" y="5257800"/>
            <a:ext cx="640080" cy="680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400" y="548193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3402" y="5136445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2675" y="5139719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</a:rPr>
              <a:t>H</a:t>
            </a:r>
          </a:p>
        </p:txBody>
      </p:sp>
      <p:pic>
        <p:nvPicPr>
          <p:cNvPr id="16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9" t="60458" r="28566" b="-14198"/>
          <a:stretch/>
        </p:blipFill>
        <p:spPr bwMode="auto">
          <a:xfrm>
            <a:off x="2651760" y="5715000"/>
            <a:ext cx="109728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68714" y="5139719"/>
            <a:ext cx="527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</a:rPr>
              <a:t>T</a:t>
            </a:r>
          </a:p>
        </p:txBody>
      </p:sp>
      <p:pic>
        <p:nvPicPr>
          <p:cNvPr id="19" name="Picture 2" descr="coinflipMarkovmodel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7" t="-1" r="33127" b="66413"/>
          <a:stretch/>
        </p:blipFill>
        <p:spPr bwMode="auto">
          <a:xfrm>
            <a:off x="2606040" y="5257800"/>
            <a:ext cx="100584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117124" y="5147956"/>
            <a:ext cx="62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94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 a </a:t>
            </a:r>
            <a:r>
              <a:rPr lang="en-US" sz="2400" b="1" dirty="0"/>
              <a:t>fair</a:t>
            </a:r>
            <a:r>
              <a:rPr lang="en-US" sz="2400" dirty="0"/>
              <a:t> </a:t>
            </a:r>
            <a:r>
              <a:rPr lang="en-US" sz="2400" b="1" dirty="0"/>
              <a:t>coin:</a:t>
            </a:r>
          </a:p>
          <a:p>
            <a:endParaRPr lang="en-US" sz="2400" b="1" dirty="0"/>
          </a:p>
          <a:p>
            <a:r>
              <a:rPr lang="en-US" sz="2400" dirty="0"/>
              <a:t>The chance of seeing heads or tails is equal, and</a:t>
            </a:r>
          </a:p>
          <a:p>
            <a:r>
              <a:rPr lang="en-US" sz="2400" dirty="0"/>
              <a:t>the chance of seeing heads following tails and vice versa is equal.</a:t>
            </a:r>
          </a:p>
          <a:p>
            <a:endParaRPr lang="en-US" sz="2400" dirty="0"/>
          </a:p>
          <a:p>
            <a:r>
              <a:rPr lang="en-US" sz="2400" dirty="0"/>
              <a:t>Therefore,  the </a:t>
            </a:r>
            <a:r>
              <a:rPr lang="en-US" sz="2400" b="1" i="1" dirty="0"/>
              <a:t>transition probabilities</a:t>
            </a:r>
            <a:r>
              <a:rPr lang="en-US" sz="2400" dirty="0"/>
              <a:t> </a:t>
            </a:r>
          </a:p>
          <a:p>
            <a:r>
              <a:rPr lang="en-US" sz="2400" dirty="0"/>
              <a:t>       (corresponding to the arrows above) are: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0" y="152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Important:  All probabilities leading out of a state add up to 1!</a:t>
            </a:r>
          </a:p>
        </p:txBody>
      </p:sp>
    </p:spTree>
    <p:extLst>
      <p:ext uri="{BB962C8B-B14F-4D97-AF65-F5344CB8AC3E}">
        <p14:creationId xmlns:p14="http://schemas.microsoft.com/office/powerpoint/2010/main" val="87478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inflipMarkovmod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33400"/>
            <a:ext cx="21050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220212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With a </a:t>
            </a:r>
            <a:r>
              <a:rPr lang="en-US" sz="2400" b="1" dirty="0"/>
              <a:t>biased coin </a:t>
            </a:r>
            <a:r>
              <a:rPr lang="en-US" sz="2400" dirty="0"/>
              <a:t>(e.g. tails comes up 90% of the time):</a:t>
            </a:r>
          </a:p>
          <a:p>
            <a:endParaRPr lang="en-US" sz="2400" b="1" dirty="0"/>
          </a:p>
          <a:p>
            <a:r>
              <a:rPr lang="en-US" sz="2400" dirty="0"/>
              <a:t>The chance of seeing heads or tails is not equal, nor is</a:t>
            </a:r>
          </a:p>
          <a:p>
            <a:r>
              <a:rPr lang="en-US" sz="2400" dirty="0"/>
              <a:t>the chance of seeing heads following tails and vice versa.</a:t>
            </a:r>
          </a:p>
          <a:p>
            <a:endParaRPr lang="en-US" sz="2400" dirty="0"/>
          </a:p>
          <a:p>
            <a:r>
              <a:rPr lang="en-US" sz="2400" dirty="0"/>
              <a:t>We might have the same model,</a:t>
            </a:r>
          </a:p>
          <a:p>
            <a:r>
              <a:rPr lang="en-US" sz="2400" dirty="0"/>
              <a:t>but with skewed </a:t>
            </a:r>
            <a:r>
              <a:rPr lang="en-US" sz="2400" b="1" i="1" dirty="0"/>
              <a:t>transition probabilities</a:t>
            </a:r>
            <a:r>
              <a:rPr lang="en-US" sz="2400" dirty="0"/>
              <a:t> :</a:t>
            </a:r>
          </a:p>
          <a:p>
            <a:r>
              <a:rPr lang="en-US" sz="2400" dirty="0"/>
              <a:t> 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95799"/>
            <a:ext cx="4248150" cy="142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-159"/>
          <a:stretch/>
        </p:blipFill>
        <p:spPr bwMode="auto">
          <a:xfrm>
            <a:off x="2438400" y="4599432"/>
            <a:ext cx="4302314" cy="1298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15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990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00" y="5450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0.9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159952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Important:  All probabilities leading out of a state add up to 1!</a:t>
            </a:r>
          </a:p>
        </p:txBody>
      </p:sp>
    </p:spTree>
    <p:extLst>
      <p:ext uri="{BB962C8B-B14F-4D97-AF65-F5344CB8AC3E}">
        <p14:creationId xmlns:p14="http://schemas.microsoft.com/office/powerpoint/2010/main" val="71366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200"/>
            <a:ext cx="8610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Now, imagine a sequence of coin flips generated by these 2 coins, </a:t>
            </a:r>
          </a:p>
          <a:p>
            <a:r>
              <a:rPr lang="en-US" sz="2400" dirty="0"/>
              <a:t>	one fair and one biased.  </a:t>
            </a:r>
          </a:p>
          <a:p>
            <a:endParaRPr lang="en-US" sz="2400" dirty="0"/>
          </a:p>
          <a:p>
            <a:r>
              <a:rPr lang="en-US" sz="2400" dirty="0"/>
              <a:t>To decide if a sequence of coin flips comes from the biased or fair coin, we could evaluate the </a:t>
            </a:r>
            <a:r>
              <a:rPr lang="en-US" sz="2400" b="1" dirty="0"/>
              <a:t>ratio of the probabilities </a:t>
            </a:r>
            <a:r>
              <a:rPr lang="en-US" sz="2400" dirty="0"/>
              <a:t>of observing the sequence by each model:</a:t>
            </a:r>
          </a:p>
          <a:p>
            <a:endParaRPr lang="en-US" sz="2400" dirty="0"/>
          </a:p>
          <a:p>
            <a:r>
              <a:rPr lang="en-US" sz="2400" i="1" dirty="0"/>
              <a:t>		   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fair coin ) </a:t>
            </a:r>
          </a:p>
          <a:p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P</a:t>
            </a:r>
            <a:r>
              <a:rPr lang="en-US" sz="2400" dirty="0"/>
              <a:t>( </a:t>
            </a:r>
            <a:r>
              <a:rPr lang="en-US" sz="2400" i="1" dirty="0"/>
              <a:t>X </a:t>
            </a:r>
            <a:r>
              <a:rPr lang="en-US" sz="2400" dirty="0"/>
              <a:t>| biased coin 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Does this remind you of something we’ve seen before?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might we test where the fair &amp; biased coins were swapped 	along a long stretch of coin flips?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125363" y="3581400"/>
            <a:ext cx="24765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242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3202</Words>
  <Application>Microsoft Office PowerPoint</Application>
  <PresentationFormat>On-screen Show (4:3)</PresentationFormat>
  <Paragraphs>474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Courier New</vt:lpstr>
      <vt:lpstr>Edwardian Script ITC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Marcotte</cp:lastModifiedBy>
  <cp:revision>88</cp:revision>
  <cp:lastPrinted>2017-02-14T16:32:05Z</cp:lastPrinted>
  <dcterms:created xsi:type="dcterms:W3CDTF">2014-01-13T19:44:00Z</dcterms:created>
  <dcterms:modified xsi:type="dcterms:W3CDTF">2024-02-07T01:14:56Z</dcterms:modified>
</cp:coreProperties>
</file>