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0" r:id="rId2"/>
    <p:sldId id="262" r:id="rId3"/>
    <p:sldId id="263" r:id="rId4"/>
    <p:sldId id="264" r:id="rId5"/>
    <p:sldId id="293" r:id="rId6"/>
    <p:sldId id="265" r:id="rId7"/>
    <p:sldId id="266" r:id="rId8"/>
    <p:sldId id="267" r:id="rId9"/>
    <p:sldId id="256" r:id="rId10"/>
    <p:sldId id="257" r:id="rId11"/>
    <p:sldId id="258" r:id="rId12"/>
    <p:sldId id="290" r:id="rId13"/>
    <p:sldId id="291" r:id="rId14"/>
    <p:sldId id="289" r:id="rId15"/>
    <p:sldId id="259" r:id="rId16"/>
    <p:sldId id="268" r:id="rId17"/>
    <p:sldId id="284" r:id="rId18"/>
    <p:sldId id="287" r:id="rId19"/>
    <p:sldId id="286" r:id="rId20"/>
    <p:sldId id="288" r:id="rId21"/>
    <p:sldId id="294" r:id="rId22"/>
    <p:sldId id="271" r:id="rId23"/>
    <p:sldId id="272" r:id="rId24"/>
    <p:sldId id="299" r:id="rId25"/>
    <p:sldId id="277" r:id="rId26"/>
    <p:sldId id="296" r:id="rId27"/>
    <p:sldId id="301" r:id="rId28"/>
    <p:sldId id="295" r:id="rId29"/>
    <p:sldId id="300" r:id="rId30"/>
    <p:sldId id="276" r:id="rId31"/>
    <p:sldId id="261" r:id="rId32"/>
    <p:sldId id="278" r:id="rId33"/>
    <p:sldId id="269" r:id="rId3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112" d="100"/>
          <a:sy n="112" d="100"/>
        </p:scale>
        <p:origin x="2364"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A501C5B3-1282-4968-86CF-069207FFCF4D}" type="slidenum">
              <a:rPr lang="en-US" smtClean="0"/>
              <a:t>‹#›</a:t>
            </a:fld>
            <a:endParaRPr lang="en-US"/>
          </a:p>
        </p:txBody>
      </p:sp>
    </p:spTree>
    <p:extLst>
      <p:ext uri="{BB962C8B-B14F-4D97-AF65-F5344CB8AC3E}">
        <p14:creationId xmlns:p14="http://schemas.microsoft.com/office/powerpoint/2010/main" val="1927997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85507B79-B056-40BA-AFA7-A25A09F55CD5}" type="slidenum">
              <a:rPr lang="en-US" smtClean="0"/>
              <a:t>‹#›</a:t>
            </a:fld>
            <a:endParaRPr lang="en-US"/>
          </a:p>
        </p:txBody>
      </p:sp>
    </p:spTree>
    <p:extLst>
      <p:ext uri="{BB962C8B-B14F-4D97-AF65-F5344CB8AC3E}">
        <p14:creationId xmlns:p14="http://schemas.microsoft.com/office/powerpoint/2010/main" val="2133609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fld id="{85507B79-B056-40BA-AFA7-A25A09F55CD5}" type="slidenum">
              <a:rPr lang="en-US" smtClean="0"/>
              <a:t>1</a:t>
            </a:fld>
            <a:endParaRPr lang="en-US"/>
          </a:p>
        </p:txBody>
      </p:sp>
    </p:spTree>
    <p:extLst>
      <p:ext uri="{BB962C8B-B14F-4D97-AF65-F5344CB8AC3E}">
        <p14:creationId xmlns:p14="http://schemas.microsoft.com/office/powerpoint/2010/main" val="164571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507B79-B056-40BA-AFA7-A25A09F55CD5}" type="slidenum">
              <a:rPr lang="en-US" smtClean="0"/>
              <a:t>8</a:t>
            </a:fld>
            <a:endParaRPr lang="en-US"/>
          </a:p>
        </p:txBody>
      </p:sp>
    </p:spTree>
    <p:extLst>
      <p:ext uri="{BB962C8B-B14F-4D97-AF65-F5344CB8AC3E}">
        <p14:creationId xmlns:p14="http://schemas.microsoft.com/office/powerpoint/2010/main" val="51018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407D0E-F905-4AA5-906F-DBD9A2766A5A}"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298127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07D0E-F905-4AA5-906F-DBD9A2766A5A}"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402814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07D0E-F905-4AA5-906F-DBD9A2766A5A}"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145838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07D0E-F905-4AA5-906F-DBD9A2766A5A}"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266359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07D0E-F905-4AA5-906F-DBD9A2766A5A}"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427254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07D0E-F905-4AA5-906F-DBD9A2766A5A}"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139929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407D0E-F905-4AA5-906F-DBD9A2766A5A}"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367028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407D0E-F905-4AA5-906F-DBD9A2766A5A}"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318768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07D0E-F905-4AA5-906F-DBD9A2766A5A}"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76552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407D0E-F905-4AA5-906F-DBD9A2766A5A}"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245152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407D0E-F905-4AA5-906F-DBD9A2766A5A}"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5F575-BA88-4F74-8D5A-947BCF011038}" type="slidenum">
              <a:rPr lang="en-US" smtClean="0"/>
              <a:t>‹#›</a:t>
            </a:fld>
            <a:endParaRPr lang="en-US"/>
          </a:p>
        </p:txBody>
      </p:sp>
    </p:spTree>
    <p:extLst>
      <p:ext uri="{BB962C8B-B14F-4D97-AF65-F5344CB8AC3E}">
        <p14:creationId xmlns:p14="http://schemas.microsoft.com/office/powerpoint/2010/main" val="151680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07D0E-F905-4AA5-906F-DBD9A2766A5A}" type="datetimeFigureOut">
              <a:rPr lang="en-US" smtClean="0"/>
              <a:t>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5F575-BA88-4F74-8D5A-947BCF011038}" type="slidenum">
              <a:rPr lang="en-US" smtClean="0"/>
              <a:t>‹#›</a:t>
            </a:fld>
            <a:endParaRPr lang="en-US"/>
          </a:p>
        </p:txBody>
      </p:sp>
    </p:spTree>
    <p:extLst>
      <p:ext uri="{BB962C8B-B14F-4D97-AF65-F5344CB8AC3E}">
        <p14:creationId xmlns:p14="http://schemas.microsoft.com/office/powerpoint/2010/main" val="3553402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anaconda.com/download"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rosalind.info/faq/"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5205"/>
            <a:ext cx="9144000" cy="1384995"/>
          </a:xfrm>
          <a:prstGeom prst="rect">
            <a:avLst/>
          </a:prstGeom>
        </p:spPr>
        <p:txBody>
          <a:bodyPr wrap="square">
            <a:spAutoFit/>
          </a:bodyPr>
          <a:lstStyle/>
          <a:p>
            <a:pPr algn="ctr"/>
            <a:r>
              <a:rPr lang="en-US" sz="2800" b="1" dirty="0"/>
              <a:t>BCH394P/BCH364C  Systems Biology &amp; Bioinformatics </a:t>
            </a:r>
          </a:p>
          <a:p>
            <a:pPr algn="ctr"/>
            <a:r>
              <a:rPr lang="en-US" sz="2800" dirty="0"/>
              <a:t>(course # 54960 / 54860)</a:t>
            </a:r>
          </a:p>
          <a:p>
            <a:pPr algn="ctr"/>
            <a:r>
              <a:rPr lang="en-US" sz="2800" b="1" dirty="0"/>
              <a:t>Spring 2025	     Tue/Thu 9:30 – 11:00 AM       WEL 2.246</a:t>
            </a:r>
            <a:endParaRPr lang="en-US" sz="2800" dirty="0"/>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859868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msb.embopress.org/content/msb/13/6/932/F8.large.jpg?width=800&amp;height=600&amp;carousel=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r="30956" b="51825"/>
          <a:stretch/>
        </p:blipFill>
        <p:spPr bwMode="auto">
          <a:xfrm>
            <a:off x="2273210" y="4648200"/>
            <a:ext cx="2955061" cy="1794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plant, flower, different&#10;&#10;Description automatically generated">
            <a:extLst>
              <a:ext uri="{FF2B5EF4-FFF2-40B4-BE49-F238E27FC236}">
                <a16:creationId xmlns:a16="http://schemas.microsoft.com/office/drawing/2014/main" id="{D7C8C520-8607-91FA-86C6-7F57801219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229"/>
          <a:stretch/>
        </p:blipFill>
        <p:spPr>
          <a:xfrm>
            <a:off x="5105400" y="3733800"/>
            <a:ext cx="2955061" cy="2546602"/>
          </a:xfrm>
          <a:prstGeom prst="rect">
            <a:avLst/>
          </a:prstGeom>
        </p:spPr>
      </p:pic>
    </p:spTree>
    <p:extLst>
      <p:ext uri="{BB962C8B-B14F-4D97-AF65-F5344CB8AC3E}">
        <p14:creationId xmlns:p14="http://schemas.microsoft.com/office/powerpoint/2010/main" val="3406298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A48279-149E-82BF-219C-1FD19C91B49E}"/>
              </a:ext>
            </a:extLst>
          </p:cNvPr>
          <p:cNvPicPr>
            <a:picLocks noChangeAspect="1"/>
          </p:cNvPicPr>
          <p:nvPr/>
        </p:nvPicPr>
        <p:blipFill>
          <a:blip r:embed="rId2"/>
          <a:srcRect l="15001" t="35397" r="14999" b="26922"/>
          <a:stretch/>
        </p:blipFill>
        <p:spPr>
          <a:xfrm>
            <a:off x="152399" y="1905000"/>
            <a:ext cx="8885275" cy="2590800"/>
          </a:xfrm>
          <a:prstGeom prst="rect">
            <a:avLst/>
          </a:prstGeom>
        </p:spPr>
      </p:pic>
      <p:pic>
        <p:nvPicPr>
          <p:cNvPr id="5" name="Picture 4">
            <a:extLst>
              <a:ext uri="{FF2B5EF4-FFF2-40B4-BE49-F238E27FC236}">
                <a16:creationId xmlns:a16="http://schemas.microsoft.com/office/drawing/2014/main" id="{704E123D-0CB2-979E-5C3C-1E6B9CCFD22B}"/>
              </a:ext>
            </a:extLst>
          </p:cNvPr>
          <p:cNvPicPr>
            <a:picLocks noChangeAspect="1"/>
          </p:cNvPicPr>
          <p:nvPr/>
        </p:nvPicPr>
        <p:blipFill>
          <a:blip r:embed="rId2"/>
          <a:srcRect l="15001" t="13883" r="14999" b="64603"/>
          <a:stretch/>
        </p:blipFill>
        <p:spPr>
          <a:xfrm>
            <a:off x="152399" y="425759"/>
            <a:ext cx="8885275" cy="1479241"/>
          </a:xfrm>
          <a:prstGeom prst="rect">
            <a:avLst/>
          </a:prstGeom>
        </p:spPr>
      </p:pic>
      <p:sp>
        <p:nvSpPr>
          <p:cNvPr id="2" name="Oval 1"/>
          <p:cNvSpPr/>
          <p:nvPr/>
        </p:nvSpPr>
        <p:spPr>
          <a:xfrm>
            <a:off x="1413617" y="2107962"/>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4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14C6353-83FD-45BF-A92A-CE936D8E8340}"/>
              </a:ext>
            </a:extLst>
          </p:cNvPr>
          <p:cNvPicPr>
            <a:picLocks noChangeAspect="1"/>
          </p:cNvPicPr>
          <p:nvPr/>
        </p:nvPicPr>
        <p:blipFill rotWithShape="1">
          <a:blip r:embed="rId2"/>
          <a:srcRect l="18332" t="23636" r="18334" b="3846"/>
          <a:stretch/>
        </p:blipFill>
        <p:spPr>
          <a:xfrm>
            <a:off x="337506" y="1972383"/>
            <a:ext cx="8445338" cy="5237950"/>
          </a:xfrm>
          <a:prstGeom prst="rect">
            <a:avLst/>
          </a:prstGeom>
        </p:spPr>
      </p:pic>
      <p:grpSp>
        <p:nvGrpSpPr>
          <p:cNvPr id="8" name="Group 7"/>
          <p:cNvGrpSpPr/>
          <p:nvPr/>
        </p:nvGrpSpPr>
        <p:grpSpPr>
          <a:xfrm>
            <a:off x="420954" y="5823466"/>
            <a:ext cx="3981253" cy="1034534"/>
            <a:chOff x="2438400" y="260866"/>
            <a:chExt cx="3981253" cy="1034534"/>
          </a:xfrm>
        </p:grpSpPr>
        <p:sp>
          <p:nvSpPr>
            <p:cNvPr id="9" name="Oval 8"/>
            <p:cNvSpPr/>
            <p:nvPr/>
          </p:nvSpPr>
          <p:spPr>
            <a:xfrm>
              <a:off x="2438400" y="9144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24199" y="260866"/>
              <a:ext cx="3295454" cy="369332"/>
            </a:xfrm>
            <a:prstGeom prst="rect">
              <a:avLst/>
            </a:prstGeom>
            <a:noFill/>
          </p:spPr>
          <p:txBody>
            <a:bodyPr wrap="none" rtlCol="0">
              <a:spAutoFit/>
            </a:bodyPr>
            <a:lstStyle/>
            <a:p>
              <a:r>
                <a:rPr lang="en-US" b="1" dirty="0">
                  <a:solidFill>
                    <a:srgbClr val="FF0000"/>
                  </a:solidFill>
                </a:rPr>
                <a:t>Click here to turn in your answer</a:t>
              </a:r>
            </a:p>
          </p:txBody>
        </p:sp>
        <p:cxnSp>
          <p:nvCxnSpPr>
            <p:cNvPr id="11" name="Straight Connector 10"/>
            <p:cNvCxnSpPr/>
            <p:nvPr/>
          </p:nvCxnSpPr>
          <p:spPr>
            <a:xfrm flipV="1">
              <a:off x="2932742" y="571500"/>
              <a:ext cx="345889" cy="3633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F20FF94-9A3B-4513-B6F2-5D1EAD96105E}"/>
              </a:ext>
            </a:extLst>
          </p:cNvPr>
          <p:cNvGrpSpPr/>
          <p:nvPr/>
        </p:nvGrpSpPr>
        <p:grpSpPr>
          <a:xfrm>
            <a:off x="5284535" y="2633922"/>
            <a:ext cx="3249865" cy="1252278"/>
            <a:chOff x="447881" y="914400"/>
            <a:chExt cx="3249865" cy="1252278"/>
          </a:xfrm>
        </p:grpSpPr>
        <p:sp>
          <p:nvSpPr>
            <p:cNvPr id="16" name="Oval 15">
              <a:extLst>
                <a:ext uri="{FF2B5EF4-FFF2-40B4-BE49-F238E27FC236}">
                  <a16:creationId xmlns:a16="http://schemas.microsoft.com/office/drawing/2014/main" id="{BBB1BE20-131A-4A6C-865D-73DC92C7D052}"/>
                </a:ext>
              </a:extLst>
            </p:cNvPr>
            <p:cNvSpPr/>
            <p:nvPr/>
          </p:nvSpPr>
          <p:spPr>
            <a:xfrm>
              <a:off x="2438400" y="9144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1B6BFC3-10B7-45BA-A1A0-A456D6FD02A9}"/>
                </a:ext>
              </a:extLst>
            </p:cNvPr>
            <p:cNvSpPr txBox="1"/>
            <p:nvPr/>
          </p:nvSpPr>
          <p:spPr>
            <a:xfrm>
              <a:off x="447881" y="1520347"/>
              <a:ext cx="3249865" cy="646331"/>
            </a:xfrm>
            <a:prstGeom prst="rect">
              <a:avLst/>
            </a:prstGeom>
            <a:solidFill>
              <a:schemeClr val="bg1"/>
            </a:solidFill>
          </p:spPr>
          <p:txBody>
            <a:bodyPr wrap="none" rtlCol="0">
              <a:spAutoFit/>
            </a:bodyPr>
            <a:lstStyle/>
            <a:p>
              <a:pPr algn="ctr"/>
              <a:r>
                <a:rPr lang="en-US" b="1" dirty="0">
                  <a:solidFill>
                    <a:srgbClr val="FF0000"/>
                  </a:solidFill>
                </a:rPr>
                <a:t>Rosalind uses Python version 2,</a:t>
              </a:r>
            </a:p>
            <a:p>
              <a:pPr algn="ctr"/>
              <a:r>
                <a:rPr lang="en-US" b="1" dirty="0">
                  <a:solidFill>
                    <a:srgbClr val="FF0000"/>
                  </a:solidFill>
                </a:rPr>
                <a:t>but we’ll use version 3</a:t>
              </a:r>
            </a:p>
          </p:txBody>
        </p:sp>
        <p:cxnSp>
          <p:nvCxnSpPr>
            <p:cNvPr id="18" name="Straight Connector 17">
              <a:extLst>
                <a:ext uri="{FF2B5EF4-FFF2-40B4-BE49-F238E27FC236}">
                  <a16:creationId xmlns:a16="http://schemas.microsoft.com/office/drawing/2014/main" id="{E50C2B09-D5EF-4A0A-AAD2-F637F675CA6F}"/>
                </a:ext>
              </a:extLst>
            </p:cNvPr>
            <p:cNvCxnSpPr>
              <a:cxnSpLocks/>
            </p:cNvCxnSpPr>
            <p:nvPr/>
          </p:nvCxnSpPr>
          <p:spPr>
            <a:xfrm flipH="1">
              <a:off x="2304853" y="1273773"/>
              <a:ext cx="358931" cy="3045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7941DA4-6F50-49BA-871C-1B48F3A26845}"/>
              </a:ext>
            </a:extLst>
          </p:cNvPr>
          <p:cNvGrpSpPr/>
          <p:nvPr/>
        </p:nvGrpSpPr>
        <p:grpSpPr>
          <a:xfrm>
            <a:off x="307496" y="2927434"/>
            <a:ext cx="4893967" cy="1561079"/>
            <a:chOff x="968756" y="914400"/>
            <a:chExt cx="4893967" cy="1561079"/>
          </a:xfrm>
        </p:grpSpPr>
        <p:sp>
          <p:nvSpPr>
            <p:cNvPr id="22" name="Oval 21">
              <a:extLst>
                <a:ext uri="{FF2B5EF4-FFF2-40B4-BE49-F238E27FC236}">
                  <a16:creationId xmlns:a16="http://schemas.microsoft.com/office/drawing/2014/main" id="{5E02423B-5554-4ED8-AAC3-472FC1C0D9F3}"/>
                </a:ext>
              </a:extLst>
            </p:cNvPr>
            <p:cNvSpPr/>
            <p:nvPr/>
          </p:nvSpPr>
          <p:spPr>
            <a:xfrm>
              <a:off x="2438400" y="9144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C6965B-2695-4179-8A21-D789D19F14B1}"/>
                </a:ext>
              </a:extLst>
            </p:cNvPr>
            <p:cNvSpPr txBox="1"/>
            <p:nvPr/>
          </p:nvSpPr>
          <p:spPr>
            <a:xfrm>
              <a:off x="968756" y="1552149"/>
              <a:ext cx="4893967" cy="923330"/>
            </a:xfrm>
            <a:prstGeom prst="rect">
              <a:avLst/>
            </a:prstGeom>
            <a:solidFill>
              <a:schemeClr val="bg1"/>
            </a:solidFill>
          </p:spPr>
          <p:txBody>
            <a:bodyPr wrap="none" rtlCol="0">
              <a:spAutoFit/>
            </a:bodyPr>
            <a:lstStyle/>
            <a:p>
              <a:pPr algn="ctr"/>
              <a:r>
                <a:rPr lang="en-US" b="1" dirty="0">
                  <a:solidFill>
                    <a:srgbClr val="FF0000"/>
                  </a:solidFill>
                </a:rPr>
                <a:t>Rosalind uses the “vanilla” installation of Python.</a:t>
              </a:r>
            </a:p>
            <a:p>
              <a:pPr algn="ctr"/>
              <a:r>
                <a:rPr lang="en-US" b="1" dirty="0">
                  <a:solidFill>
                    <a:srgbClr val="FF0000"/>
                  </a:solidFill>
                </a:rPr>
                <a:t>You’re welcome to do it this way, but I </a:t>
              </a:r>
            </a:p>
            <a:p>
              <a:pPr algn="ctr"/>
              <a:r>
                <a:rPr lang="en-US" b="1" dirty="0">
                  <a:solidFill>
                    <a:srgbClr val="FF0000"/>
                  </a:solidFill>
                </a:rPr>
                <a:t>recommend Anaconda/</a:t>
              </a:r>
              <a:r>
                <a:rPr lang="en-US" b="1" dirty="0" err="1">
                  <a:solidFill>
                    <a:srgbClr val="FF0000"/>
                  </a:solidFill>
                </a:rPr>
                <a:t>Jupyter</a:t>
              </a:r>
              <a:r>
                <a:rPr lang="en-US" b="1" dirty="0">
                  <a:solidFill>
                    <a:srgbClr val="FF0000"/>
                  </a:solidFill>
                </a:rPr>
                <a:t> as a nicer option</a:t>
              </a:r>
            </a:p>
          </p:txBody>
        </p:sp>
        <p:cxnSp>
          <p:nvCxnSpPr>
            <p:cNvPr id="24" name="Straight Connector 23">
              <a:extLst>
                <a:ext uri="{FF2B5EF4-FFF2-40B4-BE49-F238E27FC236}">
                  <a16:creationId xmlns:a16="http://schemas.microsoft.com/office/drawing/2014/main" id="{453630B9-1510-4FA2-B1DE-34B1151054CF}"/>
                </a:ext>
              </a:extLst>
            </p:cNvPr>
            <p:cNvCxnSpPr>
              <a:cxnSpLocks/>
            </p:cNvCxnSpPr>
            <p:nvPr/>
          </p:nvCxnSpPr>
          <p:spPr>
            <a:xfrm flipH="1">
              <a:off x="2304853" y="1273773"/>
              <a:ext cx="358931" cy="3045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49210272-8B1A-B568-CDE9-9CEBD5A6C958}"/>
              </a:ext>
            </a:extLst>
          </p:cNvPr>
          <p:cNvPicPr>
            <a:picLocks noChangeAspect="1"/>
          </p:cNvPicPr>
          <p:nvPr/>
        </p:nvPicPr>
        <p:blipFill>
          <a:blip r:embed="rId3"/>
          <a:srcRect l="15001" t="13883" r="14999" b="64603"/>
          <a:stretch/>
        </p:blipFill>
        <p:spPr>
          <a:xfrm>
            <a:off x="152399" y="425759"/>
            <a:ext cx="8885275" cy="1479241"/>
          </a:xfrm>
          <a:prstGeom prst="rect">
            <a:avLst/>
          </a:prstGeom>
        </p:spPr>
      </p:pic>
    </p:spTree>
    <p:extLst>
      <p:ext uri="{BB962C8B-B14F-4D97-AF65-F5344CB8AC3E}">
        <p14:creationId xmlns:p14="http://schemas.microsoft.com/office/powerpoint/2010/main" val="11738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503FE-BD75-4B15-8392-4B2C6BDF3C1D}"/>
              </a:ext>
            </a:extLst>
          </p:cNvPr>
          <p:cNvSpPr/>
          <p:nvPr/>
        </p:nvSpPr>
        <p:spPr>
          <a:xfrm>
            <a:off x="249195" y="152400"/>
            <a:ext cx="8763000" cy="523220"/>
          </a:xfrm>
          <a:prstGeom prst="rect">
            <a:avLst/>
          </a:prstGeom>
        </p:spPr>
        <p:txBody>
          <a:bodyPr wrap="square">
            <a:spAutoFit/>
          </a:bodyPr>
          <a:lstStyle/>
          <a:p>
            <a:pPr algn="ctr"/>
            <a:r>
              <a:rPr lang="en-US" sz="2800" b="1" dirty="0"/>
              <a:t>Installing Anaconda/</a:t>
            </a:r>
            <a:r>
              <a:rPr lang="en-US" sz="2800" b="1" dirty="0" err="1"/>
              <a:t>Jupyter</a:t>
            </a:r>
            <a:endParaRPr lang="en-US" sz="2800" b="1" dirty="0"/>
          </a:p>
        </p:txBody>
      </p:sp>
      <p:sp>
        <p:nvSpPr>
          <p:cNvPr id="3" name="TextBox 2">
            <a:extLst>
              <a:ext uri="{FF2B5EF4-FFF2-40B4-BE49-F238E27FC236}">
                <a16:creationId xmlns:a16="http://schemas.microsoft.com/office/drawing/2014/main" id="{0C4EBD9B-4003-4C45-9CE9-1734AFC6C8A4}"/>
              </a:ext>
            </a:extLst>
          </p:cNvPr>
          <p:cNvSpPr txBox="1"/>
          <p:nvPr/>
        </p:nvSpPr>
        <p:spPr>
          <a:xfrm>
            <a:off x="553995" y="990600"/>
            <a:ext cx="8153400" cy="5632311"/>
          </a:xfrm>
          <a:prstGeom prst="rect">
            <a:avLst/>
          </a:prstGeom>
          <a:noFill/>
        </p:spPr>
        <p:txBody>
          <a:bodyPr wrap="square" rtlCol="0">
            <a:spAutoFit/>
          </a:bodyPr>
          <a:lstStyle/>
          <a:p>
            <a:r>
              <a:rPr lang="en-US" sz="2400" dirty="0"/>
              <a:t>My recommendation for a good, all-round Python installation is </a:t>
            </a:r>
            <a:r>
              <a:rPr lang="en-US" sz="2400" b="1" i="1" u="sng" dirty="0"/>
              <a:t>Anaconda</a:t>
            </a:r>
            <a:r>
              <a:rPr lang="en-US" sz="2400" dirty="0"/>
              <a:t>, available free to individuals here:</a:t>
            </a:r>
          </a:p>
          <a:p>
            <a:pPr algn="ctr"/>
            <a:r>
              <a:rPr lang="en-US" sz="2400" dirty="0">
                <a:hlinkClick r:id="rId2"/>
              </a:rPr>
              <a:t>https://www.anaconda.com/download</a:t>
            </a:r>
            <a:endParaRPr lang="en-US" sz="2400" dirty="0"/>
          </a:p>
          <a:p>
            <a:pPr algn="ctr"/>
            <a:r>
              <a:rPr lang="en-US" sz="1400" dirty="0"/>
              <a:t>(note you can “skip registration” if you prefer that)</a:t>
            </a:r>
          </a:p>
          <a:p>
            <a:endParaRPr lang="en-US" sz="2400" dirty="0"/>
          </a:p>
          <a:p>
            <a:pPr algn="ctr"/>
            <a:r>
              <a:rPr lang="en-US" sz="2400" b="1" dirty="0"/>
              <a:t>***Get the latest Python 3 version***</a:t>
            </a:r>
          </a:p>
          <a:p>
            <a:pPr algn="ctr"/>
            <a:r>
              <a:rPr lang="en-US" sz="2400" dirty="0"/>
              <a:t>(but any version &gt; 3.0 is probably fine)</a:t>
            </a:r>
            <a:endParaRPr lang="en-US" sz="2400" b="1" dirty="0"/>
          </a:p>
          <a:p>
            <a:endParaRPr lang="en-US" sz="2400" dirty="0"/>
          </a:p>
          <a:p>
            <a:r>
              <a:rPr lang="en-US" sz="2400" dirty="0"/>
              <a:t>Anaconda is a general management system for the various Python libraries and packages you might need, with &gt;7,500 data science, visualization, and machine learning packages</a:t>
            </a:r>
          </a:p>
          <a:p>
            <a:endParaRPr lang="en-US" sz="2400" dirty="0"/>
          </a:p>
          <a:p>
            <a:r>
              <a:rPr lang="en-US" sz="2400" dirty="0"/>
              <a:t>Anaconda also provides multiple Python interfaces. For this course, I recommend using </a:t>
            </a:r>
            <a:r>
              <a:rPr lang="en-US" sz="2400" b="1" i="1" u="sng" dirty="0" err="1"/>
              <a:t>Jupyter</a:t>
            </a:r>
            <a:r>
              <a:rPr lang="en-US" sz="2400" b="1" i="1" u="sng" dirty="0"/>
              <a:t> Notebook</a:t>
            </a:r>
            <a:r>
              <a:rPr lang="en-US" sz="2400" dirty="0"/>
              <a:t>, which can be launched directly from the main Anaconda navigation window.</a:t>
            </a:r>
          </a:p>
        </p:txBody>
      </p:sp>
    </p:spTree>
    <p:extLst>
      <p:ext uri="{BB962C8B-B14F-4D97-AF65-F5344CB8AC3E}">
        <p14:creationId xmlns:p14="http://schemas.microsoft.com/office/powerpoint/2010/main" val="3054754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E3E59-6F7E-4DED-8690-D2A3F1FB0A32}"/>
              </a:ext>
            </a:extLst>
          </p:cNvPr>
          <p:cNvSpPr txBox="1"/>
          <p:nvPr/>
        </p:nvSpPr>
        <p:spPr>
          <a:xfrm>
            <a:off x="313474" y="279456"/>
            <a:ext cx="8688096" cy="646331"/>
          </a:xfrm>
          <a:prstGeom prst="rect">
            <a:avLst/>
          </a:prstGeom>
          <a:noFill/>
        </p:spPr>
        <p:txBody>
          <a:bodyPr wrap="square">
            <a:spAutoFit/>
          </a:bodyPr>
          <a:lstStyle/>
          <a:p>
            <a:r>
              <a:rPr lang="en-US" b="1" dirty="0" err="1"/>
              <a:t>Jupyter</a:t>
            </a:r>
            <a:r>
              <a:rPr lang="en-US" b="1" dirty="0"/>
              <a:t> is an interactive Python interface that shows your code &amp; its output in successive entries in a shareable, archivable notebook viewable in any web browser, e.g.  </a:t>
            </a:r>
          </a:p>
        </p:txBody>
      </p:sp>
      <p:sp>
        <p:nvSpPr>
          <p:cNvPr id="6" name="TextBox 5">
            <a:extLst>
              <a:ext uri="{FF2B5EF4-FFF2-40B4-BE49-F238E27FC236}">
                <a16:creationId xmlns:a16="http://schemas.microsoft.com/office/drawing/2014/main" id="{298BF973-5B7B-47E7-9B41-EAD3A887CCF1}"/>
              </a:ext>
            </a:extLst>
          </p:cNvPr>
          <p:cNvSpPr txBox="1"/>
          <p:nvPr/>
        </p:nvSpPr>
        <p:spPr>
          <a:xfrm>
            <a:off x="227952" y="6313213"/>
            <a:ext cx="8688096" cy="369332"/>
          </a:xfrm>
          <a:prstGeom prst="rect">
            <a:avLst/>
          </a:prstGeom>
          <a:noFill/>
        </p:spPr>
        <p:txBody>
          <a:bodyPr wrap="square">
            <a:spAutoFit/>
          </a:bodyPr>
          <a:lstStyle/>
          <a:p>
            <a:r>
              <a:rPr lang="en-US" dirty="0"/>
              <a:t>It’s widely used in bioinformatics and data visualization.</a:t>
            </a:r>
            <a:endParaRPr lang="en-US" b="1" dirty="0"/>
          </a:p>
        </p:txBody>
      </p:sp>
      <p:pic>
        <p:nvPicPr>
          <p:cNvPr id="8" name="Picture 7">
            <a:extLst>
              <a:ext uri="{FF2B5EF4-FFF2-40B4-BE49-F238E27FC236}">
                <a16:creationId xmlns:a16="http://schemas.microsoft.com/office/drawing/2014/main" id="{C0353741-1171-4316-964E-99F59D1955C0}"/>
              </a:ext>
            </a:extLst>
          </p:cNvPr>
          <p:cNvPicPr>
            <a:picLocks noChangeAspect="1"/>
          </p:cNvPicPr>
          <p:nvPr/>
        </p:nvPicPr>
        <p:blipFill rotWithShape="1">
          <a:blip r:embed="rId2"/>
          <a:srcRect b="45556"/>
          <a:stretch/>
        </p:blipFill>
        <p:spPr>
          <a:xfrm>
            <a:off x="304216" y="1172167"/>
            <a:ext cx="8535568" cy="4881847"/>
          </a:xfrm>
          <a:prstGeom prst="rect">
            <a:avLst/>
          </a:prstGeom>
        </p:spPr>
      </p:pic>
      <p:grpSp>
        <p:nvGrpSpPr>
          <p:cNvPr id="14" name="Group 13">
            <a:extLst>
              <a:ext uri="{FF2B5EF4-FFF2-40B4-BE49-F238E27FC236}">
                <a16:creationId xmlns:a16="http://schemas.microsoft.com/office/drawing/2014/main" id="{DE8AB49A-6208-457A-87BC-A00B33DD73D5}"/>
              </a:ext>
            </a:extLst>
          </p:cNvPr>
          <p:cNvGrpSpPr/>
          <p:nvPr/>
        </p:nvGrpSpPr>
        <p:grpSpPr>
          <a:xfrm>
            <a:off x="1143000" y="3429000"/>
            <a:ext cx="7010400" cy="923330"/>
            <a:chOff x="1143000" y="3429000"/>
            <a:chExt cx="7010400" cy="923330"/>
          </a:xfrm>
        </p:grpSpPr>
        <p:sp>
          <p:nvSpPr>
            <p:cNvPr id="9" name="Oval 8">
              <a:extLst>
                <a:ext uri="{FF2B5EF4-FFF2-40B4-BE49-F238E27FC236}">
                  <a16:creationId xmlns:a16="http://schemas.microsoft.com/office/drawing/2014/main" id="{57FAE04D-CA18-493E-8781-35A583025E9E}"/>
                </a:ext>
              </a:extLst>
            </p:cNvPr>
            <p:cNvSpPr/>
            <p:nvPr/>
          </p:nvSpPr>
          <p:spPr>
            <a:xfrm>
              <a:off x="1143000" y="3429000"/>
              <a:ext cx="1828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5A5A3D-D3C4-4157-9A19-428DE52C0323}"/>
                </a:ext>
              </a:extLst>
            </p:cNvPr>
            <p:cNvSpPr txBox="1"/>
            <p:nvPr/>
          </p:nvSpPr>
          <p:spPr>
            <a:xfrm>
              <a:off x="3947565" y="3429000"/>
              <a:ext cx="4205835" cy="923330"/>
            </a:xfrm>
            <a:prstGeom prst="rect">
              <a:avLst/>
            </a:prstGeom>
            <a:solidFill>
              <a:schemeClr val="bg1"/>
            </a:solidFill>
            <a:ln w="25400">
              <a:solidFill>
                <a:srgbClr val="FF0000"/>
              </a:solidFill>
            </a:ln>
          </p:spPr>
          <p:txBody>
            <a:bodyPr wrap="square" rtlCol="0">
              <a:spAutoFit/>
            </a:bodyPr>
            <a:lstStyle/>
            <a:p>
              <a:r>
                <a:rPr lang="en-US" dirty="0"/>
                <a:t>Just type your command or code block</a:t>
              </a:r>
            </a:p>
            <a:p>
              <a:r>
                <a:rPr lang="en-US" dirty="0"/>
                <a:t>&amp; press “Shift-Enter” (or any of the various</a:t>
              </a:r>
            </a:p>
            <a:p>
              <a:r>
                <a:rPr lang="en-US" dirty="0"/>
                <a:t>alternatives in the “cell” pulldown menu) </a:t>
              </a:r>
            </a:p>
          </p:txBody>
        </p:sp>
        <p:cxnSp>
          <p:nvCxnSpPr>
            <p:cNvPr id="12" name="Straight Connector 11">
              <a:extLst>
                <a:ext uri="{FF2B5EF4-FFF2-40B4-BE49-F238E27FC236}">
                  <a16:creationId xmlns:a16="http://schemas.microsoft.com/office/drawing/2014/main" id="{5CCD8531-DB18-4BB9-A9E6-64E3A2D9C0FF}"/>
                </a:ext>
              </a:extLst>
            </p:cNvPr>
            <p:cNvCxnSpPr>
              <a:cxnSpLocks/>
              <a:stCxn id="10" idx="1"/>
              <a:endCxn id="9" idx="6"/>
            </p:cNvCxnSpPr>
            <p:nvPr/>
          </p:nvCxnSpPr>
          <p:spPr>
            <a:xfrm flipH="1" flipV="1">
              <a:off x="2971800" y="3543300"/>
              <a:ext cx="975765" cy="3473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03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05E611-9334-147F-3D2B-A63426FEC7E2}"/>
              </a:ext>
            </a:extLst>
          </p:cNvPr>
          <p:cNvPicPr>
            <a:picLocks noChangeAspect="1"/>
          </p:cNvPicPr>
          <p:nvPr/>
        </p:nvPicPr>
        <p:blipFill>
          <a:blip r:embed="rId2"/>
          <a:srcRect l="15001" t="13883" r="14999" b="64603"/>
          <a:stretch/>
        </p:blipFill>
        <p:spPr>
          <a:xfrm>
            <a:off x="-21570" y="1664432"/>
            <a:ext cx="9157736" cy="1524601"/>
          </a:xfrm>
          <a:prstGeom prst="rect">
            <a:avLst/>
          </a:prstGeom>
        </p:spPr>
      </p:pic>
      <p:grpSp>
        <p:nvGrpSpPr>
          <p:cNvPr id="15" name="Group 14"/>
          <p:cNvGrpSpPr/>
          <p:nvPr/>
        </p:nvGrpSpPr>
        <p:grpSpPr>
          <a:xfrm>
            <a:off x="1981200" y="1219200"/>
            <a:ext cx="4327730" cy="740113"/>
            <a:chOff x="1981200" y="98087"/>
            <a:chExt cx="4327730" cy="740113"/>
          </a:xfrm>
        </p:grpSpPr>
        <p:sp>
          <p:nvSpPr>
            <p:cNvPr id="3" name="Oval 2"/>
            <p:cNvSpPr/>
            <p:nvPr/>
          </p:nvSpPr>
          <p:spPr>
            <a:xfrm>
              <a:off x="1981200" y="5334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52847" y="98087"/>
              <a:ext cx="3956083" cy="369332"/>
            </a:xfrm>
            <a:prstGeom prst="rect">
              <a:avLst/>
            </a:prstGeom>
            <a:noFill/>
          </p:spPr>
          <p:txBody>
            <a:bodyPr wrap="none" rtlCol="0">
              <a:spAutoFit/>
            </a:bodyPr>
            <a:lstStyle/>
            <a:p>
              <a:r>
                <a:rPr lang="en-US" b="1" dirty="0">
                  <a:solidFill>
                    <a:srgbClr val="FF0000"/>
                  </a:solidFill>
                </a:rPr>
                <a:t>If you’re feeling restless/adventurous…</a:t>
              </a:r>
            </a:p>
          </p:txBody>
        </p:sp>
        <p:cxnSp>
          <p:nvCxnSpPr>
            <p:cNvPr id="6" name="Straight Connector 5"/>
            <p:cNvCxnSpPr/>
            <p:nvPr/>
          </p:nvCxnSpPr>
          <p:spPr>
            <a:xfrm flipV="1">
              <a:off x="2323142" y="381000"/>
              <a:ext cx="157024" cy="1728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AC0A479-A01E-4F6A-AD10-B4240DA75586}"/>
              </a:ext>
            </a:extLst>
          </p:cNvPr>
          <p:cNvSpPr txBox="1"/>
          <p:nvPr/>
        </p:nvSpPr>
        <p:spPr>
          <a:xfrm>
            <a:off x="152400" y="381000"/>
            <a:ext cx="6145785" cy="369332"/>
          </a:xfrm>
          <a:prstGeom prst="rect">
            <a:avLst/>
          </a:prstGeom>
          <a:noFill/>
        </p:spPr>
        <p:txBody>
          <a:bodyPr wrap="none" rtlCol="0">
            <a:spAutoFit/>
          </a:bodyPr>
          <a:lstStyle/>
          <a:p>
            <a:r>
              <a:rPr lang="en-US" dirty="0"/>
              <a:t>Back to Rosalind, for those of you that are a bit more advanced:</a:t>
            </a:r>
          </a:p>
        </p:txBody>
      </p:sp>
    </p:spTree>
    <p:extLst>
      <p:ext uri="{BB962C8B-B14F-4D97-AF65-F5344CB8AC3E}">
        <p14:creationId xmlns:p14="http://schemas.microsoft.com/office/powerpoint/2010/main" val="1600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245BE-D5D4-651D-C934-092D5DBB6394}"/>
              </a:ext>
            </a:extLst>
          </p:cNvPr>
          <p:cNvPicPr>
            <a:picLocks noChangeAspect="1"/>
          </p:cNvPicPr>
          <p:nvPr/>
        </p:nvPicPr>
        <p:blipFill>
          <a:blip r:embed="rId2"/>
          <a:srcRect l="15001" t="13077" r="14999"/>
          <a:stretch/>
        </p:blipFill>
        <p:spPr>
          <a:xfrm>
            <a:off x="685799" y="838200"/>
            <a:ext cx="7930195" cy="5334000"/>
          </a:xfrm>
          <a:prstGeom prst="rect">
            <a:avLst/>
          </a:prstGeom>
        </p:spPr>
      </p:pic>
      <p:sp>
        <p:nvSpPr>
          <p:cNvPr id="2" name="TextBox 1"/>
          <p:cNvSpPr txBox="1"/>
          <p:nvPr/>
        </p:nvSpPr>
        <p:spPr>
          <a:xfrm>
            <a:off x="1168053" y="87868"/>
            <a:ext cx="6761851" cy="369332"/>
          </a:xfrm>
          <a:prstGeom prst="rect">
            <a:avLst/>
          </a:prstGeom>
          <a:noFill/>
        </p:spPr>
        <p:txBody>
          <a:bodyPr wrap="none" rtlCol="0">
            <a:spAutoFit/>
          </a:bodyPr>
          <a:lstStyle/>
          <a:p>
            <a:r>
              <a:rPr lang="en-US" b="1" dirty="0">
                <a:solidFill>
                  <a:srgbClr val="FF0000"/>
                </a:solidFill>
              </a:rPr>
              <a:t>…there are quite a few good bioinformatics problems in the archives.</a:t>
            </a:r>
          </a:p>
        </p:txBody>
      </p:sp>
      <p:sp>
        <p:nvSpPr>
          <p:cNvPr id="4" name="TextBox 3"/>
          <p:cNvSpPr txBox="1"/>
          <p:nvPr/>
        </p:nvSpPr>
        <p:spPr>
          <a:xfrm rot="5400000">
            <a:off x="1940884" y="6206562"/>
            <a:ext cx="439544" cy="523220"/>
          </a:xfrm>
          <a:prstGeom prst="rect">
            <a:avLst/>
          </a:prstGeom>
          <a:noFill/>
        </p:spPr>
        <p:txBody>
          <a:bodyPr wrap="none" rtlCol="0">
            <a:spAutoFit/>
          </a:bodyPr>
          <a:lstStyle/>
          <a:p>
            <a:r>
              <a:rPr lang="en-US" sz="2800" b="1" dirty="0">
                <a:solidFill>
                  <a:srgbClr val="FF0000"/>
                </a:solidFill>
              </a:rPr>
              <a:t>…</a:t>
            </a:r>
          </a:p>
        </p:txBody>
      </p:sp>
      <p:sp>
        <p:nvSpPr>
          <p:cNvPr id="6" name="TextBox 5"/>
          <p:cNvSpPr txBox="1"/>
          <p:nvPr/>
        </p:nvSpPr>
        <p:spPr>
          <a:xfrm rot="5400000">
            <a:off x="5386018" y="6206562"/>
            <a:ext cx="439544" cy="523220"/>
          </a:xfrm>
          <a:prstGeom prst="rect">
            <a:avLst/>
          </a:prstGeom>
          <a:noFill/>
        </p:spPr>
        <p:txBody>
          <a:bodyPr wrap="none" rtlCol="0">
            <a:spAutoFit/>
          </a:bodyPr>
          <a:lstStyle/>
          <a:p>
            <a:r>
              <a:rPr lang="en-US" sz="2800" b="1" dirty="0">
                <a:solidFill>
                  <a:srgbClr val="FF0000"/>
                </a:solidFill>
              </a:rPr>
              <a:t>…</a:t>
            </a:r>
          </a:p>
        </p:txBody>
      </p:sp>
      <p:sp>
        <p:nvSpPr>
          <p:cNvPr id="7" name="TextBox 6"/>
          <p:cNvSpPr txBox="1"/>
          <p:nvPr/>
        </p:nvSpPr>
        <p:spPr>
          <a:xfrm rot="5400000">
            <a:off x="5843218" y="6206562"/>
            <a:ext cx="439544" cy="523220"/>
          </a:xfrm>
          <a:prstGeom prst="rect">
            <a:avLst/>
          </a:prstGeom>
          <a:noFill/>
        </p:spPr>
        <p:txBody>
          <a:bodyPr wrap="none" rtlCol="0">
            <a:spAutoFit/>
          </a:bodyPr>
          <a:lstStyle/>
          <a:p>
            <a:r>
              <a:rPr lang="en-US" sz="2800" b="1" dirty="0">
                <a:solidFill>
                  <a:srgbClr val="FF0000"/>
                </a:solidFill>
              </a:rPr>
              <a:t>…</a:t>
            </a:r>
          </a:p>
        </p:txBody>
      </p:sp>
    </p:spTree>
    <p:extLst>
      <p:ext uri="{BB962C8B-B14F-4D97-AF65-F5344CB8AC3E}">
        <p14:creationId xmlns:p14="http://schemas.microsoft.com/office/powerpoint/2010/main" val="45771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0"/>
            <a:ext cx="8839200" cy="4401205"/>
          </a:xfrm>
          <a:prstGeom prst="rect">
            <a:avLst/>
          </a:prstGeom>
        </p:spPr>
        <p:txBody>
          <a:bodyPr wrap="square">
            <a:spAutoFit/>
          </a:bodyPr>
          <a:lstStyle/>
          <a:p>
            <a:pPr algn="ctr"/>
            <a:r>
              <a:rPr lang="en-US" sz="2800" dirty="0"/>
              <a:t>Students are welcome to discuss ideas and problems with each other, but </a:t>
            </a:r>
            <a:r>
              <a:rPr lang="en-US" sz="2800" b="1" u="sng" dirty="0"/>
              <a:t>all programs, Rosalind homework, problem sets, and written solutions</a:t>
            </a:r>
          </a:p>
          <a:p>
            <a:pPr algn="ctr"/>
            <a:r>
              <a:rPr lang="en-US" sz="2800" b="1" u="sng" dirty="0"/>
              <a:t>should be performed independently</a:t>
            </a:r>
            <a:r>
              <a:rPr lang="en-US" sz="2800" dirty="0"/>
              <a:t>,</a:t>
            </a:r>
          </a:p>
          <a:p>
            <a:pPr algn="ctr"/>
            <a:endParaRPr lang="en-US" sz="2800" dirty="0"/>
          </a:p>
          <a:p>
            <a:r>
              <a:rPr lang="en-US" sz="2800" dirty="0">
                <a:sym typeface="Wingdings" pitchFamily="2" charset="2"/>
              </a:rPr>
              <a:t>		 </a:t>
            </a:r>
            <a:r>
              <a:rPr lang="en-US" sz="2800" i="1" dirty="0"/>
              <a:t>except</a:t>
            </a:r>
            <a:r>
              <a:rPr lang="en-US" sz="2800" dirty="0"/>
              <a:t> the final presentation.</a:t>
            </a:r>
          </a:p>
          <a:p>
            <a:endParaRPr lang="en-US" sz="2800" dirty="0"/>
          </a:p>
          <a:p>
            <a:r>
              <a:rPr lang="en-US" sz="2800" dirty="0" err="1"/>
              <a:t>tl;dr</a:t>
            </a:r>
            <a:r>
              <a:rPr lang="en-US" sz="2800" dirty="0"/>
              <a:t>:  	study/discuss together</a:t>
            </a:r>
          </a:p>
          <a:p>
            <a:r>
              <a:rPr lang="en-US" sz="2800" dirty="0"/>
              <a:t>	do your own programming/writing/project</a:t>
            </a:r>
          </a:p>
          <a:p>
            <a:r>
              <a:rPr lang="en-US" sz="2800" dirty="0"/>
              <a:t>	collaborate on the final presentation</a:t>
            </a:r>
          </a:p>
        </p:txBody>
      </p:sp>
      <p:sp>
        <p:nvSpPr>
          <p:cNvPr id="4" name="TextBox 3"/>
          <p:cNvSpPr txBox="1"/>
          <p:nvPr/>
        </p:nvSpPr>
        <p:spPr>
          <a:xfrm>
            <a:off x="1876904" y="168876"/>
            <a:ext cx="5209696" cy="523220"/>
          </a:xfrm>
          <a:prstGeom prst="rect">
            <a:avLst/>
          </a:prstGeom>
          <a:noFill/>
        </p:spPr>
        <p:txBody>
          <a:bodyPr wrap="none" rtlCol="0">
            <a:spAutoFit/>
          </a:bodyPr>
          <a:lstStyle/>
          <a:p>
            <a:r>
              <a:rPr lang="en-US" sz="2800" b="1" dirty="0"/>
              <a:t>Expectations on working together</a:t>
            </a:r>
          </a:p>
        </p:txBody>
      </p:sp>
    </p:spTree>
    <p:extLst>
      <p:ext uri="{BB962C8B-B14F-4D97-AF65-F5344CB8AC3E}">
        <p14:creationId xmlns:p14="http://schemas.microsoft.com/office/powerpoint/2010/main" val="1316101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6800"/>
            <a:ext cx="9144000" cy="5016758"/>
          </a:xfrm>
          <a:prstGeom prst="rect">
            <a:avLst/>
          </a:prstGeom>
        </p:spPr>
        <p:txBody>
          <a:bodyPr wrap="square">
            <a:spAutoFit/>
          </a:bodyPr>
          <a:lstStyle/>
          <a:p>
            <a:pPr marL="571500" indent="-571500">
              <a:buFont typeface="Arial" pitchFamily="34" charset="0"/>
              <a:buChar char="•"/>
            </a:pPr>
            <a:r>
              <a:rPr lang="en-US" sz="3200" dirty="0"/>
              <a:t>By submitting </a:t>
            </a:r>
            <a:r>
              <a:rPr lang="en-US" sz="3200" i="1" dirty="0"/>
              <a:t>as your own work</a:t>
            </a:r>
            <a:r>
              <a:rPr lang="en-US" sz="3200" dirty="0"/>
              <a:t> any unattributed material that you obtained from other sources, you have committed plagiarism.</a:t>
            </a:r>
          </a:p>
          <a:p>
            <a:pPr marL="571500" indent="-571500">
              <a:buFont typeface="Arial" pitchFamily="34" charset="0"/>
              <a:buChar char="•"/>
            </a:pPr>
            <a:r>
              <a:rPr lang="en-US" sz="3200" dirty="0"/>
              <a:t>Copying homework solutions from other students or internet sources (e.g. </a:t>
            </a:r>
            <a:r>
              <a:rPr lang="en-US" sz="3200" dirty="0" err="1"/>
              <a:t>CourseHero</a:t>
            </a:r>
            <a:r>
              <a:rPr lang="en-US" sz="3200" dirty="0"/>
              <a:t>) is cheating, collusion, and/or plagiarism.</a:t>
            </a:r>
          </a:p>
          <a:p>
            <a:pPr marL="571500" indent="-571500">
              <a:buFont typeface="Arial" pitchFamily="34" charset="0"/>
              <a:buChar char="•"/>
            </a:pPr>
            <a:r>
              <a:rPr lang="en-US" sz="3200" dirty="0"/>
              <a:t>Software and computer code are legally considered in the same framework as other written works.  Copying code directly without attribution is plagiarism.</a:t>
            </a:r>
          </a:p>
        </p:txBody>
      </p:sp>
      <p:sp>
        <p:nvSpPr>
          <p:cNvPr id="2" name="Rectangle 1">
            <a:extLst>
              <a:ext uri="{FF2B5EF4-FFF2-40B4-BE49-F238E27FC236}">
                <a16:creationId xmlns:a16="http://schemas.microsoft.com/office/drawing/2014/main" id="{48C39CF7-52F6-B770-E330-40EAE88829B3}"/>
              </a:ext>
            </a:extLst>
          </p:cNvPr>
          <p:cNvSpPr/>
          <p:nvPr/>
        </p:nvSpPr>
        <p:spPr>
          <a:xfrm>
            <a:off x="0" y="6492484"/>
            <a:ext cx="7924800" cy="338554"/>
          </a:xfrm>
          <a:prstGeom prst="rect">
            <a:avLst/>
          </a:prstGeom>
        </p:spPr>
        <p:txBody>
          <a:bodyPr wrap="square">
            <a:spAutoFit/>
          </a:bodyPr>
          <a:lstStyle/>
          <a:p>
            <a:r>
              <a:rPr lang="en-US" sz="1600" dirty="0"/>
              <a:t>https://deanofstudents.utexas.edu/conduct/academicintegrity.php</a:t>
            </a:r>
          </a:p>
        </p:txBody>
      </p:sp>
      <p:sp>
        <p:nvSpPr>
          <p:cNvPr id="3" name="TextBox 2">
            <a:extLst>
              <a:ext uri="{FF2B5EF4-FFF2-40B4-BE49-F238E27FC236}">
                <a16:creationId xmlns:a16="http://schemas.microsoft.com/office/drawing/2014/main" id="{1EE779AF-9F21-A08B-1527-404C2DFE3CC5}"/>
              </a:ext>
            </a:extLst>
          </p:cNvPr>
          <p:cNvSpPr txBox="1"/>
          <p:nvPr/>
        </p:nvSpPr>
        <p:spPr>
          <a:xfrm>
            <a:off x="1371600" y="168876"/>
            <a:ext cx="6428555" cy="584775"/>
          </a:xfrm>
          <a:prstGeom prst="rect">
            <a:avLst/>
          </a:prstGeom>
          <a:noFill/>
        </p:spPr>
        <p:txBody>
          <a:bodyPr wrap="none" rtlCol="0">
            <a:spAutoFit/>
          </a:bodyPr>
          <a:lstStyle/>
          <a:p>
            <a:r>
              <a:rPr lang="en-US" sz="3200" b="1" dirty="0"/>
              <a:t>A reminder about academic integrity</a:t>
            </a:r>
          </a:p>
        </p:txBody>
      </p:sp>
      <p:pic>
        <p:nvPicPr>
          <p:cNvPr id="4" name="Picture 4">
            <a:extLst>
              <a:ext uri="{FF2B5EF4-FFF2-40B4-BE49-F238E27FC236}">
                <a16:creationId xmlns:a16="http://schemas.microsoft.com/office/drawing/2014/main" id="{510CF857-951E-CF84-2A93-0089484BB9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34" t="9650" r="46165" b="79683"/>
          <a:stretch/>
        </p:blipFill>
        <p:spPr bwMode="auto">
          <a:xfrm>
            <a:off x="5638800" y="6080967"/>
            <a:ext cx="3474720" cy="718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42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4093428"/>
          </a:xfrm>
          <a:prstGeom prst="rect">
            <a:avLst/>
          </a:prstGeom>
          <a:noFill/>
        </p:spPr>
        <p:txBody>
          <a:bodyPr wrap="square" rtlCol="0">
            <a:spAutoFit/>
          </a:bodyPr>
          <a:lstStyle/>
          <a:p>
            <a:pPr marL="171450" indent="-171450">
              <a:buFont typeface="Arial" panose="020B0604020202020204" pitchFamily="34" charset="0"/>
              <a:buChar char="•"/>
            </a:pPr>
            <a:endParaRPr lang="en-US" sz="800" dirty="0"/>
          </a:p>
          <a:p>
            <a:pPr marL="571500" indent="-571500">
              <a:buFont typeface="Arial" panose="020B0604020202020204" pitchFamily="34" charset="0"/>
              <a:buChar char="•"/>
            </a:pPr>
            <a:r>
              <a:rPr lang="en-US" sz="3600" dirty="0"/>
              <a:t>Any materials found online (e.g. </a:t>
            </a:r>
            <a:r>
              <a:rPr lang="en-US" sz="3600" dirty="0" err="1"/>
              <a:t>CourseHero</a:t>
            </a:r>
            <a:r>
              <a:rPr lang="en-US" sz="3600" dirty="0"/>
              <a:t>) that are associated with you, or any suspected unauthorized sharing of materials, will be reported to Student Conduct and Academic Integrity in the Office of the Dean of Students. These reports can result in sanctions, including failure in the course.</a:t>
            </a:r>
          </a:p>
        </p:txBody>
      </p:sp>
      <p:sp>
        <p:nvSpPr>
          <p:cNvPr id="3" name="Rectangle 2">
            <a:extLst>
              <a:ext uri="{FF2B5EF4-FFF2-40B4-BE49-F238E27FC236}">
                <a16:creationId xmlns:a16="http://schemas.microsoft.com/office/drawing/2014/main" id="{74B332D5-8844-4317-BE5A-4A21E0633CD2}"/>
              </a:ext>
            </a:extLst>
          </p:cNvPr>
          <p:cNvSpPr/>
          <p:nvPr/>
        </p:nvSpPr>
        <p:spPr>
          <a:xfrm>
            <a:off x="0" y="6211669"/>
            <a:ext cx="9144000" cy="646331"/>
          </a:xfrm>
          <a:prstGeom prst="rect">
            <a:avLst/>
          </a:prstGeom>
        </p:spPr>
        <p:txBody>
          <a:bodyPr wrap="square">
            <a:spAutoFit/>
          </a:bodyPr>
          <a:lstStyle/>
          <a:p>
            <a:r>
              <a:rPr lang="en-US" dirty="0"/>
              <a:t>See the university’s official policy on plagiarism here:   https://catalog.utexas.edu/general-information/appendices/appendix-c/student-discipline-and-conduct/</a:t>
            </a:r>
          </a:p>
        </p:txBody>
      </p:sp>
    </p:spTree>
    <p:extLst>
      <p:ext uri="{BB962C8B-B14F-4D97-AF65-F5344CB8AC3E}">
        <p14:creationId xmlns:p14="http://schemas.microsoft.com/office/powerpoint/2010/main" val="2115985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865287"/>
            <a:ext cx="9067800" cy="5632311"/>
          </a:xfrm>
          <a:prstGeom prst="rect">
            <a:avLst/>
          </a:prstGeom>
        </p:spPr>
        <p:txBody>
          <a:bodyPr wrap="square">
            <a:spAutoFit/>
          </a:bodyPr>
          <a:lstStyle/>
          <a:p>
            <a:pPr marL="571500" indent="-571500">
              <a:buFont typeface="Arial" pitchFamily="34" charset="0"/>
              <a:buChar char="•"/>
            </a:pPr>
            <a:r>
              <a:rPr lang="en-US" sz="3600" dirty="0"/>
              <a:t>You can use the internet to get </a:t>
            </a:r>
            <a:r>
              <a:rPr lang="en-US" sz="3600" i="1" dirty="0"/>
              <a:t>ideas</a:t>
            </a:r>
            <a:r>
              <a:rPr lang="en-US" sz="3600" dirty="0"/>
              <a:t>, programming </a:t>
            </a:r>
            <a:r>
              <a:rPr lang="en-US" sz="3600" i="1" dirty="0"/>
              <a:t>suggestions</a:t>
            </a:r>
            <a:r>
              <a:rPr lang="en-US" sz="3600" dirty="0"/>
              <a:t> and </a:t>
            </a:r>
            <a:r>
              <a:rPr lang="en-US" sz="3600" i="1" dirty="0"/>
              <a:t>syntax</a:t>
            </a:r>
            <a:r>
              <a:rPr lang="en-US" sz="3600" dirty="0"/>
              <a:t>, but </a:t>
            </a:r>
            <a:r>
              <a:rPr lang="en-US" sz="3600" b="1" u="sng" dirty="0"/>
              <a:t>downloading completed answers to assigned questions and submitting these as your own work is cheating/plagiarism</a:t>
            </a:r>
            <a:r>
              <a:rPr lang="en-US" sz="3600" dirty="0"/>
              <a:t>.</a:t>
            </a:r>
          </a:p>
          <a:p>
            <a:pPr marL="571500" indent="-571500">
              <a:buFont typeface="Arial" pitchFamily="34" charset="0"/>
              <a:buChar char="•"/>
            </a:pPr>
            <a:endParaRPr lang="en-US" sz="3600" dirty="0"/>
          </a:p>
          <a:p>
            <a:pPr marL="571500" indent="-571500">
              <a:buFont typeface="Arial" pitchFamily="34" charset="0"/>
              <a:buChar char="•"/>
            </a:pPr>
            <a:r>
              <a:rPr lang="en-US" sz="3600" b="1" u="sng" dirty="0"/>
              <a:t>Copying entire programs</a:t>
            </a:r>
            <a:r>
              <a:rPr lang="en-US" sz="3600" dirty="0"/>
              <a:t> verbatim from marked repositories offering Rosalind homework solutions </a:t>
            </a:r>
            <a:r>
              <a:rPr lang="en-US" sz="3600" b="1" u="sng" dirty="0"/>
              <a:t>is cheating and plagiarism</a:t>
            </a:r>
            <a:r>
              <a:rPr lang="en-US" sz="3600" dirty="0"/>
              <a:t>.</a:t>
            </a:r>
          </a:p>
        </p:txBody>
      </p:sp>
    </p:spTree>
    <p:extLst>
      <p:ext uri="{BB962C8B-B14F-4D97-AF65-F5344CB8AC3E}">
        <p14:creationId xmlns:p14="http://schemas.microsoft.com/office/powerpoint/2010/main" val="38060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90600"/>
            <a:ext cx="9067800" cy="4893647"/>
          </a:xfrm>
          <a:prstGeom prst="rect">
            <a:avLst/>
          </a:prstGeom>
        </p:spPr>
        <p:txBody>
          <a:bodyPr wrap="square">
            <a:spAutoFit/>
          </a:bodyPr>
          <a:lstStyle/>
          <a:p>
            <a:r>
              <a:rPr lang="en-US" sz="2400" b="1" dirty="0"/>
              <a:t>Instructor:  Prof. Edward Marcotte	       	marcotte@utexas.edu </a:t>
            </a:r>
          </a:p>
          <a:p>
            <a:r>
              <a:rPr lang="en-US" sz="2400" b="1" dirty="0"/>
              <a:t>Zoom office hours:  Mon 4 – 5	       	       	</a:t>
            </a:r>
          </a:p>
          <a:p>
            <a:pPr algn="ctr"/>
            <a:r>
              <a:rPr lang="en-US" sz="2400" b="1" dirty="0"/>
              <a:t> </a:t>
            </a:r>
          </a:p>
          <a:p>
            <a:r>
              <a:rPr lang="en-US" sz="2400" b="1" dirty="0"/>
              <a:t>TA:  Zoya Ansari			       	zansari@utexas.edu </a:t>
            </a:r>
          </a:p>
          <a:p>
            <a:r>
              <a:rPr lang="en-US" sz="2400" b="1" dirty="0"/>
              <a:t>Coding/problem set help hours:  </a:t>
            </a:r>
          </a:p>
          <a:p>
            <a:r>
              <a:rPr lang="en-US" sz="2400" b="1" dirty="0"/>
              <a:t>	Tues 1 – 2/Fri 1 – 2 in MBB 3.304</a:t>
            </a:r>
          </a:p>
          <a:p>
            <a:r>
              <a:rPr lang="en-US" sz="2400" b="1" dirty="0"/>
              <a:t>	or by appointment on zoom</a:t>
            </a:r>
          </a:p>
          <a:p>
            <a:r>
              <a:rPr lang="en-US" sz="2400" b="1" dirty="0"/>
              <a:t>						</a:t>
            </a:r>
          </a:p>
          <a:p>
            <a:r>
              <a:rPr lang="en-US" sz="2400" b="1" dirty="0"/>
              <a:t>After hours Q/A, discussion:  Canvas</a:t>
            </a:r>
          </a:p>
          <a:p>
            <a:endParaRPr lang="en-US" sz="2400" b="1" dirty="0"/>
          </a:p>
          <a:p>
            <a:r>
              <a:rPr lang="en-US" sz="2400" b="1" dirty="0"/>
              <a:t>The class zoom channel will be posted on Canvas.</a:t>
            </a:r>
          </a:p>
          <a:p>
            <a:r>
              <a:rPr lang="en-US" sz="2400" b="1" dirty="0"/>
              <a:t>It will be the same zoom for class and office hours.</a:t>
            </a:r>
          </a:p>
          <a:p>
            <a:endParaRPr lang="en-US" sz="2400" b="1" dirty="0"/>
          </a:p>
        </p:txBody>
      </p:sp>
    </p:spTree>
    <p:extLst>
      <p:ext uri="{BB962C8B-B14F-4D97-AF65-F5344CB8AC3E}">
        <p14:creationId xmlns:p14="http://schemas.microsoft.com/office/powerpoint/2010/main" val="2681306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8" t="32003" r="38995" b="46663"/>
          <a:stretch/>
        </p:blipFill>
        <p:spPr bwMode="auto">
          <a:xfrm>
            <a:off x="685800" y="1600200"/>
            <a:ext cx="7162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834" t="9650" r="46165" b="79683"/>
          <a:stretch/>
        </p:blipFill>
        <p:spPr bwMode="auto">
          <a:xfrm>
            <a:off x="228600" y="76200"/>
            <a:ext cx="530352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6488668"/>
            <a:ext cx="8458200" cy="369332"/>
          </a:xfrm>
          <a:prstGeom prst="rect">
            <a:avLst/>
          </a:prstGeom>
        </p:spPr>
        <p:txBody>
          <a:bodyPr wrap="square">
            <a:spAutoFit/>
          </a:bodyPr>
          <a:lstStyle/>
          <a:p>
            <a:r>
              <a:rPr lang="en-US" dirty="0"/>
              <a:t>https://deanofstudents.utexas.edu/conduct/academicintegrity.php</a:t>
            </a:r>
          </a:p>
        </p:txBody>
      </p:sp>
    </p:spTree>
    <p:extLst>
      <p:ext uri="{BB962C8B-B14F-4D97-AF65-F5344CB8AC3E}">
        <p14:creationId xmlns:p14="http://schemas.microsoft.com/office/powerpoint/2010/main" val="2031390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BB7578-9663-1570-C9A3-1C883D159E03}"/>
              </a:ext>
            </a:extLst>
          </p:cNvPr>
          <p:cNvSpPr/>
          <p:nvPr/>
        </p:nvSpPr>
        <p:spPr>
          <a:xfrm>
            <a:off x="-39168" y="2150181"/>
            <a:ext cx="4997865" cy="3416320"/>
          </a:xfrm>
          <a:prstGeom prst="rect">
            <a:avLst/>
          </a:prstGeom>
        </p:spPr>
        <p:txBody>
          <a:bodyPr wrap="square">
            <a:spAutoFit/>
          </a:bodyPr>
          <a:lstStyle/>
          <a:p>
            <a:r>
              <a:rPr lang="en-US" sz="3600" dirty="0"/>
              <a:t>Later in the semester, we’ll try co-programming with AI using </a:t>
            </a:r>
            <a:r>
              <a:rPr lang="en-US" sz="3600" dirty="0" err="1"/>
              <a:t>chatGPT</a:t>
            </a:r>
            <a:r>
              <a:rPr lang="en-US" sz="3600" dirty="0"/>
              <a:t>, where the goal is to make the computer write the code for you</a:t>
            </a:r>
          </a:p>
        </p:txBody>
      </p:sp>
      <p:pic>
        <p:nvPicPr>
          <p:cNvPr id="5" name="Picture 4" descr="A picture containing timeline&#10;&#10;Description automatically generated">
            <a:extLst>
              <a:ext uri="{FF2B5EF4-FFF2-40B4-BE49-F238E27FC236}">
                <a16:creationId xmlns:a16="http://schemas.microsoft.com/office/drawing/2014/main" id="{BDA56E05-632F-C5EA-7384-44E3385D0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239683"/>
            <a:ext cx="4114800" cy="5237317"/>
          </a:xfrm>
          <a:prstGeom prst="rect">
            <a:avLst/>
          </a:prstGeom>
        </p:spPr>
      </p:pic>
      <p:sp>
        <p:nvSpPr>
          <p:cNvPr id="3" name="TextBox 2">
            <a:extLst>
              <a:ext uri="{FF2B5EF4-FFF2-40B4-BE49-F238E27FC236}">
                <a16:creationId xmlns:a16="http://schemas.microsoft.com/office/drawing/2014/main" id="{D9DFB9CD-BE41-AD1B-BCE6-8BEDEE419D20}"/>
              </a:ext>
            </a:extLst>
          </p:cNvPr>
          <p:cNvSpPr txBox="1"/>
          <p:nvPr/>
        </p:nvSpPr>
        <p:spPr>
          <a:xfrm>
            <a:off x="0" y="152400"/>
            <a:ext cx="9144000" cy="923330"/>
          </a:xfrm>
          <a:prstGeom prst="rect">
            <a:avLst/>
          </a:prstGeom>
          <a:noFill/>
        </p:spPr>
        <p:txBody>
          <a:bodyPr wrap="square" rtlCol="0">
            <a:spAutoFit/>
          </a:bodyPr>
          <a:lstStyle/>
          <a:p>
            <a:pPr algn="ctr"/>
            <a:r>
              <a:rPr lang="en-US" sz="3600" b="1" dirty="0"/>
              <a:t>Yes, but …</a:t>
            </a:r>
          </a:p>
          <a:p>
            <a:endParaRPr lang="en-US" dirty="0"/>
          </a:p>
        </p:txBody>
      </p:sp>
    </p:spTree>
    <p:extLst>
      <p:ext uri="{BB962C8B-B14F-4D97-AF65-F5344CB8AC3E}">
        <p14:creationId xmlns:p14="http://schemas.microsoft.com/office/powerpoint/2010/main" val="166768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3731" y="2057400"/>
            <a:ext cx="6316537" cy="1938992"/>
          </a:xfrm>
          <a:prstGeom prst="rect">
            <a:avLst/>
          </a:prstGeom>
          <a:noFill/>
        </p:spPr>
        <p:txBody>
          <a:bodyPr wrap="none" rtlCol="0">
            <a:spAutoFit/>
          </a:bodyPr>
          <a:lstStyle/>
          <a:p>
            <a:pPr algn="ctr"/>
            <a:r>
              <a:rPr lang="en-US" sz="4000" b="1" dirty="0"/>
              <a:t>Why are we here?</a:t>
            </a:r>
          </a:p>
          <a:p>
            <a:pPr algn="ctr"/>
            <a:endParaRPr lang="en-US" sz="4000" b="1" dirty="0"/>
          </a:p>
          <a:p>
            <a:pPr algn="ctr"/>
            <a:r>
              <a:rPr lang="en-US" sz="4000" b="1" dirty="0"/>
              <a:t>(practically, not existentially)</a:t>
            </a:r>
          </a:p>
        </p:txBody>
      </p:sp>
    </p:spTree>
    <p:extLst>
      <p:ext uri="{BB962C8B-B14F-4D97-AF65-F5344CB8AC3E}">
        <p14:creationId xmlns:p14="http://schemas.microsoft.com/office/powerpoint/2010/main" val="3804875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2" t="6416" r="23474" b="1729"/>
          <a:stretch/>
        </p:blipFill>
        <p:spPr bwMode="auto">
          <a:xfrm>
            <a:off x="218532" y="457200"/>
            <a:ext cx="8510065" cy="59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34949" y="6211669"/>
            <a:ext cx="4572000" cy="646331"/>
          </a:xfrm>
          <a:prstGeom prst="rect">
            <a:avLst/>
          </a:prstGeom>
        </p:spPr>
        <p:txBody>
          <a:bodyPr>
            <a:spAutoFit/>
          </a:bodyPr>
          <a:lstStyle/>
          <a:p>
            <a:r>
              <a:rPr lang="en-US" dirty="0"/>
              <a:t>http://web.expasy.org/cgi-bin/pathways/show_thumbnails.pl</a:t>
            </a:r>
          </a:p>
        </p:txBody>
      </p:sp>
      <p:sp>
        <p:nvSpPr>
          <p:cNvPr id="4" name="TextBox 3"/>
          <p:cNvSpPr txBox="1"/>
          <p:nvPr/>
        </p:nvSpPr>
        <p:spPr>
          <a:xfrm>
            <a:off x="1230825" y="-76200"/>
            <a:ext cx="4143891" cy="523220"/>
          </a:xfrm>
          <a:prstGeom prst="rect">
            <a:avLst/>
          </a:prstGeom>
          <a:noFill/>
        </p:spPr>
        <p:txBody>
          <a:bodyPr wrap="none" rtlCol="0">
            <a:spAutoFit/>
          </a:bodyPr>
          <a:lstStyle/>
          <a:p>
            <a:r>
              <a:rPr lang="en-US" sz="2800" b="1" dirty="0"/>
              <a:t>The metabolic wall chart…</a:t>
            </a:r>
          </a:p>
        </p:txBody>
      </p:sp>
      <p:grpSp>
        <p:nvGrpSpPr>
          <p:cNvPr id="12" name="Group 11"/>
          <p:cNvGrpSpPr/>
          <p:nvPr/>
        </p:nvGrpSpPr>
        <p:grpSpPr>
          <a:xfrm>
            <a:off x="3302770" y="0"/>
            <a:ext cx="5841230" cy="4572000"/>
            <a:chOff x="3302770" y="0"/>
            <a:chExt cx="5841230" cy="4572000"/>
          </a:xfrm>
        </p:grpSpPr>
        <p:pic>
          <p:nvPicPr>
            <p:cNvPr id="2052" name="Picture 4" descr="Map biochem_E7.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5257800" cy="4381500"/>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3302770" y="0"/>
              <a:ext cx="583430" cy="4038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839561" y="4381500"/>
              <a:ext cx="5304439" cy="1905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302770" y="4038600"/>
              <a:ext cx="536791"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84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02874-90DE-34DB-313F-E6B7D790CC5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96E5886-0044-F9EF-A237-3D2D9907B890}"/>
              </a:ext>
            </a:extLst>
          </p:cNvPr>
          <p:cNvSpPr txBox="1"/>
          <p:nvPr/>
        </p:nvSpPr>
        <p:spPr>
          <a:xfrm>
            <a:off x="762000" y="168876"/>
            <a:ext cx="7787453" cy="523220"/>
          </a:xfrm>
          <a:prstGeom prst="rect">
            <a:avLst/>
          </a:prstGeom>
          <a:noFill/>
        </p:spPr>
        <p:txBody>
          <a:bodyPr wrap="none" rtlCol="0">
            <a:spAutoFit/>
          </a:bodyPr>
          <a:lstStyle/>
          <a:p>
            <a:r>
              <a:rPr lang="en-US" sz="2800" b="1" dirty="0"/>
              <a:t>Our current-</a:t>
            </a:r>
            <a:r>
              <a:rPr lang="en-US" sz="2800" b="1" dirty="0" err="1"/>
              <a:t>ish</a:t>
            </a:r>
            <a:r>
              <a:rPr lang="en-US" sz="2800" b="1" dirty="0"/>
              <a:t> knowledge of human metabolism…</a:t>
            </a:r>
          </a:p>
        </p:txBody>
      </p:sp>
      <p:pic>
        <p:nvPicPr>
          <p:cNvPr id="9" name="Picture 8">
            <a:extLst>
              <a:ext uri="{FF2B5EF4-FFF2-40B4-BE49-F238E27FC236}">
                <a16:creationId xmlns:a16="http://schemas.microsoft.com/office/drawing/2014/main" id="{A49001C5-7872-6316-1B1D-CA2B0527E04A}"/>
              </a:ext>
            </a:extLst>
          </p:cNvPr>
          <p:cNvPicPr>
            <a:picLocks noChangeAspect="1"/>
          </p:cNvPicPr>
          <p:nvPr/>
        </p:nvPicPr>
        <p:blipFill>
          <a:blip r:embed="rId2"/>
          <a:stretch>
            <a:fillRect/>
          </a:stretch>
        </p:blipFill>
        <p:spPr>
          <a:xfrm>
            <a:off x="5823318" y="5562600"/>
            <a:ext cx="3200400" cy="1232595"/>
          </a:xfrm>
          <a:prstGeom prst="rect">
            <a:avLst/>
          </a:prstGeom>
        </p:spPr>
      </p:pic>
      <p:sp>
        <p:nvSpPr>
          <p:cNvPr id="6" name="TextBox 5">
            <a:extLst>
              <a:ext uri="{FF2B5EF4-FFF2-40B4-BE49-F238E27FC236}">
                <a16:creationId xmlns:a16="http://schemas.microsoft.com/office/drawing/2014/main" id="{89333E5F-BE94-7C2F-18C1-45391881EB38}"/>
              </a:ext>
            </a:extLst>
          </p:cNvPr>
          <p:cNvSpPr txBox="1"/>
          <p:nvPr/>
        </p:nvSpPr>
        <p:spPr>
          <a:xfrm>
            <a:off x="381000" y="1676400"/>
            <a:ext cx="9448800" cy="3323987"/>
          </a:xfrm>
          <a:prstGeom prst="rect">
            <a:avLst/>
          </a:prstGeom>
          <a:noFill/>
        </p:spPr>
        <p:txBody>
          <a:bodyPr wrap="square">
            <a:spAutoFit/>
          </a:bodyPr>
          <a:lstStyle/>
          <a:p>
            <a:r>
              <a:rPr lang="en-US" sz="1400" dirty="0"/>
              <a:t>Total Number of Metabolites					253,245</a:t>
            </a:r>
          </a:p>
          <a:p>
            <a:r>
              <a:rPr lang="en-US" sz="1400" dirty="0"/>
              <a:t>Total Number of Expected Metabolites				98,257</a:t>
            </a:r>
          </a:p>
          <a:p>
            <a:r>
              <a:rPr lang="en-US" sz="1400" dirty="0"/>
              <a:t>Total Number of Predicted Metabolites				130,679</a:t>
            </a:r>
          </a:p>
          <a:p>
            <a:r>
              <a:rPr lang="en-US" sz="1400" dirty="0"/>
              <a:t>Total Number of Endogenous Metabolites				222,860</a:t>
            </a:r>
          </a:p>
          <a:p>
            <a:r>
              <a:rPr lang="en-US" sz="1400" dirty="0"/>
              <a:t>Total Number of Metabolites Having Associated Proteins (Enzymes and Transporters)	71,168</a:t>
            </a:r>
          </a:p>
          <a:p>
            <a:r>
              <a:rPr lang="en-US" sz="1400" dirty="0"/>
              <a:t>Total Number of Metabolites with Synthesis Records			1,608</a:t>
            </a:r>
          </a:p>
          <a:p>
            <a:r>
              <a:rPr lang="en-US" sz="1400" dirty="0"/>
              <a:t>Total Number of Compounds Detected and Quantified for Normal Individuals	3,292</a:t>
            </a:r>
          </a:p>
          <a:p>
            <a:r>
              <a:rPr lang="en-US" sz="1400" dirty="0"/>
              <a:t>Total Number of Compounds Detected and Quantified for Abnormal Conditions	1,791</a:t>
            </a:r>
          </a:p>
          <a:p>
            <a:r>
              <a:rPr lang="en-US" sz="1400" dirty="0"/>
              <a:t>Total Number of Different Diseases					657</a:t>
            </a:r>
          </a:p>
          <a:p>
            <a:r>
              <a:rPr lang="en-US" sz="1400" dirty="0"/>
              <a:t>Total Number of Metabolites Associated with Diseases			22,600</a:t>
            </a:r>
          </a:p>
          <a:p>
            <a:r>
              <a:rPr lang="en-US" sz="1400" dirty="0"/>
              <a:t>Total Number of Metabolite Concentrations for Diseases			32,087</a:t>
            </a:r>
          </a:p>
          <a:p>
            <a:r>
              <a:rPr lang="en-US" sz="1400" dirty="0"/>
              <a:t>Total Number of NMR or GC-MS or MS/MS Spectra				2,732,152</a:t>
            </a:r>
          </a:p>
          <a:p>
            <a:r>
              <a:rPr lang="en-US" sz="1400" dirty="0"/>
              <a:t>Total Number of Compounds with NMR or GC-MS or MS/MS Spectra		211,527</a:t>
            </a:r>
          </a:p>
          <a:p>
            <a:r>
              <a:rPr lang="en-US" sz="1400" dirty="0"/>
              <a:t>Total Number of NMR Spectra					242,268</a:t>
            </a:r>
          </a:p>
          <a:p>
            <a:r>
              <a:rPr lang="en-US" sz="1400" dirty="0"/>
              <a:t>Total Number of Compounds with NMR Spectra				12,345</a:t>
            </a:r>
          </a:p>
        </p:txBody>
      </p:sp>
      <p:sp>
        <p:nvSpPr>
          <p:cNvPr id="8" name="TextBox 7">
            <a:extLst>
              <a:ext uri="{FF2B5EF4-FFF2-40B4-BE49-F238E27FC236}">
                <a16:creationId xmlns:a16="http://schemas.microsoft.com/office/drawing/2014/main" id="{73CDA275-3101-F17F-5CF7-BBEB35759B07}"/>
              </a:ext>
            </a:extLst>
          </p:cNvPr>
          <p:cNvSpPr txBox="1"/>
          <p:nvPr/>
        </p:nvSpPr>
        <p:spPr>
          <a:xfrm>
            <a:off x="228600" y="1182074"/>
            <a:ext cx="7194918" cy="369332"/>
          </a:xfrm>
          <a:prstGeom prst="rect">
            <a:avLst/>
          </a:prstGeom>
          <a:noFill/>
        </p:spPr>
        <p:txBody>
          <a:bodyPr wrap="none" rtlCol="0">
            <a:spAutoFit/>
          </a:bodyPr>
          <a:lstStyle/>
          <a:p>
            <a:r>
              <a:rPr lang="en-US" dirty="0"/>
              <a:t>A few statistics from the Human Metabolome Database (https://hmdb.ca/):</a:t>
            </a:r>
          </a:p>
        </p:txBody>
      </p:sp>
    </p:spTree>
    <p:extLst>
      <p:ext uri="{BB962C8B-B14F-4D97-AF65-F5344CB8AC3E}">
        <p14:creationId xmlns:p14="http://schemas.microsoft.com/office/powerpoint/2010/main" val="39728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97EA6A-2DE0-D750-E11B-650A79A69EFB}"/>
              </a:ext>
            </a:extLst>
          </p:cNvPr>
          <p:cNvPicPr>
            <a:picLocks noChangeAspect="1"/>
          </p:cNvPicPr>
          <p:nvPr/>
        </p:nvPicPr>
        <p:blipFill rotWithShape="1">
          <a:blip r:embed="rId2"/>
          <a:srcRect l="19168" t="31539" r="29581" b="37692"/>
          <a:stretch/>
        </p:blipFill>
        <p:spPr>
          <a:xfrm>
            <a:off x="14783" y="762000"/>
            <a:ext cx="9058740" cy="2945835"/>
          </a:xfrm>
          <a:prstGeom prst="rect">
            <a:avLst/>
          </a:prstGeom>
        </p:spPr>
      </p:pic>
      <p:sp>
        <p:nvSpPr>
          <p:cNvPr id="4" name="TextBox 3"/>
          <p:cNvSpPr txBox="1"/>
          <p:nvPr/>
        </p:nvSpPr>
        <p:spPr>
          <a:xfrm>
            <a:off x="0" y="0"/>
            <a:ext cx="9144000" cy="523220"/>
          </a:xfrm>
          <a:prstGeom prst="rect">
            <a:avLst/>
          </a:prstGeom>
          <a:noFill/>
        </p:spPr>
        <p:txBody>
          <a:bodyPr wrap="square" rtlCol="0">
            <a:spAutoFit/>
          </a:bodyPr>
          <a:lstStyle/>
          <a:p>
            <a:r>
              <a:rPr lang="en-US" sz="2800" b="1" dirty="0"/>
              <a:t>Pales beside the phenomenal explosion of DNA sequencing:</a:t>
            </a:r>
          </a:p>
        </p:txBody>
      </p:sp>
      <p:sp>
        <p:nvSpPr>
          <p:cNvPr id="5" name="Rectangle 4"/>
          <p:cNvSpPr/>
          <p:nvPr/>
        </p:nvSpPr>
        <p:spPr>
          <a:xfrm>
            <a:off x="4410381" y="6482259"/>
            <a:ext cx="4733620" cy="369332"/>
          </a:xfrm>
          <a:prstGeom prst="rect">
            <a:avLst/>
          </a:prstGeom>
        </p:spPr>
        <p:txBody>
          <a:bodyPr wrap="square">
            <a:spAutoFit/>
          </a:bodyPr>
          <a:lstStyle/>
          <a:p>
            <a:r>
              <a:rPr lang="en-US" dirty="0"/>
              <a:t>http://www.ncbi.nlm.nih.gov/genbank/statistics</a:t>
            </a:r>
          </a:p>
        </p:txBody>
      </p:sp>
      <p:sp>
        <p:nvSpPr>
          <p:cNvPr id="8" name="TextBox 7"/>
          <p:cNvSpPr txBox="1"/>
          <p:nvPr/>
        </p:nvSpPr>
        <p:spPr>
          <a:xfrm>
            <a:off x="3287763" y="3825498"/>
            <a:ext cx="2157963" cy="1754326"/>
          </a:xfrm>
          <a:prstGeom prst="rect">
            <a:avLst/>
          </a:prstGeom>
          <a:noFill/>
        </p:spPr>
        <p:txBody>
          <a:bodyPr wrap="none" rtlCol="0">
            <a:spAutoFit/>
          </a:bodyPr>
          <a:lstStyle/>
          <a:p>
            <a:pPr algn="ctr"/>
            <a:r>
              <a:rPr lang="en-US" b="1" dirty="0"/>
              <a:t>December 2024:</a:t>
            </a:r>
          </a:p>
          <a:p>
            <a:pPr algn="ctr"/>
            <a:r>
              <a:rPr lang="en-US" dirty="0"/>
              <a:t>5 trillion bp </a:t>
            </a:r>
            <a:r>
              <a:rPr lang="en-US" dirty="0" err="1"/>
              <a:t>Genbank</a:t>
            </a:r>
            <a:endParaRPr lang="en-US" dirty="0"/>
          </a:p>
          <a:p>
            <a:pPr algn="ctr"/>
            <a:r>
              <a:rPr lang="en-US" dirty="0"/>
              <a:t>+</a:t>
            </a:r>
          </a:p>
          <a:p>
            <a:pPr algn="ctr"/>
            <a:r>
              <a:rPr lang="en-US" dirty="0"/>
              <a:t>33 trillion bp DNA</a:t>
            </a:r>
          </a:p>
          <a:p>
            <a:pPr algn="ctr"/>
            <a:r>
              <a:rPr lang="en-US" dirty="0"/>
              <a:t>whole genome</a:t>
            </a:r>
          </a:p>
          <a:p>
            <a:pPr algn="ctr"/>
            <a:r>
              <a:rPr lang="en-US" dirty="0"/>
              <a:t>shotgun sequencing</a:t>
            </a:r>
          </a:p>
        </p:txBody>
      </p:sp>
      <p:sp>
        <p:nvSpPr>
          <p:cNvPr id="11" name="TextBox 10"/>
          <p:cNvSpPr txBox="1"/>
          <p:nvPr/>
        </p:nvSpPr>
        <p:spPr>
          <a:xfrm>
            <a:off x="7244397" y="4267200"/>
            <a:ext cx="1905000" cy="1200329"/>
          </a:xfrm>
          <a:prstGeom prst="rect">
            <a:avLst/>
          </a:prstGeom>
          <a:noFill/>
        </p:spPr>
        <p:txBody>
          <a:bodyPr wrap="square" rtlCol="0">
            <a:spAutoFit/>
          </a:bodyPr>
          <a:lstStyle/>
          <a:p>
            <a:r>
              <a:rPr lang="en-US" dirty="0"/>
              <a:t>Which basically means </a:t>
            </a:r>
            <a:r>
              <a:rPr lang="en-US" dirty="0" err="1"/>
              <a:t>GenBank</a:t>
            </a:r>
            <a:r>
              <a:rPr lang="en-US" dirty="0"/>
              <a:t> is falling behind more every year!</a:t>
            </a:r>
          </a:p>
        </p:txBody>
      </p:sp>
      <p:sp>
        <p:nvSpPr>
          <p:cNvPr id="7" name="TextBox 6"/>
          <p:cNvSpPr txBox="1"/>
          <p:nvPr/>
        </p:nvSpPr>
        <p:spPr>
          <a:xfrm>
            <a:off x="304800" y="4191000"/>
            <a:ext cx="1928348" cy="646331"/>
          </a:xfrm>
          <a:prstGeom prst="rect">
            <a:avLst/>
          </a:prstGeom>
          <a:noFill/>
        </p:spPr>
        <p:txBody>
          <a:bodyPr wrap="none" rtlCol="0">
            <a:spAutoFit/>
          </a:bodyPr>
          <a:lstStyle/>
          <a:p>
            <a:r>
              <a:rPr lang="en-US" dirty="0"/>
              <a:t>Here are the latest</a:t>
            </a:r>
          </a:p>
          <a:p>
            <a:r>
              <a:rPr lang="en-US" dirty="0"/>
              <a:t>statistics…</a:t>
            </a:r>
          </a:p>
        </p:txBody>
      </p:sp>
      <p:cxnSp>
        <p:nvCxnSpPr>
          <p:cNvPr id="9" name="Straight Arrow Connector 8"/>
          <p:cNvCxnSpPr>
            <a:cxnSpLocks/>
          </p:cNvCxnSpPr>
          <p:nvPr/>
        </p:nvCxnSpPr>
        <p:spPr>
          <a:xfrm flipH="1" flipV="1">
            <a:off x="3810000" y="1752600"/>
            <a:ext cx="533402" cy="2057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B77E9A-7171-5F69-ED40-9C87286BCE7B}"/>
              </a:ext>
            </a:extLst>
          </p:cNvPr>
          <p:cNvSpPr/>
          <p:nvPr/>
        </p:nvSpPr>
        <p:spPr>
          <a:xfrm>
            <a:off x="4168192" y="1143000"/>
            <a:ext cx="350419" cy="135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54979" y="1079783"/>
            <a:ext cx="700833" cy="261610"/>
          </a:xfrm>
          <a:prstGeom prst="rect">
            <a:avLst/>
          </a:prstGeom>
          <a:noFill/>
        </p:spPr>
        <p:txBody>
          <a:bodyPr wrap="none" rtlCol="0">
            <a:spAutoFit/>
          </a:bodyPr>
          <a:lstStyle/>
          <a:p>
            <a:r>
              <a:rPr lang="en-US" sz="1100" dirty="0" err="1"/>
              <a:t>GenBank</a:t>
            </a:r>
            <a:endParaRPr lang="en-US" sz="1100" dirty="0"/>
          </a:p>
        </p:txBody>
      </p:sp>
    </p:spTree>
    <p:extLst>
      <p:ext uri="{BB962C8B-B14F-4D97-AF65-F5344CB8AC3E}">
        <p14:creationId xmlns:p14="http://schemas.microsoft.com/office/powerpoint/2010/main" val="1220758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5EBB0CC-0380-053B-22FD-ECD5ACD970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 y="76200"/>
            <a:ext cx="3472345" cy="44196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37D567C8-3946-2FA1-BFEA-7F2A07423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676400"/>
            <a:ext cx="2954516" cy="3914734"/>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8751BDDC-CDEC-7835-37B8-ACBC8982F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71" y="3429000"/>
            <a:ext cx="2677129" cy="3407450"/>
          </a:xfrm>
          <a:prstGeom prst="rect">
            <a:avLst/>
          </a:prstGeom>
        </p:spPr>
      </p:pic>
      <p:pic>
        <p:nvPicPr>
          <p:cNvPr id="13" name="Picture 12" descr="A picture containing text, whiteboard&#10;&#10;Description automatically generated">
            <a:extLst>
              <a:ext uri="{FF2B5EF4-FFF2-40B4-BE49-F238E27FC236}">
                <a16:creationId xmlns:a16="http://schemas.microsoft.com/office/drawing/2014/main" id="{DB71A26E-3D21-1BAC-B800-C5F1D58171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6316" y="55903"/>
            <a:ext cx="2669610" cy="3543300"/>
          </a:xfrm>
          <a:prstGeom prst="rect">
            <a:avLst/>
          </a:prstGeom>
        </p:spPr>
      </p:pic>
      <p:pic>
        <p:nvPicPr>
          <p:cNvPr id="6" name="Picture 5" descr="A graphic of a prize in chemistry&#10;&#10;Description automatically generated">
            <a:extLst>
              <a:ext uri="{FF2B5EF4-FFF2-40B4-BE49-F238E27FC236}">
                <a16:creationId xmlns:a16="http://schemas.microsoft.com/office/drawing/2014/main" id="{65712CC0-421A-47D2-AAEF-3A32DAB481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6573" y="3505200"/>
            <a:ext cx="3284078" cy="3284078"/>
          </a:xfrm>
          <a:prstGeom prst="rect">
            <a:avLst/>
          </a:prstGeom>
        </p:spPr>
      </p:pic>
    </p:spTree>
    <p:extLst>
      <p:ext uri="{BB962C8B-B14F-4D97-AF65-F5344CB8AC3E}">
        <p14:creationId xmlns:p14="http://schemas.microsoft.com/office/powerpoint/2010/main" val="1513986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with medium confidence">
            <a:extLst>
              <a:ext uri="{FF2B5EF4-FFF2-40B4-BE49-F238E27FC236}">
                <a16:creationId xmlns:a16="http://schemas.microsoft.com/office/drawing/2014/main" id="{1C8602D1-BC54-C05F-6EEB-EF3537911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9172"/>
            <a:ext cx="9144000" cy="3839656"/>
          </a:xfrm>
          <a:prstGeom prst="rect">
            <a:avLst/>
          </a:prstGeom>
        </p:spPr>
      </p:pic>
      <p:cxnSp>
        <p:nvCxnSpPr>
          <p:cNvPr id="5" name="Straight Arrow Connector 4">
            <a:extLst>
              <a:ext uri="{FF2B5EF4-FFF2-40B4-BE49-F238E27FC236}">
                <a16:creationId xmlns:a16="http://schemas.microsoft.com/office/drawing/2014/main" id="{CAC0FE08-8EF6-70D1-335F-531FF6551334}"/>
              </a:ext>
            </a:extLst>
          </p:cNvPr>
          <p:cNvCxnSpPr/>
          <p:nvPr/>
        </p:nvCxnSpPr>
        <p:spPr>
          <a:xfrm flipV="1">
            <a:off x="2324100" y="4419600"/>
            <a:ext cx="0" cy="92922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7F8D1BE-A843-FEC8-CD32-0E396346A267}"/>
              </a:ext>
            </a:extLst>
          </p:cNvPr>
          <p:cNvSpPr txBox="1"/>
          <p:nvPr/>
        </p:nvSpPr>
        <p:spPr>
          <a:xfrm>
            <a:off x="1371600" y="5486400"/>
            <a:ext cx="1905000" cy="923330"/>
          </a:xfrm>
          <a:prstGeom prst="rect">
            <a:avLst/>
          </a:prstGeom>
          <a:noFill/>
        </p:spPr>
        <p:txBody>
          <a:bodyPr wrap="square" rtlCol="0">
            <a:spAutoFit/>
          </a:bodyPr>
          <a:lstStyle/>
          <a:p>
            <a:pPr algn="ctr"/>
            <a:r>
              <a:rPr lang="en-US" b="1" dirty="0">
                <a:solidFill>
                  <a:srgbClr val="FF0000"/>
                </a:solidFill>
              </a:rPr>
              <a:t>From 200K experimental structures in 2021</a:t>
            </a:r>
          </a:p>
        </p:txBody>
      </p:sp>
      <p:cxnSp>
        <p:nvCxnSpPr>
          <p:cNvPr id="8" name="Straight Arrow Connector 7">
            <a:extLst>
              <a:ext uri="{FF2B5EF4-FFF2-40B4-BE49-F238E27FC236}">
                <a16:creationId xmlns:a16="http://schemas.microsoft.com/office/drawing/2014/main" id="{B8003AD3-948B-4309-5553-158939707F56}"/>
              </a:ext>
            </a:extLst>
          </p:cNvPr>
          <p:cNvCxnSpPr>
            <a:cxnSpLocks/>
            <a:stCxn id="6" idx="3"/>
          </p:cNvCxnSpPr>
          <p:nvPr/>
        </p:nvCxnSpPr>
        <p:spPr>
          <a:xfrm flipV="1">
            <a:off x="3276600" y="4495800"/>
            <a:ext cx="3314700" cy="1452265"/>
          </a:xfrm>
          <a:prstGeom prst="curvedConnector3">
            <a:avLst>
              <a:gd name="adj1" fmla="val 50000"/>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968DDA7-ABF5-41B2-4AD0-F574717241A7}"/>
              </a:ext>
            </a:extLst>
          </p:cNvPr>
          <p:cNvSpPr txBox="1"/>
          <p:nvPr/>
        </p:nvSpPr>
        <p:spPr>
          <a:xfrm>
            <a:off x="4305299" y="4747736"/>
            <a:ext cx="1333502" cy="1477328"/>
          </a:xfrm>
          <a:prstGeom prst="rect">
            <a:avLst/>
          </a:prstGeom>
          <a:solidFill>
            <a:schemeClr val="bg1"/>
          </a:solidFill>
        </p:spPr>
        <p:txBody>
          <a:bodyPr wrap="square" rtlCol="0">
            <a:spAutoFit/>
          </a:bodyPr>
          <a:lstStyle/>
          <a:p>
            <a:pPr algn="ctr"/>
            <a:r>
              <a:rPr lang="en-US" b="1" dirty="0">
                <a:solidFill>
                  <a:srgbClr val="FF0000"/>
                </a:solidFill>
              </a:rPr>
              <a:t>to &gt;200M predicted structures in the latest release</a:t>
            </a:r>
          </a:p>
        </p:txBody>
      </p:sp>
      <p:sp>
        <p:nvSpPr>
          <p:cNvPr id="19" name="TextBox 18">
            <a:extLst>
              <a:ext uri="{FF2B5EF4-FFF2-40B4-BE49-F238E27FC236}">
                <a16:creationId xmlns:a16="http://schemas.microsoft.com/office/drawing/2014/main" id="{A836089E-FD35-01CC-C022-02278AE0B522}"/>
              </a:ext>
            </a:extLst>
          </p:cNvPr>
          <p:cNvSpPr txBox="1"/>
          <p:nvPr/>
        </p:nvSpPr>
        <p:spPr>
          <a:xfrm>
            <a:off x="5943600" y="6581001"/>
            <a:ext cx="3314700" cy="276999"/>
          </a:xfrm>
          <a:prstGeom prst="rect">
            <a:avLst/>
          </a:prstGeom>
          <a:noFill/>
        </p:spPr>
        <p:txBody>
          <a:bodyPr wrap="square">
            <a:spAutoFit/>
          </a:bodyPr>
          <a:lstStyle/>
          <a:p>
            <a:r>
              <a:rPr lang="en-US" sz="1200" i="1" dirty="0"/>
              <a:t>Nucleic Acids Research</a:t>
            </a:r>
            <a:r>
              <a:rPr lang="en-US" sz="1200" dirty="0"/>
              <a:t> 52(D1):D368–D375 (2024)</a:t>
            </a:r>
          </a:p>
        </p:txBody>
      </p:sp>
      <p:sp>
        <p:nvSpPr>
          <p:cNvPr id="20" name="TextBox 19">
            <a:extLst>
              <a:ext uri="{FF2B5EF4-FFF2-40B4-BE49-F238E27FC236}">
                <a16:creationId xmlns:a16="http://schemas.microsoft.com/office/drawing/2014/main" id="{68BCEE0F-C683-0CD1-6704-AC5D97F51983}"/>
              </a:ext>
            </a:extLst>
          </p:cNvPr>
          <p:cNvSpPr txBox="1"/>
          <p:nvPr/>
        </p:nvSpPr>
        <p:spPr>
          <a:xfrm>
            <a:off x="0" y="0"/>
            <a:ext cx="9144000" cy="523220"/>
          </a:xfrm>
          <a:prstGeom prst="rect">
            <a:avLst/>
          </a:prstGeom>
          <a:noFill/>
        </p:spPr>
        <p:txBody>
          <a:bodyPr wrap="square" rtlCol="0">
            <a:spAutoFit/>
          </a:bodyPr>
          <a:lstStyle/>
          <a:p>
            <a:r>
              <a:rPr lang="en-US" sz="2800" b="1" dirty="0"/>
              <a:t>Resulting in huge growth in 3D structural data:</a:t>
            </a:r>
          </a:p>
        </p:txBody>
      </p:sp>
    </p:spTree>
    <p:extLst>
      <p:ext uri="{BB962C8B-B14F-4D97-AF65-F5344CB8AC3E}">
        <p14:creationId xmlns:p14="http://schemas.microsoft.com/office/powerpoint/2010/main" val="894218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5AE89FF-8B2C-55FF-BA6E-7622AED744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444" r="49026" b="32222"/>
          <a:stretch/>
        </p:blipFill>
        <p:spPr>
          <a:xfrm>
            <a:off x="5029200" y="4547787"/>
            <a:ext cx="3989294" cy="2286000"/>
          </a:xfrm>
          <a:prstGeom prst="rect">
            <a:avLst/>
          </a:prstGeom>
        </p:spPr>
      </p:pic>
      <p:pic>
        <p:nvPicPr>
          <p:cNvPr id="5" name="Picture 4" descr="A picture containing cake&#10;&#10;Description automatically generated">
            <a:extLst>
              <a:ext uri="{FF2B5EF4-FFF2-40B4-BE49-F238E27FC236}">
                <a16:creationId xmlns:a16="http://schemas.microsoft.com/office/drawing/2014/main" id="{9C86B422-B01A-8E12-3888-6CAD4E5A1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88" y="-3506"/>
            <a:ext cx="7467960" cy="4194506"/>
          </a:xfrm>
          <a:prstGeom prst="rect">
            <a:avLst/>
          </a:prstGeom>
        </p:spPr>
      </p:pic>
      <p:sp>
        <p:nvSpPr>
          <p:cNvPr id="6" name="Rectangle 5">
            <a:extLst>
              <a:ext uri="{FF2B5EF4-FFF2-40B4-BE49-F238E27FC236}">
                <a16:creationId xmlns:a16="http://schemas.microsoft.com/office/drawing/2014/main" id="{9DFA600B-EEF0-1649-14EC-50F697C625AF}"/>
              </a:ext>
            </a:extLst>
          </p:cNvPr>
          <p:cNvSpPr/>
          <p:nvPr/>
        </p:nvSpPr>
        <p:spPr>
          <a:xfrm>
            <a:off x="5029200" y="4495800"/>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8E83CD-1E9E-41A2-70E4-37400845A4BD}"/>
              </a:ext>
            </a:extLst>
          </p:cNvPr>
          <p:cNvSpPr/>
          <p:nvPr/>
        </p:nvSpPr>
        <p:spPr>
          <a:xfrm>
            <a:off x="8789894" y="4419600"/>
            <a:ext cx="354106"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CB4797-016B-8808-4B84-615E9A7E7248}"/>
              </a:ext>
            </a:extLst>
          </p:cNvPr>
          <p:cNvSpPr/>
          <p:nvPr/>
        </p:nvSpPr>
        <p:spPr>
          <a:xfrm>
            <a:off x="8852647" y="6248399"/>
            <a:ext cx="228600" cy="585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3A6A1C9-2EA0-48DB-4597-94D25F2D59C0}"/>
              </a:ext>
            </a:extLst>
          </p:cNvPr>
          <p:cNvPicPr>
            <a:picLocks noChangeAspect="1"/>
          </p:cNvPicPr>
          <p:nvPr/>
        </p:nvPicPr>
        <p:blipFill rotWithShape="1">
          <a:blip r:embed="rId4"/>
          <a:srcRect l="19999" t="23846" r="44167" b="37693"/>
          <a:stretch/>
        </p:blipFill>
        <p:spPr>
          <a:xfrm>
            <a:off x="0" y="4007015"/>
            <a:ext cx="4903694" cy="2850985"/>
          </a:xfrm>
          <a:prstGeom prst="rect">
            <a:avLst/>
          </a:prstGeom>
        </p:spPr>
      </p:pic>
    </p:spTree>
    <p:extLst>
      <p:ext uri="{BB962C8B-B14F-4D97-AF65-F5344CB8AC3E}">
        <p14:creationId xmlns:p14="http://schemas.microsoft.com/office/powerpoint/2010/main" val="402430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microscopic images&#10;&#10;Description automatically generated">
            <a:extLst>
              <a:ext uri="{FF2B5EF4-FFF2-40B4-BE49-F238E27FC236}">
                <a16:creationId xmlns:a16="http://schemas.microsoft.com/office/drawing/2014/main" id="{EF710938-520A-477D-EEAE-0D625E97061B}"/>
              </a:ext>
            </a:extLst>
          </p:cNvPr>
          <p:cNvPicPr>
            <a:picLocks noChangeAspect="1"/>
          </p:cNvPicPr>
          <p:nvPr/>
        </p:nvPicPr>
        <p:blipFill>
          <a:blip r:embed="rId2" cstate="print">
            <a:extLst>
              <a:ext uri="{28A0092B-C50C-407E-A947-70E740481C1C}">
                <a14:useLocalDpi xmlns:a14="http://schemas.microsoft.com/office/drawing/2010/main" val="0"/>
              </a:ext>
            </a:extLst>
          </a:blip>
          <a:srcRect t="27333" b="66667"/>
          <a:stretch/>
        </p:blipFill>
        <p:spPr>
          <a:xfrm>
            <a:off x="-9259" y="5971493"/>
            <a:ext cx="5700757" cy="391357"/>
          </a:xfrm>
          <a:prstGeom prst="rect">
            <a:avLst/>
          </a:prstGeom>
        </p:spPr>
      </p:pic>
      <p:pic>
        <p:nvPicPr>
          <p:cNvPr id="4" name="Picture 3" descr="A collage of microscopic images&#10;&#10;Description automatically generated">
            <a:extLst>
              <a:ext uri="{FF2B5EF4-FFF2-40B4-BE49-F238E27FC236}">
                <a16:creationId xmlns:a16="http://schemas.microsoft.com/office/drawing/2014/main" id="{D7CC5028-9E2D-330A-2D75-7B2C26E3F692}"/>
              </a:ext>
            </a:extLst>
          </p:cNvPr>
          <p:cNvPicPr>
            <a:picLocks noChangeAspect="1"/>
          </p:cNvPicPr>
          <p:nvPr/>
        </p:nvPicPr>
        <p:blipFill>
          <a:blip r:embed="rId3">
            <a:extLst>
              <a:ext uri="{28A0092B-C50C-407E-A947-70E740481C1C}">
                <a14:useLocalDpi xmlns:a14="http://schemas.microsoft.com/office/drawing/2010/main" val="0"/>
              </a:ext>
            </a:extLst>
          </a:blip>
          <a:srcRect r="50419" b="72667"/>
          <a:stretch/>
        </p:blipFill>
        <p:spPr>
          <a:xfrm>
            <a:off x="1066800" y="1195692"/>
            <a:ext cx="6990460" cy="4409368"/>
          </a:xfrm>
          <a:prstGeom prst="rect">
            <a:avLst/>
          </a:prstGeom>
        </p:spPr>
      </p:pic>
      <p:sp>
        <p:nvSpPr>
          <p:cNvPr id="6" name="TextBox 5">
            <a:extLst>
              <a:ext uri="{FF2B5EF4-FFF2-40B4-BE49-F238E27FC236}">
                <a16:creationId xmlns:a16="http://schemas.microsoft.com/office/drawing/2014/main" id="{6686040E-AF0E-1180-D6C6-F48E2E340287}"/>
              </a:ext>
            </a:extLst>
          </p:cNvPr>
          <p:cNvSpPr txBox="1"/>
          <p:nvPr/>
        </p:nvSpPr>
        <p:spPr>
          <a:xfrm>
            <a:off x="-33471" y="6581001"/>
            <a:ext cx="4572000" cy="276999"/>
          </a:xfrm>
          <a:prstGeom prst="rect">
            <a:avLst/>
          </a:prstGeom>
          <a:noFill/>
        </p:spPr>
        <p:txBody>
          <a:bodyPr wrap="square">
            <a:spAutoFit/>
          </a:bodyPr>
          <a:lstStyle/>
          <a:p>
            <a:r>
              <a:rPr lang="en-US" sz="1200" dirty="0"/>
              <a:t>https://www.biorxiv.org/content/10.1101/2024.12.28.630444v1.full</a:t>
            </a:r>
          </a:p>
        </p:txBody>
      </p:sp>
      <p:pic>
        <p:nvPicPr>
          <p:cNvPr id="10" name="Picture 9">
            <a:extLst>
              <a:ext uri="{FF2B5EF4-FFF2-40B4-BE49-F238E27FC236}">
                <a16:creationId xmlns:a16="http://schemas.microsoft.com/office/drawing/2014/main" id="{57F6016A-D5E9-8B73-2151-6163C18AB8B9}"/>
              </a:ext>
            </a:extLst>
          </p:cNvPr>
          <p:cNvPicPr>
            <a:picLocks noChangeAspect="1"/>
          </p:cNvPicPr>
          <p:nvPr/>
        </p:nvPicPr>
        <p:blipFill>
          <a:blip r:embed="rId4"/>
          <a:srcRect b="17678"/>
          <a:stretch/>
        </p:blipFill>
        <p:spPr>
          <a:xfrm>
            <a:off x="5724525" y="5797318"/>
            <a:ext cx="3419475" cy="1054563"/>
          </a:xfrm>
          <a:prstGeom prst="rect">
            <a:avLst/>
          </a:prstGeom>
        </p:spPr>
      </p:pic>
      <p:sp>
        <p:nvSpPr>
          <p:cNvPr id="11" name="TextBox 10">
            <a:extLst>
              <a:ext uri="{FF2B5EF4-FFF2-40B4-BE49-F238E27FC236}">
                <a16:creationId xmlns:a16="http://schemas.microsoft.com/office/drawing/2014/main" id="{C3CBCA0A-FAD9-B715-9199-6EC3409B39C6}"/>
              </a:ext>
            </a:extLst>
          </p:cNvPr>
          <p:cNvSpPr txBox="1"/>
          <p:nvPr/>
        </p:nvSpPr>
        <p:spPr>
          <a:xfrm>
            <a:off x="0" y="0"/>
            <a:ext cx="9144000" cy="830997"/>
          </a:xfrm>
          <a:prstGeom prst="rect">
            <a:avLst/>
          </a:prstGeom>
          <a:noFill/>
        </p:spPr>
        <p:txBody>
          <a:bodyPr wrap="square" rtlCol="0">
            <a:spAutoFit/>
          </a:bodyPr>
          <a:lstStyle/>
          <a:p>
            <a:pPr algn="ctr"/>
            <a:r>
              <a:rPr lang="en-US" sz="2400" b="1" dirty="0"/>
              <a:t>&amp; 3 weeks ago, &gt;1,800 3D tomograms of green algae were released </a:t>
            </a:r>
          </a:p>
          <a:p>
            <a:pPr algn="ctr"/>
            <a:r>
              <a:rPr lang="en-US" sz="2400" b="1" dirty="0"/>
              <a:t>“as a community resource to … inspire biological discovery”</a:t>
            </a:r>
          </a:p>
        </p:txBody>
      </p:sp>
      <p:sp>
        <p:nvSpPr>
          <p:cNvPr id="12" name="Rectangle 11">
            <a:extLst>
              <a:ext uri="{FF2B5EF4-FFF2-40B4-BE49-F238E27FC236}">
                <a16:creationId xmlns:a16="http://schemas.microsoft.com/office/drawing/2014/main" id="{C01D905E-3AD3-8F4F-08FD-1072C3113FA5}"/>
              </a:ext>
            </a:extLst>
          </p:cNvPr>
          <p:cNvSpPr/>
          <p:nvPr/>
        </p:nvSpPr>
        <p:spPr>
          <a:xfrm>
            <a:off x="1066800" y="1224890"/>
            <a:ext cx="2057400" cy="391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EBD82-BF77-5A63-1CA5-B8E836488965}"/>
              </a:ext>
            </a:extLst>
          </p:cNvPr>
          <p:cNvSpPr/>
          <p:nvPr/>
        </p:nvSpPr>
        <p:spPr>
          <a:xfrm>
            <a:off x="1066800" y="1507656"/>
            <a:ext cx="1143000" cy="391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3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44" y="1371599"/>
            <a:ext cx="9430556" cy="1384995"/>
          </a:xfrm>
          <a:prstGeom prst="rect">
            <a:avLst/>
          </a:prstGeom>
        </p:spPr>
        <p:txBody>
          <a:bodyPr wrap="square">
            <a:spAutoFit/>
          </a:bodyPr>
          <a:lstStyle/>
          <a:p>
            <a:r>
              <a:rPr lang="en-US" sz="2800" dirty="0"/>
              <a:t>Course web page: </a:t>
            </a:r>
          </a:p>
          <a:p>
            <a:pPr algn="ctr"/>
            <a:r>
              <a:rPr lang="en-US" sz="2800" b="1" dirty="0"/>
              <a:t>http://www.marcottelab.org/</a:t>
            </a:r>
          </a:p>
          <a:p>
            <a:pPr algn="ctr"/>
            <a:r>
              <a:rPr lang="en-US" sz="2800" b="1" dirty="0" err="1"/>
              <a:t>index.php</a:t>
            </a:r>
            <a:r>
              <a:rPr lang="en-US" sz="2800" b="1" dirty="0"/>
              <a:t>/BCH394P_BCH364C_2025</a:t>
            </a:r>
            <a:endParaRPr lang="en-US" sz="2800" dirty="0"/>
          </a:p>
        </p:txBody>
      </p:sp>
      <p:sp>
        <p:nvSpPr>
          <p:cNvPr id="4" name="Rectangle 3"/>
          <p:cNvSpPr/>
          <p:nvPr/>
        </p:nvSpPr>
        <p:spPr>
          <a:xfrm>
            <a:off x="249195" y="152400"/>
            <a:ext cx="8763000" cy="523220"/>
          </a:xfrm>
          <a:prstGeom prst="rect">
            <a:avLst/>
          </a:prstGeom>
        </p:spPr>
        <p:txBody>
          <a:bodyPr wrap="square">
            <a:spAutoFit/>
          </a:bodyPr>
          <a:lstStyle/>
          <a:p>
            <a:pPr algn="ctr"/>
            <a:r>
              <a:rPr lang="en-US" sz="2800" b="1" dirty="0"/>
              <a:t>Probably the most important slide today!</a:t>
            </a:r>
          </a:p>
        </p:txBody>
      </p:sp>
      <p:sp>
        <p:nvSpPr>
          <p:cNvPr id="5" name="Rectangle 4"/>
          <p:cNvSpPr/>
          <p:nvPr/>
        </p:nvSpPr>
        <p:spPr>
          <a:xfrm>
            <a:off x="18244" y="3352800"/>
            <a:ext cx="9125756" cy="2031325"/>
          </a:xfrm>
          <a:prstGeom prst="rect">
            <a:avLst/>
          </a:prstGeom>
        </p:spPr>
        <p:txBody>
          <a:bodyPr wrap="square">
            <a:spAutoFit/>
          </a:bodyPr>
          <a:lstStyle/>
          <a:p>
            <a:r>
              <a:rPr lang="en-US" b="1" dirty="0"/>
              <a:t>This is a graduate student class!</a:t>
            </a:r>
          </a:p>
          <a:p>
            <a:endParaRPr lang="en-US" dirty="0"/>
          </a:p>
          <a:p>
            <a:r>
              <a:rPr lang="en-US" dirty="0"/>
              <a:t>It is open to a small # of upper division undergrads in natural sciences and engineering.</a:t>
            </a:r>
          </a:p>
          <a:p>
            <a:endParaRPr lang="en-US" dirty="0"/>
          </a:p>
          <a:p>
            <a:r>
              <a:rPr lang="en-US" dirty="0"/>
              <a:t>UG prerequisites:  Biochemistry 339F with a grade of at least B; Computer Science 303E and Statistics and Data Sciences 328M (or Statistics and Scientific Computation 318M, 328M) with a grade of at least C-; and </a:t>
            </a:r>
            <a:r>
              <a:rPr lang="en-US" i="1" dirty="0"/>
              <a:t>consent of the instructor</a:t>
            </a:r>
            <a:r>
              <a:rPr lang="en-US" dirty="0"/>
              <a:t>. </a:t>
            </a:r>
            <a:endParaRPr lang="en-US" b="1" dirty="0">
              <a:solidFill>
                <a:srgbClr val="FF0000"/>
              </a:solidFill>
            </a:endParaRPr>
          </a:p>
        </p:txBody>
      </p:sp>
    </p:spTree>
    <p:extLst>
      <p:ext uri="{BB962C8B-B14F-4D97-AF65-F5344CB8AC3E}">
        <p14:creationId xmlns:p14="http://schemas.microsoft.com/office/powerpoint/2010/main" val="4208868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78334"/>
            <a:ext cx="8534400" cy="5693866"/>
          </a:xfrm>
          <a:prstGeom prst="rect">
            <a:avLst/>
          </a:prstGeom>
          <a:noFill/>
        </p:spPr>
        <p:txBody>
          <a:bodyPr wrap="square" rtlCol="0">
            <a:spAutoFit/>
          </a:bodyPr>
          <a:lstStyle/>
          <a:p>
            <a:r>
              <a:rPr lang="en-US" sz="2800" b="1" dirty="0"/>
              <a:t>Why are we here?  We have no choice!</a:t>
            </a:r>
          </a:p>
          <a:p>
            <a:endParaRPr lang="en-US" sz="2800" b="1" dirty="0"/>
          </a:p>
          <a:p>
            <a:pPr marL="457200" indent="-457200">
              <a:buFont typeface="Arial" panose="020B0604020202020204" pitchFamily="34" charset="0"/>
              <a:buChar char="•"/>
            </a:pPr>
            <a:r>
              <a:rPr lang="en-US" sz="2800" b="1" dirty="0"/>
              <a:t>Biologists are faced with a staggering deluge of data, growing exponentially</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Bioinformatics/comp bio tools and approaches help us understand these data and work productively, and to build increasingly powerful models of biological systems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We’ll learn important basic concepts in this field and get exposed to key technologies driving the field</a:t>
            </a:r>
          </a:p>
          <a:p>
            <a:endParaRPr lang="en-US" sz="2800" b="1" dirty="0"/>
          </a:p>
        </p:txBody>
      </p:sp>
    </p:spTree>
    <p:extLst>
      <p:ext uri="{BB962C8B-B14F-4D97-AF65-F5344CB8AC3E}">
        <p14:creationId xmlns:p14="http://schemas.microsoft.com/office/powerpoint/2010/main" val="2424407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2800" y="168876"/>
            <a:ext cx="2343590" cy="523220"/>
          </a:xfrm>
          <a:prstGeom prst="rect">
            <a:avLst/>
          </a:prstGeom>
          <a:noFill/>
        </p:spPr>
        <p:txBody>
          <a:bodyPr wrap="none" rtlCol="0">
            <a:spAutoFit/>
          </a:bodyPr>
          <a:lstStyle/>
          <a:p>
            <a:r>
              <a:rPr lang="en-US" sz="2800" b="1" dirty="0">
                <a:latin typeface="Myriad Pro" panose="020B0503030403020204" pitchFamily="34" charset="0"/>
              </a:rPr>
              <a:t>Specifically…</a:t>
            </a:r>
          </a:p>
        </p:txBody>
      </p:sp>
      <p:sp>
        <p:nvSpPr>
          <p:cNvPr id="2" name="TextBox 1"/>
          <p:cNvSpPr txBox="1"/>
          <p:nvPr/>
        </p:nvSpPr>
        <p:spPr>
          <a:xfrm>
            <a:off x="284436" y="1231642"/>
            <a:ext cx="8494633" cy="5016758"/>
          </a:xfrm>
          <a:prstGeom prst="rect">
            <a:avLst/>
          </a:prstGeom>
          <a:noFill/>
        </p:spPr>
        <p:txBody>
          <a:bodyPr wrap="none" rtlCol="0">
            <a:spAutoFit/>
          </a:bodyPr>
          <a:lstStyle/>
          <a:p>
            <a:r>
              <a:rPr lang="en-US" sz="2000" dirty="0">
                <a:latin typeface="Myriad Pro" panose="020B0503030403020204" pitchFamily="34" charset="0"/>
                <a:cs typeface="Arial" pitchFamily="34" charset="0"/>
              </a:rPr>
              <a:t>We’ll cover the following topics, approximately in this order:</a:t>
            </a:r>
          </a:p>
          <a:p>
            <a:endParaRPr lang="en-US" sz="2000" dirty="0">
              <a:latin typeface="Myriad Pro" panose="020B0503030403020204" pitchFamily="34" charset="0"/>
              <a:cs typeface="Arial" pitchFamily="34" charset="0"/>
            </a:endParaRPr>
          </a:p>
          <a:p>
            <a:r>
              <a:rPr lang="en-US" sz="2000" b="1" dirty="0">
                <a:latin typeface="Myriad Pro" panose="020B0503030403020204" pitchFamily="34" charset="0"/>
                <a:cs typeface="Arial" pitchFamily="34" charset="0"/>
              </a:rPr>
              <a:t>BASICS OF PYTHON PROGRAMMING</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Introduction to Rosalind</a:t>
            </a:r>
          </a:p>
          <a:p>
            <a:r>
              <a:rPr lang="en-US" sz="2000" dirty="0">
                <a:latin typeface="Myriad Pro" panose="020B0503030403020204" pitchFamily="34" charset="0"/>
                <a:cs typeface="Arial" pitchFamily="34" charset="0"/>
              </a:rPr>
              <a:t>A Python programming primer for non-programmers</a:t>
            </a:r>
          </a:p>
          <a:p>
            <a:r>
              <a:rPr lang="en-US" sz="2000" dirty="0">
                <a:latin typeface="Myriad Pro" panose="020B0503030403020204" pitchFamily="34" charset="0"/>
                <a:cs typeface="Arial" pitchFamily="34" charset="0"/>
              </a:rPr>
              <a:t>Rosalind help &amp; programming Q/A, new AI tools for learning programming</a:t>
            </a:r>
          </a:p>
          <a:p>
            <a:r>
              <a:rPr lang="en-US" sz="2000" dirty="0">
                <a:latin typeface="Myriad Pro" panose="020B0503030403020204" pitchFamily="34" charset="0"/>
                <a:cs typeface="Arial" pitchFamily="34" charset="0"/>
              </a:rPr>
              <a:t> </a:t>
            </a:r>
          </a:p>
          <a:p>
            <a:r>
              <a:rPr lang="en-US" sz="2000" b="1" dirty="0">
                <a:latin typeface="Myriad Pro" panose="020B0503030403020204" pitchFamily="34" charset="0"/>
                <a:cs typeface="Arial" pitchFamily="34" charset="0"/>
              </a:rPr>
              <a:t>BIOLOGICAL SEQUENCE ANALYSIS</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Substitution matrices (BLOSSUM, PAM) &amp; sequence alignment</a:t>
            </a:r>
          </a:p>
          <a:p>
            <a:r>
              <a:rPr lang="en-US" sz="2000" dirty="0">
                <a:latin typeface="Myriad Pro" panose="020B0503030403020204" pitchFamily="34" charset="0"/>
                <a:cs typeface="Arial" pitchFamily="34" charset="0"/>
              </a:rPr>
              <a:t>Protein and nucleic acid sequence alignments, dynamic programming	</a:t>
            </a:r>
          </a:p>
          <a:p>
            <a:r>
              <a:rPr lang="en-US" sz="2000" dirty="0">
                <a:latin typeface="Myriad Pro" panose="020B0503030403020204" pitchFamily="34" charset="0"/>
                <a:cs typeface="Arial" pitchFamily="34" charset="0"/>
              </a:rPr>
              <a:t>Sequence profiles</a:t>
            </a:r>
          </a:p>
          <a:p>
            <a:r>
              <a:rPr lang="en-US" sz="2000" dirty="0">
                <a:latin typeface="Myriad Pro" panose="020B0503030403020204" pitchFamily="34" charset="0"/>
                <a:cs typeface="Arial" pitchFamily="34" charset="0"/>
              </a:rPr>
              <a:t>BLAST! (the algorithm), MMSeqs2, &amp; </a:t>
            </a:r>
            <a:r>
              <a:rPr lang="en-US" sz="2000" dirty="0" err="1">
                <a:latin typeface="Myriad Pro" panose="020B0503030403020204" pitchFamily="34" charset="0"/>
                <a:cs typeface="Arial" pitchFamily="34" charset="0"/>
              </a:rPr>
              <a:t>FoldSeek</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Biological databases	</a:t>
            </a:r>
          </a:p>
          <a:p>
            <a:r>
              <a:rPr lang="en-US" sz="2000" dirty="0">
                <a:latin typeface="Myriad Pro" panose="020B0503030403020204" pitchFamily="34" charset="0"/>
                <a:cs typeface="Arial" pitchFamily="34" charset="0"/>
              </a:rPr>
              <a:t>Markov processes and Hidden Markov Models</a:t>
            </a:r>
          </a:p>
          <a:p>
            <a:r>
              <a:rPr lang="en-US" sz="2000" dirty="0">
                <a:latin typeface="Myriad Pro" panose="020B0503030403020204" pitchFamily="34" charset="0"/>
                <a:cs typeface="Arial" pitchFamily="34" charset="0"/>
              </a:rPr>
              <a:t> </a:t>
            </a:r>
          </a:p>
          <a:p>
            <a:endParaRPr lang="en-US" sz="2000" dirty="0">
              <a:latin typeface="Myriad Pro" panose="020B0503030403020204" pitchFamily="34" charset="0"/>
              <a:cs typeface="Arial" pitchFamily="34" charset="0"/>
            </a:endParaRPr>
          </a:p>
        </p:txBody>
      </p:sp>
    </p:spTree>
    <p:extLst>
      <p:ext uri="{BB962C8B-B14F-4D97-AF65-F5344CB8AC3E}">
        <p14:creationId xmlns:p14="http://schemas.microsoft.com/office/powerpoint/2010/main" val="2709554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763" y="1003042"/>
            <a:ext cx="7328481" cy="4708981"/>
          </a:xfrm>
          <a:prstGeom prst="rect">
            <a:avLst/>
          </a:prstGeom>
          <a:noFill/>
        </p:spPr>
        <p:txBody>
          <a:bodyPr wrap="none" rtlCol="0">
            <a:spAutoFit/>
          </a:bodyPr>
          <a:lstStyle/>
          <a:p>
            <a:r>
              <a:rPr lang="en-US" sz="2000" b="1" dirty="0">
                <a:latin typeface="Myriad Pro" panose="020B0503030403020204" pitchFamily="34" charset="0"/>
                <a:cs typeface="Arial" pitchFamily="34" charset="0"/>
              </a:rPr>
              <a:t>GENOMES, PROTEOMES, &amp; "BIG BIOLOGY"</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Gene finding algorithms	</a:t>
            </a:r>
          </a:p>
          <a:p>
            <a:r>
              <a:rPr lang="en-US" sz="2000" dirty="0">
                <a:latin typeface="Myriad Pro" panose="020B0503030403020204" pitchFamily="34" charset="0"/>
                <a:cs typeface="Arial" pitchFamily="34" charset="0"/>
              </a:rPr>
              <a:t>Genome sequencing &amp; assembly</a:t>
            </a:r>
          </a:p>
          <a:p>
            <a:r>
              <a:rPr lang="en-US" sz="2000" dirty="0">
                <a:latin typeface="Myriad Pro" panose="020B0503030403020204" pitchFamily="34" charset="0"/>
                <a:cs typeface="Arial" pitchFamily="34" charset="0"/>
              </a:rPr>
              <a:t>An introduction to large gene expression data sets	</a:t>
            </a:r>
          </a:p>
          <a:p>
            <a:r>
              <a:rPr lang="en-US" sz="2000" dirty="0">
                <a:latin typeface="Myriad Pro" panose="020B0503030403020204" pitchFamily="34" charset="0"/>
                <a:cs typeface="Arial" pitchFamily="34" charset="0"/>
              </a:rPr>
              <a:t>Promoter and motif finding, Gibbs sampling</a:t>
            </a:r>
          </a:p>
          <a:p>
            <a:r>
              <a:rPr lang="en-US" sz="2000" dirty="0">
                <a:latin typeface="Myriad Pro" panose="020B0503030403020204" pitchFamily="34" charset="0"/>
                <a:cs typeface="Arial" pitchFamily="34" charset="0"/>
              </a:rPr>
              <a:t>Guest lecture: Intro to NGS analysis and the CBRF core</a:t>
            </a:r>
          </a:p>
          <a:p>
            <a:endParaRPr lang="en-US" sz="2000" dirty="0">
              <a:latin typeface="Myriad Pro" panose="020B0503030403020204" pitchFamily="34" charset="0"/>
              <a:cs typeface="Arial" pitchFamily="34" charset="0"/>
            </a:endParaRPr>
          </a:p>
          <a:p>
            <a:r>
              <a:rPr lang="en-US" sz="2000" b="1" dirty="0">
                <a:latin typeface="Myriad Pro" panose="020B0503030403020204" pitchFamily="34" charset="0"/>
                <a:cs typeface="Arial" pitchFamily="34" charset="0"/>
              </a:rPr>
              <a:t>MACHINE LEARNING/AI</a:t>
            </a:r>
          </a:p>
          <a:p>
            <a:r>
              <a:rPr lang="en-US" sz="2000" dirty="0">
                <a:latin typeface="Myriad Pro" panose="020B0503030403020204" pitchFamily="34" charset="0"/>
                <a:cs typeface="Arial" pitchFamily="34" charset="0"/>
              </a:rPr>
              <a:t>Clustering algorithms, hierarchical, k-means, self-organizing maps,</a:t>
            </a:r>
          </a:p>
          <a:p>
            <a:r>
              <a:rPr lang="en-US" sz="2000" dirty="0">
                <a:latin typeface="Myriad Pro" panose="020B0503030403020204" pitchFamily="34" charset="0"/>
                <a:cs typeface="Arial" pitchFamily="34" charset="0"/>
              </a:rPr>
              <a:t>	force-directed maps, UMAP/</a:t>
            </a:r>
            <a:r>
              <a:rPr lang="en-US" sz="2000" dirty="0" err="1">
                <a:latin typeface="Myriad Pro" panose="020B0503030403020204" pitchFamily="34" charset="0"/>
                <a:cs typeface="Arial" pitchFamily="34" charset="0"/>
              </a:rPr>
              <a:t>tSNE</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Classification algorithms	</a:t>
            </a:r>
          </a:p>
          <a:p>
            <a:r>
              <a:rPr lang="en-US" sz="2000" dirty="0">
                <a:latin typeface="Myriad Pro" panose="020B0503030403020204" pitchFamily="34" charset="0"/>
                <a:cs typeface="Arial" pitchFamily="34" charset="0"/>
              </a:rPr>
              <a:t>Principal component analysis and data transformations</a:t>
            </a:r>
          </a:p>
          <a:p>
            <a:r>
              <a:rPr lang="en-US" sz="2000" dirty="0">
                <a:latin typeface="Myriad Pro" panose="020B0503030403020204" pitchFamily="34" charset="0"/>
                <a:cs typeface="Arial" pitchFamily="34" charset="0"/>
              </a:rPr>
              <a:t>Guest lecture: Protein 3D structure prediction, incl. AlphaFold</a:t>
            </a:r>
          </a:p>
          <a:p>
            <a:r>
              <a:rPr lang="en-US" sz="2000" dirty="0">
                <a:latin typeface="Myriad Pro" panose="020B0503030403020204" pitchFamily="34" charset="0"/>
                <a:cs typeface="Arial" pitchFamily="34" charset="0"/>
              </a:rPr>
              <a:t>Guest lecture: AI/deep neural networks and large language models</a:t>
            </a:r>
          </a:p>
          <a:p>
            <a:endParaRPr lang="en-US" sz="2000" dirty="0">
              <a:latin typeface="Myriad Pro" panose="020B0503030403020204" pitchFamily="34" charset="0"/>
              <a:cs typeface="Arial" pitchFamily="34" charset="0"/>
            </a:endParaRPr>
          </a:p>
        </p:txBody>
      </p:sp>
    </p:spTree>
    <p:extLst>
      <p:ext uri="{BB962C8B-B14F-4D97-AF65-F5344CB8AC3E}">
        <p14:creationId xmlns:p14="http://schemas.microsoft.com/office/powerpoint/2010/main" val="35803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5" y="2377017"/>
            <a:ext cx="9144000" cy="1015663"/>
          </a:xfrm>
          <a:prstGeom prst="rect">
            <a:avLst/>
          </a:prstGeom>
        </p:spPr>
        <p:txBody>
          <a:bodyPr wrap="square">
            <a:spAutoFit/>
          </a:bodyPr>
          <a:lstStyle/>
          <a:p>
            <a:pPr algn="ctr"/>
            <a:r>
              <a:rPr lang="en-US" sz="2000" b="1" dirty="0">
                <a:latin typeface="Myriad Pro" panose="020B0503030403020204" pitchFamily="34" charset="0"/>
                <a:cs typeface="Arial" pitchFamily="34" charset="0"/>
              </a:rPr>
              <a:t>THE FINAL COURSE PROJECT IS DUE by 10 PM, April 16, 2024</a:t>
            </a:r>
          </a:p>
          <a:p>
            <a:endParaRPr lang="en-US" sz="2000" b="1" dirty="0">
              <a:latin typeface="Myriad Pro" panose="020B0503030403020204" pitchFamily="34" charset="0"/>
              <a:cs typeface="Arial" pitchFamily="34" charset="0"/>
            </a:endParaRPr>
          </a:p>
          <a:p>
            <a:pPr algn="ctr"/>
            <a:r>
              <a:rPr lang="en-US" sz="2000" b="1" dirty="0">
                <a:latin typeface="Myriad Pro" panose="020B0503030403020204" pitchFamily="34" charset="0"/>
                <a:cs typeface="Arial" pitchFamily="34" charset="0"/>
              </a:rPr>
              <a:t>The last 3 class days will be for presenting your projects</a:t>
            </a:r>
          </a:p>
        </p:txBody>
      </p:sp>
      <p:sp>
        <p:nvSpPr>
          <p:cNvPr id="3" name="TextBox 2"/>
          <p:cNvSpPr txBox="1"/>
          <p:nvPr/>
        </p:nvSpPr>
        <p:spPr>
          <a:xfrm>
            <a:off x="533400" y="609600"/>
            <a:ext cx="7525393" cy="1015663"/>
          </a:xfrm>
          <a:prstGeom prst="rect">
            <a:avLst/>
          </a:prstGeom>
          <a:noFill/>
        </p:spPr>
        <p:txBody>
          <a:bodyPr wrap="none" rtlCol="0">
            <a:spAutoFit/>
          </a:bodyPr>
          <a:lstStyle/>
          <a:p>
            <a:r>
              <a:rPr lang="en-US" sz="2000" b="1" dirty="0">
                <a:latin typeface="Myriad Pro" panose="020B0503030403020204" pitchFamily="34" charset="0"/>
                <a:cs typeface="Arial" pitchFamily="34" charset="0"/>
              </a:rPr>
              <a:t>SYNTHETIC BIOLOGY &amp; PROTEIN DESIGN</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Protein 3D design/engineering, </a:t>
            </a:r>
            <a:r>
              <a:rPr lang="en-US" sz="2000" dirty="0" err="1">
                <a:latin typeface="Myriad Pro" panose="020B0503030403020204" pitchFamily="34" charset="0"/>
                <a:cs typeface="Arial" pitchFamily="34" charset="0"/>
              </a:rPr>
              <a:t>RFDiffusion</a:t>
            </a:r>
            <a:r>
              <a:rPr lang="en-US" sz="2000" dirty="0">
                <a:latin typeface="Myriad Pro" panose="020B0503030403020204" pitchFamily="34" charset="0"/>
                <a:cs typeface="Arial" pitchFamily="34" charset="0"/>
              </a:rPr>
              <a:t>/</a:t>
            </a:r>
            <a:r>
              <a:rPr lang="en-US" sz="2000" dirty="0" err="1">
                <a:latin typeface="Myriad Pro" panose="020B0503030403020204" pitchFamily="34" charset="0"/>
                <a:cs typeface="Arial" pitchFamily="34" charset="0"/>
              </a:rPr>
              <a:t>ProteinMPNN</a:t>
            </a:r>
            <a:r>
              <a:rPr lang="en-US" sz="2000" dirty="0">
                <a:latin typeface="Myriad Pro" panose="020B0503030403020204" pitchFamily="34" charset="0"/>
                <a:cs typeface="Arial" pitchFamily="34" charset="0"/>
              </a:rPr>
              <a:t>, </a:t>
            </a:r>
            <a:r>
              <a:rPr lang="en-US" sz="2000" dirty="0" err="1">
                <a:latin typeface="Myriad Pro" panose="020B0503030403020204" pitchFamily="34" charset="0"/>
                <a:cs typeface="Arial" pitchFamily="34" charset="0"/>
              </a:rPr>
              <a:t>ColabFold</a:t>
            </a:r>
            <a:endParaRPr lang="en-US" sz="2000" dirty="0">
              <a:latin typeface="Myriad Pro" panose="020B0503030403020204" pitchFamily="34" charset="0"/>
              <a:cs typeface="Arial" pitchFamily="34" charset="0"/>
            </a:endParaRPr>
          </a:p>
          <a:p>
            <a:r>
              <a:rPr lang="en-US" sz="2000" dirty="0">
                <a:latin typeface="Myriad Pro" panose="020B0503030403020204" pitchFamily="34" charset="0"/>
                <a:cs typeface="Arial" pitchFamily="34" charset="0"/>
              </a:rPr>
              <a:t>Synthetic biology &amp; genome design</a:t>
            </a:r>
          </a:p>
        </p:txBody>
      </p:sp>
    </p:spTree>
    <p:extLst>
      <p:ext uri="{BB962C8B-B14F-4D97-AF65-F5344CB8AC3E}">
        <p14:creationId xmlns:p14="http://schemas.microsoft.com/office/powerpoint/2010/main" val="42248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19200"/>
            <a:ext cx="8686800" cy="4524315"/>
          </a:xfrm>
          <a:prstGeom prst="rect">
            <a:avLst/>
          </a:prstGeom>
        </p:spPr>
        <p:txBody>
          <a:bodyPr wrap="square">
            <a:spAutoFit/>
          </a:bodyPr>
          <a:lstStyle/>
          <a:p>
            <a:pPr algn="ctr"/>
            <a:r>
              <a:rPr lang="en-US" sz="2400" b="1" dirty="0"/>
              <a:t>An introduction to systems biology and bioinformatics, </a:t>
            </a:r>
            <a:r>
              <a:rPr lang="en-US" sz="2400" dirty="0"/>
              <a:t>emphasizing quantitative analysis of high-throughput biological data, and covering typical data, data analysis, and computer algorithms.  </a:t>
            </a:r>
          </a:p>
          <a:p>
            <a:pPr algn="ctr"/>
            <a:endParaRPr lang="en-US" sz="2400" dirty="0"/>
          </a:p>
          <a:p>
            <a:pPr algn="ctr"/>
            <a:endParaRPr lang="en-US" sz="2400" dirty="0"/>
          </a:p>
          <a:p>
            <a:pPr algn="ctr"/>
            <a:r>
              <a:rPr lang="en-US" sz="2400" dirty="0"/>
              <a:t>Topics will include introductory probability and statistics, basics of Python programming, protein and nucleic acid sequence analysis, genome sequencing and assembly, proteomics, analysis of large-scale gene expression data, data clustering &amp; classification, biological pattern recognition, gene and protein networks, AI/machine learning, and protein 3D structure prediction/design.</a:t>
            </a:r>
          </a:p>
        </p:txBody>
      </p:sp>
    </p:spTree>
    <p:extLst>
      <p:ext uri="{BB962C8B-B14F-4D97-AF65-F5344CB8AC3E}">
        <p14:creationId xmlns:p14="http://schemas.microsoft.com/office/powerpoint/2010/main" val="150107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43000"/>
            <a:ext cx="8686800" cy="3785652"/>
          </a:xfrm>
          <a:prstGeom prst="rect">
            <a:avLst/>
          </a:prstGeom>
        </p:spPr>
        <p:txBody>
          <a:bodyPr wrap="square">
            <a:spAutoFit/>
          </a:bodyPr>
          <a:lstStyle/>
          <a:p>
            <a:pPr algn="ctr"/>
            <a:r>
              <a:rPr lang="en-US" sz="2400" dirty="0"/>
              <a:t>Note: it’s NOT really a course on practical sequence analysis or using web-based tools. We’ll use these, but the focus will be on learning the underlying algorithms, exploratory data analyses, and their applications, esp. in high-throughput biology. </a:t>
            </a:r>
          </a:p>
          <a:p>
            <a:pPr algn="ctr"/>
            <a:endParaRPr lang="en-US" sz="2400" dirty="0"/>
          </a:p>
          <a:p>
            <a:pPr algn="ctr"/>
            <a:endParaRPr lang="en-US" sz="2400" dirty="0"/>
          </a:p>
          <a:p>
            <a:pPr algn="ctr"/>
            <a:r>
              <a:rPr lang="en-US" sz="2400" dirty="0"/>
              <a:t>By the end of the course, you’ll know the fundamentals of important algorithms in bioinformatics and systems biology, be able to design and run computational studies in biology, and have performed an element of original computational biology research</a:t>
            </a:r>
          </a:p>
        </p:txBody>
      </p:sp>
    </p:spTree>
    <p:extLst>
      <p:ext uri="{BB962C8B-B14F-4D97-AF65-F5344CB8AC3E}">
        <p14:creationId xmlns:p14="http://schemas.microsoft.com/office/powerpoint/2010/main" val="215076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73978"/>
            <a:ext cx="8839200" cy="6001643"/>
          </a:xfrm>
          <a:prstGeom prst="rect">
            <a:avLst/>
          </a:prstGeom>
        </p:spPr>
        <p:txBody>
          <a:bodyPr wrap="square">
            <a:spAutoFit/>
          </a:bodyPr>
          <a:lstStyle/>
          <a:p>
            <a:r>
              <a:rPr lang="en-US" sz="2400" dirty="0"/>
              <a:t>Most of the lectures will be from research articles and slides. For sequence analysis, there will be an </a:t>
            </a:r>
            <a:r>
              <a:rPr lang="en-US" sz="2400" b="1" dirty="0"/>
              <a:t>Optional text:</a:t>
            </a:r>
            <a:r>
              <a:rPr lang="en-US" sz="2400" dirty="0"/>
              <a:t> </a:t>
            </a:r>
          </a:p>
          <a:p>
            <a:endParaRPr lang="en-US" sz="2400" i="1" dirty="0"/>
          </a:p>
          <a:p>
            <a:r>
              <a:rPr lang="en-US" sz="2400" i="1" dirty="0"/>
              <a:t>Biological sequence analysis, </a:t>
            </a:r>
            <a:r>
              <a:rPr lang="en-US" sz="2400" dirty="0"/>
              <a:t>Durbin, Eddy, Krogh, </a:t>
            </a:r>
            <a:r>
              <a:rPr lang="en-US" sz="2400" dirty="0" err="1"/>
              <a:t>Mitchison</a:t>
            </a:r>
            <a:r>
              <a:rPr lang="en-US" sz="2400" dirty="0"/>
              <a:t>, Cambridge Univ. Press (available from Amazon, used &amp; </a:t>
            </a:r>
            <a:r>
              <a:rPr lang="en-US" sz="2400" dirty="0" err="1"/>
              <a:t>ebook</a:t>
            </a:r>
            <a:r>
              <a:rPr lang="en-US" sz="2400" dirty="0"/>
              <a:t>)</a:t>
            </a:r>
          </a:p>
          <a:p>
            <a:r>
              <a:rPr lang="en-US" sz="2400" dirty="0"/>
              <a:t> </a:t>
            </a:r>
          </a:p>
          <a:p>
            <a:r>
              <a:rPr lang="en-US" sz="2400" dirty="0"/>
              <a:t>For biologists rusty on their stats, </a:t>
            </a:r>
            <a:r>
              <a:rPr lang="en-US" sz="2400" i="1" dirty="0"/>
              <a:t>The Cartoon Guide to Statistics</a:t>
            </a:r>
            <a:r>
              <a:rPr lang="en-US" sz="2400" dirty="0"/>
              <a:t> (</a:t>
            </a:r>
            <a:r>
              <a:rPr lang="en-US" sz="2400" dirty="0" err="1"/>
              <a:t>Gonick</a:t>
            </a:r>
            <a:r>
              <a:rPr lang="en-US" sz="2400" dirty="0"/>
              <a:t>/Smith) is very good (really!).</a:t>
            </a:r>
          </a:p>
          <a:p>
            <a:r>
              <a:rPr lang="en-US" sz="2400" dirty="0"/>
              <a:t> </a:t>
            </a:r>
          </a:p>
          <a:p>
            <a:r>
              <a:rPr lang="en-US" sz="2400" dirty="0"/>
              <a:t>We will also be learning intro Python programming.  </a:t>
            </a:r>
          </a:p>
          <a:p>
            <a:r>
              <a:rPr lang="en-US" sz="2400" dirty="0"/>
              <a:t>The course web site lists some recommendations to help you out, such as the free web course </a:t>
            </a:r>
            <a:r>
              <a:rPr lang="en-US" sz="2400" b="1" dirty="0"/>
              <a:t>Practical Python Programming</a:t>
            </a:r>
          </a:p>
          <a:p>
            <a:r>
              <a:rPr lang="en-US" sz="2400" b="1" dirty="0"/>
              <a:t>	https://dabeaz-course.github.io/practical-python/</a:t>
            </a:r>
          </a:p>
          <a:p>
            <a:endParaRPr lang="en-US" sz="2400" b="1" dirty="0"/>
          </a:p>
          <a:p>
            <a:r>
              <a:rPr lang="en-US" sz="2400" b="1" dirty="0">
                <a:solidFill>
                  <a:srgbClr val="FF0000"/>
                </a:solidFill>
              </a:rPr>
              <a:t>Important: There are bi-weekly coding/problem set help sessions.</a:t>
            </a:r>
          </a:p>
          <a:p>
            <a:r>
              <a:rPr lang="en-US" sz="2400" b="1" dirty="0">
                <a:solidFill>
                  <a:srgbClr val="FF0000"/>
                </a:solidFill>
              </a:rPr>
              <a:t>		</a:t>
            </a:r>
            <a:r>
              <a:rPr lang="en-US" sz="2400" b="1" u="sng" dirty="0">
                <a:solidFill>
                  <a:srgbClr val="FF0000"/>
                </a:solidFill>
              </a:rPr>
              <a:t>Plan to attend at least one per week!</a:t>
            </a:r>
          </a:p>
        </p:txBody>
      </p:sp>
      <p:sp>
        <p:nvSpPr>
          <p:cNvPr id="3" name="TextBox 2"/>
          <p:cNvSpPr txBox="1"/>
          <p:nvPr/>
        </p:nvSpPr>
        <p:spPr>
          <a:xfrm>
            <a:off x="3804636" y="168876"/>
            <a:ext cx="1084208" cy="523220"/>
          </a:xfrm>
          <a:prstGeom prst="rect">
            <a:avLst/>
          </a:prstGeom>
          <a:noFill/>
        </p:spPr>
        <p:txBody>
          <a:bodyPr wrap="none" rtlCol="0">
            <a:spAutoFit/>
          </a:bodyPr>
          <a:lstStyle/>
          <a:p>
            <a:r>
              <a:rPr lang="en-US" sz="2800" b="1" dirty="0"/>
              <a:t>Books</a:t>
            </a:r>
          </a:p>
        </p:txBody>
      </p:sp>
    </p:spTree>
    <p:extLst>
      <p:ext uri="{BB962C8B-B14F-4D97-AF65-F5344CB8AC3E}">
        <p14:creationId xmlns:p14="http://schemas.microsoft.com/office/powerpoint/2010/main" val="382606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741" y="762000"/>
            <a:ext cx="8686800" cy="6124754"/>
          </a:xfrm>
          <a:prstGeom prst="rect">
            <a:avLst/>
          </a:prstGeom>
        </p:spPr>
        <p:txBody>
          <a:bodyPr wrap="square">
            <a:spAutoFit/>
          </a:bodyPr>
          <a:lstStyle/>
          <a:p>
            <a:r>
              <a:rPr lang="en-US" sz="2400" b="1" dirty="0"/>
              <a:t>No exams.   Grades will be based on:</a:t>
            </a:r>
          </a:p>
          <a:p>
            <a:pPr marL="285750" indent="-285750">
              <a:buFont typeface="Arial" pitchFamily="34" charset="0"/>
              <a:buChar char="•"/>
            </a:pPr>
            <a:r>
              <a:rPr lang="en-US" sz="2400" b="1" dirty="0"/>
              <a:t>Online programming homework </a:t>
            </a:r>
          </a:p>
          <a:p>
            <a:pPr lvl="1"/>
            <a:r>
              <a:rPr lang="en-US" sz="2400" dirty="0"/>
              <a:t>(10 points each and counting 30% of the final grade) </a:t>
            </a:r>
          </a:p>
          <a:p>
            <a:pPr marL="285750" indent="-285750">
              <a:buFont typeface="Arial" pitchFamily="34" charset="0"/>
              <a:buChar char="•"/>
            </a:pPr>
            <a:r>
              <a:rPr lang="en-US" sz="2400" b="1" dirty="0"/>
              <a:t>3 problem sets</a:t>
            </a:r>
            <a:r>
              <a:rPr lang="en-US" sz="2400" dirty="0"/>
              <a:t> </a:t>
            </a:r>
          </a:p>
          <a:p>
            <a:pPr lvl="1"/>
            <a:r>
              <a:rPr lang="en-US" sz="2400" dirty="0"/>
              <a:t>(15 points each and counting 45% of the final grade) </a:t>
            </a:r>
          </a:p>
          <a:p>
            <a:pPr marL="285750" indent="-285750">
              <a:buFont typeface="Arial" pitchFamily="34" charset="0"/>
              <a:buChar char="•"/>
            </a:pPr>
            <a:r>
              <a:rPr lang="en-US" sz="2400" b="1" dirty="0"/>
              <a:t>A course project</a:t>
            </a:r>
            <a:r>
              <a:rPr lang="en-US" sz="2400" dirty="0"/>
              <a:t> that you will develop over the semester &amp; present in the last 3 days of class (25% of final grade)  </a:t>
            </a:r>
          </a:p>
          <a:p>
            <a:pPr lvl="1"/>
            <a:endParaRPr lang="en-US" sz="2400" dirty="0"/>
          </a:p>
          <a:p>
            <a:r>
              <a:rPr lang="en-US" sz="2400" dirty="0"/>
              <a:t>The course project will consist of a research project on a bioinformatics topic chosen by the student (with approval by the instructor) containing an element of independent computational biology research (e.g. calculation, programming, database analysis, etc.) turned in as a web URL (20%) and presented in class (5%).</a:t>
            </a:r>
          </a:p>
          <a:p>
            <a:endParaRPr lang="en-US" sz="800" dirty="0"/>
          </a:p>
          <a:p>
            <a:r>
              <a:rPr lang="en-US" sz="2400" b="1" dirty="0"/>
              <a:t>The project will be emailed as a web URL to the TA &amp; I, developed through the semester and finished by 10 PM, April 16, 2025.</a:t>
            </a:r>
          </a:p>
          <a:p>
            <a:r>
              <a:rPr lang="en-US" sz="2400" b="1" dirty="0"/>
              <a:t>The last 3 classes will be spent presenting your projects.</a:t>
            </a:r>
            <a:endParaRPr lang="en-US" sz="2400" dirty="0"/>
          </a:p>
        </p:txBody>
      </p:sp>
      <p:sp>
        <p:nvSpPr>
          <p:cNvPr id="4" name="TextBox 3"/>
          <p:cNvSpPr txBox="1"/>
          <p:nvPr/>
        </p:nvSpPr>
        <p:spPr>
          <a:xfrm>
            <a:off x="3804636" y="168876"/>
            <a:ext cx="1354986" cy="523220"/>
          </a:xfrm>
          <a:prstGeom prst="rect">
            <a:avLst/>
          </a:prstGeom>
          <a:noFill/>
        </p:spPr>
        <p:txBody>
          <a:bodyPr wrap="none" rtlCol="0">
            <a:spAutoFit/>
          </a:bodyPr>
          <a:lstStyle/>
          <a:p>
            <a:r>
              <a:rPr lang="en-US" sz="2800" b="1" dirty="0"/>
              <a:t>Grading</a:t>
            </a:r>
          </a:p>
        </p:txBody>
      </p:sp>
    </p:spTree>
    <p:extLst>
      <p:ext uri="{BB962C8B-B14F-4D97-AF65-F5344CB8AC3E}">
        <p14:creationId xmlns:p14="http://schemas.microsoft.com/office/powerpoint/2010/main" val="9459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36223"/>
            <a:ext cx="8763000" cy="5816977"/>
          </a:xfrm>
          <a:prstGeom prst="rect">
            <a:avLst/>
          </a:prstGeom>
        </p:spPr>
        <p:txBody>
          <a:bodyPr wrap="square">
            <a:spAutoFit/>
          </a:bodyPr>
          <a:lstStyle/>
          <a:p>
            <a:pPr marL="285750" indent="-285750">
              <a:buFont typeface="Arial" pitchFamily="34" charset="0"/>
              <a:buChar char="•"/>
            </a:pPr>
            <a:r>
              <a:rPr lang="en-US" sz="2400" b="1" dirty="0"/>
              <a:t>All projects and homework will be turned in electronically and time-stamped. </a:t>
            </a:r>
          </a:p>
          <a:p>
            <a:pPr marL="285750" indent="-285750">
              <a:buFont typeface="Arial" pitchFamily="34" charset="0"/>
              <a:buChar char="•"/>
            </a:pPr>
            <a:endParaRPr lang="en-US" sz="2400" dirty="0"/>
          </a:p>
          <a:p>
            <a:pPr marL="285750" indent="-285750">
              <a:buFont typeface="Arial" pitchFamily="34" charset="0"/>
              <a:buChar char="•"/>
            </a:pPr>
            <a:r>
              <a:rPr lang="en-US" sz="2400" b="1" dirty="0"/>
              <a:t>No makeup work will be given.</a:t>
            </a:r>
          </a:p>
          <a:p>
            <a:pPr marL="285750" indent="-285750">
              <a:buFont typeface="Arial" pitchFamily="34" charset="0"/>
              <a:buChar char="•"/>
            </a:pPr>
            <a:endParaRPr lang="en-US" sz="2400" dirty="0"/>
          </a:p>
          <a:p>
            <a:pPr marL="285750" indent="-285750">
              <a:buFont typeface="Arial" pitchFamily="34" charset="0"/>
              <a:buChar char="•"/>
            </a:pPr>
            <a:r>
              <a:rPr lang="en-US" sz="2400" b="1" dirty="0"/>
              <a:t>Instead, all students have 5 days of free “late time”.</a:t>
            </a:r>
          </a:p>
          <a:p>
            <a:pPr lvl="1"/>
            <a:r>
              <a:rPr lang="en-US" sz="2400" b="1" dirty="0"/>
              <a:t>This is for the </a:t>
            </a:r>
            <a:r>
              <a:rPr lang="en-US" sz="2400" b="1" u="sng" dirty="0"/>
              <a:t>entire semester</a:t>
            </a:r>
            <a:r>
              <a:rPr lang="en-US" sz="2400" b="1" dirty="0"/>
              <a:t>, NOT per project, and counting weekends/holidays just like any other day. </a:t>
            </a:r>
          </a:p>
          <a:p>
            <a:pPr marL="285750" indent="-285750">
              <a:buFont typeface="Arial" pitchFamily="34" charset="0"/>
              <a:buChar char="•"/>
            </a:pPr>
            <a:endParaRPr lang="en-US" dirty="0"/>
          </a:p>
          <a:p>
            <a:pPr marL="742950" lvl="1" indent="-285750">
              <a:buFont typeface="Arial" pitchFamily="34" charset="0"/>
              <a:buChar char="•"/>
            </a:pPr>
            <a:r>
              <a:rPr lang="en-US" dirty="0"/>
              <a:t>For projects turned in late, days will be deducted from the 5 day total (or what remains of it) by the # of days late.</a:t>
            </a:r>
          </a:p>
          <a:p>
            <a:pPr marL="742950" lvl="1" indent="-285750">
              <a:buFont typeface="Arial" pitchFamily="34" charset="0"/>
              <a:buChar char="•"/>
            </a:pPr>
            <a:endParaRPr lang="en-US" dirty="0"/>
          </a:p>
          <a:p>
            <a:pPr marL="742950" lvl="1" indent="-285750">
              <a:buFont typeface="Arial" pitchFamily="34" charset="0"/>
              <a:buChar char="•"/>
            </a:pPr>
            <a:r>
              <a:rPr lang="en-US" dirty="0"/>
              <a:t>Deductions are in 1 day increments, </a:t>
            </a:r>
            <a:r>
              <a:rPr lang="en-US" u="sng" dirty="0"/>
              <a:t>rounding up</a:t>
            </a:r>
          </a:p>
          <a:p>
            <a:pPr lvl="2"/>
            <a:r>
              <a:rPr lang="en-US" i="1" dirty="0"/>
              <a:t>e.g.</a:t>
            </a:r>
            <a:r>
              <a:rPr lang="en-US" dirty="0"/>
              <a:t> 10 minutes late = 1 day deducted. </a:t>
            </a:r>
          </a:p>
          <a:p>
            <a:pPr marL="742950" lvl="1" indent="-285750">
              <a:buFont typeface="Arial" pitchFamily="34" charset="0"/>
              <a:buChar char="•"/>
            </a:pPr>
            <a:endParaRPr lang="en-US" dirty="0"/>
          </a:p>
          <a:p>
            <a:pPr marL="742950" lvl="1" indent="-285750">
              <a:buFont typeface="Arial" pitchFamily="34" charset="0"/>
              <a:buChar char="•"/>
            </a:pPr>
            <a:r>
              <a:rPr lang="en-US" dirty="0"/>
              <a:t>Once the 5 days are used up, assignments will be penalized 10% / day late (rounding up), e.g., a 50 point assignment turned in 1 ½ days late would be penalized 20%, or 10 points.</a:t>
            </a:r>
          </a:p>
        </p:txBody>
      </p:sp>
      <p:sp>
        <p:nvSpPr>
          <p:cNvPr id="3" name="TextBox 2"/>
          <p:cNvSpPr txBox="1"/>
          <p:nvPr/>
        </p:nvSpPr>
        <p:spPr>
          <a:xfrm>
            <a:off x="3505200" y="168876"/>
            <a:ext cx="1776768" cy="523220"/>
          </a:xfrm>
          <a:prstGeom prst="rect">
            <a:avLst/>
          </a:prstGeom>
          <a:noFill/>
        </p:spPr>
        <p:txBody>
          <a:bodyPr wrap="none" rtlCol="0">
            <a:spAutoFit/>
          </a:bodyPr>
          <a:lstStyle/>
          <a:p>
            <a:r>
              <a:rPr lang="en-US" sz="2800" b="1" dirty="0"/>
              <a:t>Late policy</a:t>
            </a:r>
          </a:p>
        </p:txBody>
      </p:sp>
    </p:spTree>
    <p:extLst>
      <p:ext uri="{BB962C8B-B14F-4D97-AF65-F5344CB8AC3E}">
        <p14:creationId xmlns:p14="http://schemas.microsoft.com/office/powerpoint/2010/main" val="226334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1EBEFF-7E8E-DBA4-37A2-B2066F98FD57}"/>
              </a:ext>
            </a:extLst>
          </p:cNvPr>
          <p:cNvPicPr>
            <a:picLocks noChangeAspect="1"/>
          </p:cNvPicPr>
          <p:nvPr/>
        </p:nvPicPr>
        <p:blipFill>
          <a:blip r:embed="rId2"/>
          <a:srcRect l="15833" t="13167" r="15000" b="34616"/>
          <a:stretch/>
        </p:blipFill>
        <p:spPr>
          <a:xfrm>
            <a:off x="32047" y="1953003"/>
            <a:ext cx="9038852" cy="3696281"/>
          </a:xfrm>
          <a:prstGeom prst="rect">
            <a:avLst/>
          </a:prstGeom>
        </p:spPr>
      </p:pic>
      <p:sp>
        <p:nvSpPr>
          <p:cNvPr id="4" name="TextBox 3"/>
          <p:cNvSpPr txBox="1"/>
          <p:nvPr/>
        </p:nvSpPr>
        <p:spPr>
          <a:xfrm>
            <a:off x="0" y="76200"/>
            <a:ext cx="8526308" cy="1569660"/>
          </a:xfrm>
          <a:prstGeom prst="rect">
            <a:avLst/>
          </a:prstGeom>
          <a:noFill/>
        </p:spPr>
        <p:txBody>
          <a:bodyPr wrap="none" rtlCol="0">
            <a:spAutoFit/>
          </a:bodyPr>
          <a:lstStyle/>
          <a:p>
            <a:r>
              <a:rPr lang="en-US" sz="2400" b="1" dirty="0"/>
              <a:t>Online homework will be via </a:t>
            </a:r>
            <a:r>
              <a:rPr lang="en-US" sz="2400" b="1" i="1" dirty="0"/>
              <a:t>Rosalind</a:t>
            </a:r>
            <a:r>
              <a:rPr lang="en-US" sz="2400" b="1" dirty="0"/>
              <a:t>:    </a:t>
            </a:r>
            <a:r>
              <a:rPr lang="en-US" sz="2400" b="1" dirty="0">
                <a:hlinkClick r:id="rId3"/>
              </a:rPr>
              <a:t>http://rosalind.info/faq/</a:t>
            </a:r>
            <a:endParaRPr lang="en-US" sz="2400" b="1" dirty="0"/>
          </a:p>
          <a:p>
            <a:endParaRPr lang="en-US" sz="2400" b="1" dirty="0"/>
          </a:p>
          <a:p>
            <a:r>
              <a:rPr lang="en-US" sz="2400" b="1" dirty="0"/>
              <a:t>Enroll specifically for BCH394P/364C at:  </a:t>
            </a:r>
          </a:p>
          <a:p>
            <a:r>
              <a:rPr lang="en-US" sz="2400" b="1" dirty="0"/>
              <a:t>		https://rosalind.info/classes/enroll/8cf0c8d95f/</a:t>
            </a:r>
            <a:endParaRPr lang="en-US" sz="2400" b="1" i="1" dirty="0"/>
          </a:p>
        </p:txBody>
      </p:sp>
      <p:sp>
        <p:nvSpPr>
          <p:cNvPr id="6" name="TextBox 5"/>
          <p:cNvSpPr txBox="1"/>
          <p:nvPr/>
        </p:nvSpPr>
        <p:spPr>
          <a:xfrm>
            <a:off x="409930" y="6019800"/>
            <a:ext cx="8429270" cy="461665"/>
          </a:xfrm>
          <a:prstGeom prst="rect">
            <a:avLst/>
          </a:prstGeom>
          <a:noFill/>
          <a:ln w="25400">
            <a:solidFill>
              <a:srgbClr val="FF0000"/>
            </a:solidFill>
          </a:ln>
        </p:spPr>
        <p:txBody>
          <a:bodyPr wrap="square" rtlCol="0">
            <a:spAutoFit/>
          </a:bodyPr>
          <a:lstStyle/>
          <a:p>
            <a:r>
              <a:rPr lang="en-US" sz="2400" b="1" dirty="0"/>
              <a:t>The first homework will be due (in Rosalind) by 10 PM, Jan 22 </a:t>
            </a:r>
          </a:p>
        </p:txBody>
      </p:sp>
      <p:cxnSp>
        <p:nvCxnSpPr>
          <p:cNvPr id="8" name="Straight Arrow Connector 7">
            <a:extLst>
              <a:ext uri="{FF2B5EF4-FFF2-40B4-BE49-F238E27FC236}">
                <a16:creationId xmlns:a16="http://schemas.microsoft.com/office/drawing/2014/main" id="{4FFED0D5-57FB-0D43-DD26-25555588DBB0}"/>
              </a:ext>
            </a:extLst>
          </p:cNvPr>
          <p:cNvCxnSpPr/>
          <p:nvPr/>
        </p:nvCxnSpPr>
        <p:spPr>
          <a:xfrm flipV="1">
            <a:off x="6248400" y="5410200"/>
            <a:ext cx="0" cy="609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490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3297</TotalTime>
  <Words>2177</Words>
  <Application>Microsoft Office PowerPoint</Application>
  <PresentationFormat>On-screen Show (4:3)</PresentationFormat>
  <Paragraphs>213</Paragraphs>
  <Slides>33</Slides>
  <Notes>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Marcotte</dc:creator>
  <cp:lastModifiedBy>Marcotte</cp:lastModifiedBy>
  <cp:revision>95</cp:revision>
  <cp:lastPrinted>2023-01-08T00:29:48Z</cp:lastPrinted>
  <dcterms:created xsi:type="dcterms:W3CDTF">2014-01-13T19:44:00Z</dcterms:created>
  <dcterms:modified xsi:type="dcterms:W3CDTF">2025-01-08T23:29:53Z</dcterms:modified>
</cp:coreProperties>
</file>