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2" r:id="rId2"/>
    <p:sldId id="256" r:id="rId3"/>
    <p:sldId id="259" r:id="rId4"/>
    <p:sldId id="258" r:id="rId5"/>
    <p:sldId id="268" r:id="rId6"/>
    <p:sldId id="284" r:id="rId7"/>
    <p:sldId id="257" r:id="rId8"/>
    <p:sldId id="260" r:id="rId9"/>
    <p:sldId id="263" r:id="rId10"/>
    <p:sldId id="264" r:id="rId11"/>
    <p:sldId id="265" r:id="rId12"/>
    <p:sldId id="266" r:id="rId13"/>
    <p:sldId id="267" r:id="rId14"/>
    <p:sldId id="270" r:id="rId15"/>
    <p:sldId id="262" r:id="rId16"/>
    <p:sldId id="271" r:id="rId17"/>
    <p:sldId id="272" r:id="rId18"/>
    <p:sldId id="273" r:id="rId19"/>
    <p:sldId id="269" r:id="rId20"/>
    <p:sldId id="274" r:id="rId21"/>
    <p:sldId id="275" r:id="rId22"/>
    <p:sldId id="291" r:id="rId23"/>
    <p:sldId id="294" r:id="rId24"/>
    <p:sldId id="286" r:id="rId25"/>
    <p:sldId id="287" r:id="rId26"/>
    <p:sldId id="288" r:id="rId27"/>
    <p:sldId id="289" r:id="rId28"/>
    <p:sldId id="295"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12" d="100"/>
          <a:sy n="112" d="100"/>
        </p:scale>
        <p:origin x="2364"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4D5ACF78-CDB1-450A-AAF8-A0C9187F00E3}" type="slidenum">
              <a:rPr lang="en-US" smtClean="0"/>
              <a:t>‹#›</a:t>
            </a:fld>
            <a:endParaRPr lang="en-US"/>
          </a:p>
        </p:txBody>
      </p:sp>
    </p:spTree>
    <p:extLst>
      <p:ext uri="{BB962C8B-B14F-4D97-AF65-F5344CB8AC3E}">
        <p14:creationId xmlns:p14="http://schemas.microsoft.com/office/powerpoint/2010/main" val="6253478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1427" tIns="45714" rIns="91427" bIns="45714"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7" tIns="45714" rIns="91427" bIns="45714" rtlCol="0" anchor="b"/>
          <a:lstStyle>
            <a:lvl1pPr algn="r">
              <a:defRPr sz="1200"/>
            </a:lvl1pPr>
          </a:lstStyle>
          <a:p>
            <a:fld id="{D7C1765D-92D4-4C9D-8AE2-995BC00BCEC0}" type="slidenum">
              <a:rPr lang="en-US" smtClean="0"/>
              <a:t>‹#›</a:t>
            </a:fld>
            <a:endParaRPr lang="en-US"/>
          </a:p>
        </p:txBody>
      </p:sp>
    </p:spTree>
    <p:extLst>
      <p:ext uri="{BB962C8B-B14F-4D97-AF65-F5344CB8AC3E}">
        <p14:creationId xmlns:p14="http://schemas.microsoft.com/office/powerpoint/2010/main" val="263994207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C1765D-92D4-4C9D-8AE2-995BC00BCEC0}"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6781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8A9352-0BFB-4EF7-B9E3-1AAC3E7992C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354781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A9352-0BFB-4EF7-B9E3-1AAC3E7992C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70018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A9352-0BFB-4EF7-B9E3-1AAC3E7992C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56190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A9352-0BFB-4EF7-B9E3-1AAC3E7992C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357221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A9352-0BFB-4EF7-B9E3-1AAC3E7992C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41243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A9352-0BFB-4EF7-B9E3-1AAC3E7992C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150160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A9352-0BFB-4EF7-B9E3-1AAC3E7992CA}"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41940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A9352-0BFB-4EF7-B9E3-1AAC3E7992CA}"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16118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A9352-0BFB-4EF7-B9E3-1AAC3E7992CA}"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27634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A9352-0BFB-4EF7-B9E3-1AAC3E7992C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26874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A9352-0BFB-4EF7-B9E3-1AAC3E7992C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53473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A9352-0BFB-4EF7-B9E3-1AAC3E7992CA}" type="datetimeFigureOut">
              <a:rPr lang="en-US" smtClean="0"/>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CBBC2-25D5-4D9F-B7A9-27BDCBAA9E25}" type="slidenum">
              <a:rPr lang="en-US" smtClean="0"/>
              <a:t>‹#›</a:t>
            </a:fld>
            <a:endParaRPr lang="en-US"/>
          </a:p>
        </p:txBody>
      </p:sp>
    </p:spTree>
    <p:extLst>
      <p:ext uri="{BB962C8B-B14F-4D97-AF65-F5344CB8AC3E}">
        <p14:creationId xmlns:p14="http://schemas.microsoft.com/office/powerpoint/2010/main" val="1004975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ithub.com/en/repositories/managing-your-repositorys-settings-and-features/customizing-your-repository/licensing-a-repository" TargetMode="External"/><Relationship Id="rId2" Type="http://schemas.openxmlformats.org/officeDocument/2006/relationships/hyperlink" Target="https://opensource.guide/legal/#which-open-source-license-is-appropriate-for-my-projec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C12379F0-5FD4-4233-8F76-009E1AF03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783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20" y="76200"/>
            <a:ext cx="8567980" cy="6740307"/>
          </a:xfrm>
          <a:prstGeom prst="rect">
            <a:avLst/>
          </a:prstGeom>
        </p:spPr>
        <p:txBody>
          <a:bodyPr wrap="square">
            <a:spAutoFit/>
          </a:bodyPr>
          <a:lstStyle/>
          <a:p>
            <a:r>
              <a:rPr lang="en-US" sz="2400" b="1" i="1" dirty="0"/>
              <a:t>				LISTS</a:t>
            </a:r>
            <a:r>
              <a:rPr lang="en-US" sz="2400" dirty="0"/>
              <a:t> </a:t>
            </a:r>
          </a:p>
          <a:p>
            <a:endParaRPr lang="en-US" sz="2400" dirty="0"/>
          </a:p>
          <a:p>
            <a:r>
              <a:rPr lang="en-US" sz="2400" dirty="0"/>
              <a:t>Groups of variables can be stored as lists.</a:t>
            </a:r>
          </a:p>
          <a:p>
            <a:r>
              <a:rPr lang="en-US" sz="2400" dirty="0"/>
              <a:t>A list is a </a:t>
            </a:r>
            <a:r>
              <a:rPr lang="en-US" sz="2400" u="sng" dirty="0"/>
              <a:t>numbered</a:t>
            </a:r>
            <a:r>
              <a:rPr lang="en-US" sz="2400" dirty="0"/>
              <a:t> series of values,</a:t>
            </a:r>
          </a:p>
          <a:p>
            <a:r>
              <a:rPr lang="en-US" sz="2400" dirty="0"/>
              <a:t>		like a </a:t>
            </a:r>
            <a:r>
              <a:rPr lang="en-US" sz="2400" u="sng" dirty="0"/>
              <a:t>vector</a:t>
            </a:r>
            <a:r>
              <a:rPr lang="en-US" sz="2400" dirty="0"/>
              <a:t>, an </a:t>
            </a:r>
            <a:r>
              <a:rPr lang="en-US" sz="2400" u="sng" dirty="0"/>
              <a:t>array</a:t>
            </a:r>
            <a:r>
              <a:rPr lang="en-US" sz="2400" dirty="0"/>
              <a:t>, or a </a:t>
            </a:r>
            <a:r>
              <a:rPr lang="en-US" sz="2400" u="sng" dirty="0"/>
              <a:t>matrix</a:t>
            </a:r>
            <a:r>
              <a:rPr lang="en-US" sz="2400" dirty="0"/>
              <a:t>.  </a:t>
            </a:r>
          </a:p>
          <a:p>
            <a:endParaRPr lang="en-US" sz="2400" dirty="0"/>
          </a:p>
          <a:p>
            <a:r>
              <a:rPr lang="en-US" sz="2400" dirty="0"/>
              <a:t>Lists are variables, so you can name them just as you would name any other variable. </a:t>
            </a:r>
          </a:p>
          <a:p>
            <a:endParaRPr lang="en-US" sz="2400" dirty="0"/>
          </a:p>
          <a:p>
            <a:r>
              <a:rPr lang="en-US" sz="2400" dirty="0"/>
              <a:t>Individual elements of the list can be referred to using [] notation:  </a:t>
            </a:r>
          </a:p>
          <a:p>
            <a:endParaRPr lang="en-US" sz="2400" dirty="0"/>
          </a:p>
          <a:p>
            <a:r>
              <a:rPr lang="en-US" sz="2400" dirty="0"/>
              <a:t>	The list nucleotides might contain the elements 	</a:t>
            </a:r>
            <a:r>
              <a:rPr lang="en-US" sz="2400" dirty="0">
                <a:latin typeface="+mj-lt"/>
                <a:cs typeface="Courier New" pitchFamily="49" charset="0"/>
              </a:rPr>
              <a:t>nucleotides[0] = "A" </a:t>
            </a:r>
          </a:p>
          <a:p>
            <a:r>
              <a:rPr lang="en-US" sz="2400" dirty="0">
                <a:latin typeface="+mj-lt"/>
                <a:cs typeface="Courier New" pitchFamily="49" charset="0"/>
              </a:rPr>
              <a:t>	nucleotides[1] = "C" </a:t>
            </a:r>
          </a:p>
          <a:p>
            <a:r>
              <a:rPr lang="en-US" sz="2400" dirty="0">
                <a:latin typeface="+mj-lt"/>
                <a:cs typeface="Courier New" pitchFamily="49" charset="0"/>
              </a:rPr>
              <a:t>	nucleotides[2] = "G</a:t>
            </a:r>
            <a:r>
              <a:rPr lang="en-US" sz="2400" dirty="0">
                <a:cs typeface="Courier New" pitchFamily="49" charset="0"/>
              </a:rPr>
              <a:t>"</a:t>
            </a:r>
            <a:endParaRPr lang="en-US" sz="2400" dirty="0">
              <a:latin typeface="+mj-lt"/>
              <a:cs typeface="Courier New" pitchFamily="49" charset="0"/>
            </a:endParaRPr>
          </a:p>
          <a:p>
            <a:r>
              <a:rPr lang="en-US" sz="2400" dirty="0">
                <a:latin typeface="+mj-lt"/>
                <a:cs typeface="Courier New" pitchFamily="49" charset="0"/>
              </a:rPr>
              <a:t>	nucleotides[3] = "T"</a:t>
            </a:r>
          </a:p>
          <a:p>
            <a:endParaRPr lang="en-US" sz="2400" dirty="0"/>
          </a:p>
          <a:p>
            <a:r>
              <a:rPr lang="en-US" sz="2400" dirty="0"/>
              <a:t>(Notice the numbering starts from zero. This is standard in Python.)</a:t>
            </a:r>
          </a:p>
        </p:txBody>
      </p:sp>
    </p:spTree>
    <p:extLst>
      <p:ext uri="{BB962C8B-B14F-4D97-AF65-F5344CB8AC3E}">
        <p14:creationId xmlns:p14="http://schemas.microsoft.com/office/powerpoint/2010/main" val="362873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001643"/>
          </a:xfrm>
          <a:prstGeom prst="rect">
            <a:avLst/>
          </a:prstGeom>
        </p:spPr>
        <p:txBody>
          <a:bodyPr wrap="square">
            <a:spAutoFit/>
          </a:bodyPr>
          <a:lstStyle/>
          <a:p>
            <a:pPr algn="ctr"/>
            <a:r>
              <a:rPr lang="en-US" sz="2400" b="1" i="1" dirty="0"/>
              <a:t>DICTIONARIES</a:t>
            </a:r>
          </a:p>
          <a:p>
            <a:endParaRPr lang="en-US" sz="2400" dirty="0"/>
          </a:p>
          <a:p>
            <a:r>
              <a:rPr lang="en-US" sz="2400" dirty="0"/>
              <a:t>A VERY useful variation on lists is called a </a:t>
            </a:r>
            <a:r>
              <a:rPr lang="en-US" sz="2400" b="1" i="1" dirty="0"/>
              <a:t>dictionary</a:t>
            </a:r>
            <a:r>
              <a:rPr lang="en-US" sz="2400" dirty="0"/>
              <a:t> or </a:t>
            </a:r>
            <a:r>
              <a:rPr lang="en-US" sz="2400" i="1" dirty="0" err="1"/>
              <a:t>dict</a:t>
            </a:r>
            <a:r>
              <a:rPr lang="en-US" sz="2400" i="1" dirty="0"/>
              <a:t> 	</a:t>
            </a:r>
            <a:r>
              <a:rPr lang="en-US" sz="2400" dirty="0"/>
              <a:t>(sometimes also called a </a:t>
            </a:r>
            <a:r>
              <a:rPr lang="en-US" sz="2400" i="1" dirty="0"/>
              <a:t>hash</a:t>
            </a:r>
            <a:r>
              <a:rPr lang="en-US" sz="2400" dirty="0"/>
              <a:t>).</a:t>
            </a:r>
          </a:p>
          <a:p>
            <a:r>
              <a:rPr lang="en-US" sz="2400" dirty="0"/>
              <a:t>  </a:t>
            </a:r>
          </a:p>
          <a:p>
            <a:pPr marL="342900" indent="-342900">
              <a:buFont typeface="Wingdings"/>
              <a:buChar char="à"/>
            </a:pPr>
            <a:r>
              <a:rPr lang="en-US" sz="2400" dirty="0"/>
              <a:t>Groups of values indexed not with numbers (although they could be) but with other values.  </a:t>
            </a:r>
          </a:p>
          <a:p>
            <a:pPr marL="342900" indent="-342900">
              <a:buFont typeface="Wingdings"/>
              <a:buChar char="à"/>
            </a:pPr>
            <a:endParaRPr lang="en-US" sz="2400" dirty="0"/>
          </a:p>
          <a:p>
            <a:r>
              <a:rPr lang="en-US" sz="2400" dirty="0"/>
              <a:t>Individual hash elements are accessed like array elements:</a:t>
            </a:r>
          </a:p>
          <a:p>
            <a:endParaRPr lang="en-US" sz="2400" dirty="0"/>
          </a:p>
          <a:p>
            <a:r>
              <a:rPr lang="en-US" sz="2400" dirty="0"/>
              <a:t>For example, we could store the genetic code in a hash named </a:t>
            </a:r>
            <a:r>
              <a:rPr lang="en-US" sz="2400" i="1" dirty="0"/>
              <a:t>codons</a:t>
            </a:r>
            <a:r>
              <a:rPr lang="en-US" sz="2400" dirty="0"/>
              <a:t>, which might contain 64 entries, one for each codon, e.g.</a:t>
            </a:r>
          </a:p>
          <a:p>
            <a:endParaRPr lang="en-US" sz="2400" dirty="0"/>
          </a:p>
          <a:p>
            <a:r>
              <a:rPr lang="en-US" sz="2400" dirty="0"/>
              <a:t>	codons["ATG"] = "Methionine</a:t>
            </a:r>
            <a:r>
              <a:rPr lang="en-US" sz="2400" dirty="0">
                <a:cs typeface="Courier New" pitchFamily="49" charset="0"/>
              </a:rPr>
              <a:t>"</a:t>
            </a:r>
            <a:endParaRPr lang="en-US" sz="2400" dirty="0"/>
          </a:p>
          <a:p>
            <a:r>
              <a:rPr lang="en-US" sz="2400" dirty="0"/>
              <a:t>	codons["TAG"] = "Stop codon</a:t>
            </a:r>
            <a:r>
              <a:rPr lang="en-US" sz="2400" dirty="0">
                <a:cs typeface="Courier New" pitchFamily="49" charset="0"/>
              </a:rPr>
              <a:t>"</a:t>
            </a:r>
            <a:endParaRPr lang="en-US" sz="2400" dirty="0"/>
          </a:p>
          <a:p>
            <a:r>
              <a:rPr lang="en-US" sz="2400" dirty="0"/>
              <a:t>	etc…</a:t>
            </a:r>
          </a:p>
        </p:txBody>
      </p:sp>
    </p:spTree>
    <p:extLst>
      <p:ext uri="{BB962C8B-B14F-4D97-AF65-F5344CB8AC3E}">
        <p14:creationId xmlns:p14="http://schemas.microsoft.com/office/powerpoint/2010/main" val="269370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4524315"/>
          </a:xfrm>
          <a:prstGeom prst="rect">
            <a:avLst/>
          </a:prstGeom>
        </p:spPr>
        <p:txBody>
          <a:bodyPr wrap="square">
            <a:spAutoFit/>
          </a:bodyPr>
          <a:lstStyle/>
          <a:p>
            <a:pPr algn="ctr"/>
            <a:r>
              <a:rPr lang="en-US" sz="2400" b="1" dirty="0"/>
              <a:t>Now, for some control over what happens in programs.  </a:t>
            </a:r>
          </a:p>
          <a:p>
            <a:pPr algn="ctr"/>
            <a:endParaRPr lang="en-US" sz="2400" dirty="0"/>
          </a:p>
          <a:p>
            <a:pPr algn="ctr"/>
            <a:r>
              <a:rPr lang="en-US" sz="2400" dirty="0"/>
              <a:t>There are two very important ways to control the logical flow of your programs: </a:t>
            </a:r>
          </a:p>
          <a:p>
            <a:pPr algn="ctr"/>
            <a:endParaRPr lang="en-US" sz="2400" dirty="0"/>
          </a:p>
          <a:p>
            <a:pPr algn="ctr"/>
            <a:r>
              <a:rPr lang="en-US" sz="2400" b="1" dirty="0"/>
              <a:t>if statements</a:t>
            </a:r>
          </a:p>
          <a:p>
            <a:pPr algn="ctr"/>
            <a:endParaRPr lang="en-US" sz="2400" dirty="0"/>
          </a:p>
          <a:p>
            <a:pPr algn="ctr"/>
            <a:r>
              <a:rPr lang="en-US" sz="2400" dirty="0"/>
              <a:t>and</a:t>
            </a:r>
          </a:p>
          <a:p>
            <a:pPr algn="ctr"/>
            <a:endParaRPr lang="en-US" sz="2400" dirty="0"/>
          </a:p>
          <a:p>
            <a:pPr algn="ctr"/>
            <a:r>
              <a:rPr lang="en-US" sz="2400" b="1" dirty="0"/>
              <a:t>for loops</a:t>
            </a:r>
          </a:p>
          <a:p>
            <a:pPr algn="ctr"/>
            <a:endParaRPr lang="en-US" sz="2400" dirty="0"/>
          </a:p>
          <a:p>
            <a:pPr algn="ctr"/>
            <a:r>
              <a:rPr lang="en-US" sz="2400" dirty="0"/>
              <a:t>There are some other ways too, but this will get you going for now.</a:t>
            </a:r>
          </a:p>
        </p:txBody>
      </p:sp>
    </p:spTree>
    <p:extLst>
      <p:ext uri="{BB962C8B-B14F-4D97-AF65-F5344CB8AC3E}">
        <p14:creationId xmlns:p14="http://schemas.microsoft.com/office/powerpoint/2010/main" val="333987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799" cy="3046988"/>
          </a:xfrm>
          <a:prstGeom prst="rect">
            <a:avLst/>
          </a:prstGeom>
        </p:spPr>
        <p:txBody>
          <a:bodyPr wrap="square">
            <a:spAutoFit/>
          </a:bodyPr>
          <a:lstStyle/>
          <a:p>
            <a:pPr algn="ctr"/>
            <a:r>
              <a:rPr lang="en-US" sz="2400" b="1" dirty="0"/>
              <a:t>if </a:t>
            </a:r>
            <a:r>
              <a:rPr lang="en-US" sz="2400" b="1" i="1" dirty="0"/>
              <a:t>statements</a:t>
            </a:r>
            <a:endParaRPr lang="en-US" sz="2400" dirty="0"/>
          </a:p>
          <a:p>
            <a:r>
              <a:rPr lang="en-US" sz="2400" dirty="0"/>
              <a:t> </a:t>
            </a:r>
          </a:p>
          <a:p>
            <a:r>
              <a:rPr lang="en-US" sz="2400" dirty="0"/>
              <a:t>if </a:t>
            </a:r>
            <a:r>
              <a:rPr lang="en-US" sz="2400" dirty="0" err="1"/>
              <a:t>dnaTriplet</a:t>
            </a:r>
            <a:r>
              <a:rPr lang="en-US" sz="2400" dirty="0"/>
              <a:t> == "ATG":</a:t>
            </a:r>
          </a:p>
          <a:p>
            <a:r>
              <a:rPr lang="en-US" sz="2400" dirty="0"/>
              <a:t>	# Start translating here.  We’re not going to write this part</a:t>
            </a:r>
          </a:p>
          <a:p>
            <a:r>
              <a:rPr lang="en-US" sz="2400" dirty="0"/>
              <a:t>    	# since we’re really just learning about IF statements</a:t>
            </a:r>
          </a:p>
          <a:p>
            <a:r>
              <a:rPr lang="en-US" sz="2400" dirty="0"/>
              <a:t>else:</a:t>
            </a:r>
          </a:p>
          <a:p>
            <a:r>
              <a:rPr lang="en-US" sz="2400" dirty="0"/>
              <a:t>    	# Read another codon</a:t>
            </a:r>
          </a:p>
          <a:p>
            <a:r>
              <a:rPr lang="en-US" sz="2400" dirty="0"/>
              <a:t> </a:t>
            </a:r>
          </a:p>
        </p:txBody>
      </p:sp>
      <p:grpSp>
        <p:nvGrpSpPr>
          <p:cNvPr id="13" name="Group 12"/>
          <p:cNvGrpSpPr/>
          <p:nvPr/>
        </p:nvGrpSpPr>
        <p:grpSpPr>
          <a:xfrm>
            <a:off x="381000" y="2286000"/>
            <a:ext cx="6476999" cy="3583126"/>
            <a:chOff x="381000" y="2286000"/>
            <a:chExt cx="6476999" cy="3583126"/>
          </a:xfrm>
        </p:grpSpPr>
        <p:sp>
          <p:nvSpPr>
            <p:cNvPr id="3" name="TextBox 2"/>
            <p:cNvSpPr txBox="1"/>
            <p:nvPr/>
          </p:nvSpPr>
          <p:spPr>
            <a:xfrm>
              <a:off x="609600" y="4114800"/>
              <a:ext cx="6248399" cy="1754326"/>
            </a:xfrm>
            <a:prstGeom prst="rect">
              <a:avLst/>
            </a:prstGeom>
            <a:noFill/>
            <a:ln w="38100">
              <a:solidFill>
                <a:srgbClr val="FF0000"/>
              </a:solidFill>
            </a:ln>
          </p:spPr>
          <p:txBody>
            <a:bodyPr wrap="square" rtlCol="0">
              <a:spAutoFit/>
            </a:bodyPr>
            <a:lstStyle/>
            <a:p>
              <a:pPr algn="ctr"/>
              <a:r>
                <a:rPr lang="en-US" b="1" dirty="0"/>
                <a:t>Python cares about the white space (tabs &amp; spaces) you use</a:t>
              </a:r>
              <a:r>
                <a:rPr lang="en-US" dirty="0"/>
                <a:t>!</a:t>
              </a:r>
            </a:p>
            <a:p>
              <a:pPr algn="ctr"/>
              <a:r>
                <a:rPr lang="en-US" dirty="0"/>
                <a:t>This is how it knows where the conditional actions that follow begin and end. </a:t>
              </a:r>
              <a:r>
                <a:rPr lang="en-US" b="1" dirty="0"/>
                <a:t>These conditional steps must </a:t>
              </a:r>
              <a:r>
                <a:rPr lang="en-US" b="1" i="1" dirty="0"/>
                <a:t>always</a:t>
              </a:r>
              <a:r>
                <a:rPr lang="en-US" b="1" dirty="0"/>
                <a:t> be indented by the same number of spaces (e.g., 4).</a:t>
              </a:r>
              <a:r>
                <a:rPr lang="en-US" dirty="0"/>
                <a:t> </a:t>
              </a:r>
            </a:p>
            <a:p>
              <a:pPr algn="ctr"/>
              <a:endParaRPr lang="en-US" dirty="0"/>
            </a:p>
            <a:p>
              <a:pPr algn="ctr"/>
              <a:r>
                <a:rPr lang="en-US" dirty="0"/>
                <a:t>Pick one (e.g. a tab or 4 spaces) and </a:t>
              </a:r>
              <a:r>
                <a:rPr lang="en-US" i="1" dirty="0"/>
                <a:t>always</a:t>
              </a:r>
              <a:r>
                <a:rPr lang="en-US" dirty="0"/>
                <a:t> be consistent. </a:t>
              </a:r>
            </a:p>
          </p:txBody>
        </p:sp>
        <p:cxnSp>
          <p:nvCxnSpPr>
            <p:cNvPr id="5" name="Straight Arrow Connector 4"/>
            <p:cNvCxnSpPr/>
            <p:nvPr/>
          </p:nvCxnSpPr>
          <p:spPr>
            <a:xfrm flipV="1">
              <a:off x="990600" y="3200400"/>
              <a:ext cx="152400" cy="9144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90600" y="2286000"/>
              <a:ext cx="152400" cy="18288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81000" y="2895600"/>
              <a:ext cx="609600" cy="12192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22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763000" cy="4893647"/>
          </a:xfrm>
          <a:prstGeom prst="rect">
            <a:avLst/>
          </a:prstGeom>
        </p:spPr>
        <p:txBody>
          <a:bodyPr wrap="square">
            <a:spAutoFit/>
          </a:bodyPr>
          <a:lstStyle/>
          <a:p>
            <a:r>
              <a:rPr lang="en-US" sz="2400" dirty="0"/>
              <a:t> </a:t>
            </a:r>
          </a:p>
          <a:p>
            <a:r>
              <a:rPr lang="en-US" sz="2400" dirty="0"/>
              <a:t>	==	equals 		</a:t>
            </a:r>
          </a:p>
          <a:p>
            <a:r>
              <a:rPr lang="en-US" sz="2400" dirty="0"/>
              <a:t>	!=	is not equal to 	</a:t>
            </a:r>
          </a:p>
          <a:p>
            <a:r>
              <a:rPr lang="en-US" sz="2400" dirty="0"/>
              <a:t>	&lt;	is less than</a:t>
            </a:r>
          </a:p>
          <a:p>
            <a:r>
              <a:rPr lang="en-US" sz="2400" dirty="0"/>
              <a:t>	&gt;	is greater than	</a:t>
            </a:r>
          </a:p>
          <a:p>
            <a:r>
              <a:rPr lang="en-US" sz="2400" dirty="0"/>
              <a:t>	&lt;=	is less than or equal to</a:t>
            </a:r>
          </a:p>
          <a:p>
            <a:r>
              <a:rPr lang="en-US" sz="2400" dirty="0"/>
              <a:t>	&gt;=	is greater than or equal to</a:t>
            </a:r>
          </a:p>
          <a:p>
            <a:r>
              <a:rPr lang="en-US" sz="2400" dirty="0"/>
              <a:t> </a:t>
            </a:r>
          </a:p>
          <a:p>
            <a:r>
              <a:rPr lang="en-US" sz="2400" b="1" dirty="0"/>
              <a:t>Can nest these using parentheses and Boolean operations, such as 	</a:t>
            </a:r>
            <a:r>
              <a:rPr lang="en-US" sz="2400" b="1" i="1" dirty="0"/>
              <a:t>and, not</a:t>
            </a:r>
            <a:r>
              <a:rPr lang="en-US" sz="2400" b="1" dirty="0"/>
              <a:t>, or </a:t>
            </a:r>
            <a:r>
              <a:rPr lang="en-US" sz="2400" b="1" i="1" dirty="0" err="1"/>
              <a:t>or</a:t>
            </a:r>
            <a:r>
              <a:rPr lang="en-US" sz="2400" b="1" dirty="0"/>
              <a:t>, e.g.:</a:t>
            </a:r>
          </a:p>
          <a:p>
            <a:r>
              <a:rPr lang="en-US" sz="2400" dirty="0"/>
              <a:t> </a:t>
            </a:r>
          </a:p>
          <a:p>
            <a:r>
              <a:rPr lang="en-US" sz="2400" dirty="0"/>
              <a:t>if </a:t>
            </a:r>
            <a:r>
              <a:rPr lang="en-US" sz="2400" dirty="0" err="1"/>
              <a:t>dnaTriplet</a:t>
            </a:r>
            <a:r>
              <a:rPr lang="en-US" sz="2400" dirty="0"/>
              <a:t> == "TAA" or </a:t>
            </a:r>
            <a:r>
              <a:rPr lang="en-US" sz="2400" dirty="0" err="1"/>
              <a:t>dnaTriplet</a:t>
            </a:r>
            <a:r>
              <a:rPr lang="en-US" sz="2400" dirty="0"/>
              <a:t> == "TAG" or </a:t>
            </a:r>
            <a:r>
              <a:rPr lang="en-US" sz="2400" dirty="0" err="1"/>
              <a:t>dnaTriplet</a:t>
            </a:r>
            <a:r>
              <a:rPr lang="en-US" sz="2400" dirty="0"/>
              <a:t> == "TGA":</a:t>
            </a:r>
          </a:p>
          <a:p>
            <a:r>
              <a:rPr lang="en-US" sz="2400" dirty="0"/>
              <a:t>	print("Reached stop codon")</a:t>
            </a:r>
          </a:p>
        </p:txBody>
      </p:sp>
      <p:grpSp>
        <p:nvGrpSpPr>
          <p:cNvPr id="6" name="Group 5"/>
          <p:cNvGrpSpPr/>
          <p:nvPr/>
        </p:nvGrpSpPr>
        <p:grpSpPr>
          <a:xfrm>
            <a:off x="3048000" y="533400"/>
            <a:ext cx="4800600" cy="646331"/>
            <a:chOff x="3048000" y="533400"/>
            <a:chExt cx="4800600" cy="646331"/>
          </a:xfrm>
        </p:grpSpPr>
        <p:sp>
          <p:nvSpPr>
            <p:cNvPr id="3" name="Rectangle 2"/>
            <p:cNvSpPr/>
            <p:nvPr/>
          </p:nvSpPr>
          <p:spPr>
            <a:xfrm>
              <a:off x="3733800" y="533400"/>
              <a:ext cx="4114800" cy="646331"/>
            </a:xfrm>
            <a:prstGeom prst="rect">
              <a:avLst/>
            </a:prstGeom>
            <a:solidFill>
              <a:schemeClr val="bg1"/>
            </a:solidFill>
            <a:ln w="38100">
              <a:solidFill>
                <a:srgbClr val="FF0000"/>
              </a:solidFill>
            </a:ln>
          </p:spPr>
          <p:txBody>
            <a:bodyPr wrap="square">
              <a:spAutoFit/>
            </a:bodyPr>
            <a:lstStyle/>
            <a:p>
              <a:pPr algn="ctr"/>
              <a:r>
                <a:rPr lang="en-US" b="1" dirty="0"/>
                <a:t>Note: in the sense of performing a comparison, not as in setting a value.</a:t>
              </a:r>
            </a:p>
          </p:txBody>
        </p:sp>
        <p:cxnSp>
          <p:nvCxnSpPr>
            <p:cNvPr id="5" name="Straight Arrow Connector 4"/>
            <p:cNvCxnSpPr>
              <a:stCxn id="3" idx="1"/>
            </p:cNvCxnSpPr>
            <p:nvPr/>
          </p:nvCxnSpPr>
          <p:spPr>
            <a:xfrm flipH="1">
              <a:off x="3048000" y="856566"/>
              <a:ext cx="685800" cy="323165"/>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01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4154984"/>
          </a:xfrm>
          <a:prstGeom prst="rect">
            <a:avLst/>
          </a:prstGeom>
        </p:spPr>
        <p:txBody>
          <a:bodyPr wrap="square">
            <a:spAutoFit/>
          </a:bodyPr>
          <a:lstStyle/>
          <a:p>
            <a:pPr algn="ctr"/>
            <a:r>
              <a:rPr lang="en-US" sz="2400" b="1" dirty="0"/>
              <a:t>for</a:t>
            </a:r>
            <a:r>
              <a:rPr lang="en-US" sz="2400" b="1" i="1" dirty="0"/>
              <a:t> loops</a:t>
            </a:r>
          </a:p>
          <a:p>
            <a:endParaRPr lang="en-US" sz="2400" dirty="0"/>
          </a:p>
          <a:p>
            <a:r>
              <a:rPr lang="en-US" sz="2400" dirty="0"/>
              <a:t>Often, we’d like to perform the same command repeatedly or with slight variations.  </a:t>
            </a:r>
          </a:p>
          <a:p>
            <a:endParaRPr lang="en-US" sz="2400" dirty="0"/>
          </a:p>
          <a:p>
            <a:r>
              <a:rPr lang="en-US" sz="2400" dirty="0"/>
              <a:t>For example, to calculate the mean value of the number in an array, we might try:</a:t>
            </a:r>
          </a:p>
          <a:p>
            <a:endParaRPr lang="en-US" sz="2400" dirty="0"/>
          </a:p>
          <a:p>
            <a:r>
              <a:rPr lang="en-US" sz="2400" dirty="0"/>
              <a:t>	Take each value in the array in turn.</a:t>
            </a:r>
          </a:p>
          <a:p>
            <a:r>
              <a:rPr lang="en-US" sz="2400" dirty="0"/>
              <a:t>	Add each value to a running sum.</a:t>
            </a:r>
          </a:p>
          <a:p>
            <a:r>
              <a:rPr lang="en-US" sz="2400" dirty="0"/>
              <a:t>	Divide the total by the number of values.</a:t>
            </a:r>
          </a:p>
        </p:txBody>
      </p:sp>
    </p:spTree>
    <p:extLst>
      <p:ext uri="{BB962C8B-B14F-4D97-AF65-F5344CB8AC3E}">
        <p14:creationId xmlns:p14="http://schemas.microsoft.com/office/powerpoint/2010/main" val="288761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65879"/>
            <a:ext cx="8610600" cy="4524315"/>
          </a:xfrm>
          <a:prstGeom prst="rect">
            <a:avLst/>
          </a:prstGeom>
        </p:spPr>
        <p:txBody>
          <a:bodyPr wrap="square">
            <a:spAutoFit/>
          </a:bodyPr>
          <a:lstStyle/>
          <a:p>
            <a:r>
              <a:rPr lang="en-US" sz="2400" b="1" dirty="0"/>
              <a:t>In Python, you could write this as:</a:t>
            </a:r>
          </a:p>
          <a:p>
            <a:endParaRPr lang="en-US" sz="2400" dirty="0"/>
          </a:p>
          <a:p>
            <a:r>
              <a:rPr lang="en-US" sz="2400" dirty="0"/>
              <a:t>grades = [93, 95, 87, 63, 75]   	# create a list of grades</a:t>
            </a:r>
          </a:p>
          <a:p>
            <a:r>
              <a:rPr lang="en-US" sz="2400" dirty="0"/>
              <a:t>sum = 0.0                       	# variable to store the sum</a:t>
            </a:r>
          </a:p>
          <a:p>
            <a:r>
              <a:rPr lang="en-US" sz="2400" dirty="0"/>
              <a:t> </a:t>
            </a:r>
          </a:p>
          <a:p>
            <a:r>
              <a:rPr lang="en-US" sz="2400" dirty="0"/>
              <a:t>for grade in grades:            	# iterate over the list called grades</a:t>
            </a:r>
          </a:p>
          <a:p>
            <a:r>
              <a:rPr lang="en-US" sz="2400" dirty="0"/>
              <a:t>    	sum = sum + grade     # indented commands are executed on</a:t>
            </a:r>
          </a:p>
          <a:p>
            <a:r>
              <a:rPr lang="en-US" sz="2400" dirty="0"/>
              <a:t>                                		# each cycle of the loop.</a:t>
            </a:r>
          </a:p>
          <a:p>
            <a:r>
              <a:rPr lang="en-US" sz="2400" dirty="0"/>
              <a:t> </a:t>
            </a:r>
          </a:p>
          <a:p>
            <a:r>
              <a:rPr lang="en-US" sz="2400" dirty="0"/>
              <a:t>mean = sum / 5                  # now calculate the average grade</a:t>
            </a:r>
          </a:p>
          <a:p>
            <a:endParaRPr lang="en-US" sz="2400" dirty="0"/>
          </a:p>
          <a:p>
            <a:r>
              <a:rPr lang="en-US" sz="2400" dirty="0"/>
              <a:t>print ("The average grade is ",mean)   # print the results</a:t>
            </a:r>
          </a:p>
        </p:txBody>
      </p:sp>
      <p:grpSp>
        <p:nvGrpSpPr>
          <p:cNvPr id="6" name="Group 5"/>
          <p:cNvGrpSpPr/>
          <p:nvPr/>
        </p:nvGrpSpPr>
        <p:grpSpPr>
          <a:xfrm>
            <a:off x="1600200" y="1828800"/>
            <a:ext cx="7240292" cy="1830526"/>
            <a:chOff x="1600200" y="1828800"/>
            <a:chExt cx="7240292" cy="1830526"/>
          </a:xfrm>
        </p:grpSpPr>
        <p:sp>
          <p:nvSpPr>
            <p:cNvPr id="3" name="Rectangle 2"/>
            <p:cNvSpPr/>
            <p:nvPr/>
          </p:nvSpPr>
          <p:spPr>
            <a:xfrm>
              <a:off x="4268492" y="1905000"/>
              <a:ext cx="4572000" cy="1754326"/>
            </a:xfrm>
            <a:prstGeom prst="rect">
              <a:avLst/>
            </a:prstGeom>
            <a:solidFill>
              <a:schemeClr val="bg1"/>
            </a:solidFill>
            <a:ln w="38100">
              <a:solidFill>
                <a:srgbClr val="FF0000"/>
              </a:solidFill>
            </a:ln>
          </p:spPr>
          <p:txBody>
            <a:bodyPr>
              <a:spAutoFit/>
            </a:bodyPr>
            <a:lstStyle/>
            <a:p>
              <a:pPr algn="ctr"/>
              <a:r>
                <a:rPr lang="en-US" dirty="0"/>
                <a:t>In general, Python cares whether numbers are </a:t>
              </a:r>
              <a:r>
                <a:rPr lang="en-US" b="1" dirty="0"/>
                <a:t>integers</a:t>
              </a:r>
              <a:r>
                <a:rPr lang="en-US" dirty="0"/>
                <a:t> or </a:t>
              </a:r>
              <a:r>
                <a:rPr lang="en-US" b="1" dirty="0"/>
                <a:t>floating point </a:t>
              </a:r>
              <a:r>
                <a:rPr lang="en-US" dirty="0"/>
                <a:t>(also </a:t>
              </a:r>
              <a:r>
                <a:rPr lang="en-US" b="1" dirty="0"/>
                <a:t>long integers </a:t>
              </a:r>
              <a:r>
                <a:rPr lang="en-US" dirty="0"/>
                <a:t>and </a:t>
              </a:r>
              <a:r>
                <a:rPr lang="en-US" b="1" dirty="0"/>
                <a:t>complex numbers</a:t>
              </a:r>
              <a:r>
                <a:rPr lang="en-US" dirty="0"/>
                <a:t>).</a:t>
              </a:r>
            </a:p>
            <a:p>
              <a:pPr algn="ctr"/>
              <a:r>
                <a:rPr lang="en-US" b="1" dirty="0"/>
                <a:t>You can tell Python you want floating point by defining your variables accordingly</a:t>
              </a:r>
            </a:p>
            <a:p>
              <a:pPr algn="ctr"/>
              <a:r>
                <a:rPr lang="en-US" b="1" dirty="0"/>
                <a:t>(e.g., X = 1.0 versus X = 1)</a:t>
              </a:r>
            </a:p>
          </p:txBody>
        </p:sp>
        <p:cxnSp>
          <p:nvCxnSpPr>
            <p:cNvPr id="5" name="Straight Arrow Connector 4"/>
            <p:cNvCxnSpPr>
              <a:stCxn id="3" idx="1"/>
            </p:cNvCxnSpPr>
            <p:nvPr/>
          </p:nvCxnSpPr>
          <p:spPr>
            <a:xfrm flipH="1" flipV="1">
              <a:off x="1600200" y="1828800"/>
              <a:ext cx="2668292" cy="953363"/>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A25D24B-238A-4447-8B2F-C4561E89F376}"/>
              </a:ext>
            </a:extLst>
          </p:cNvPr>
          <p:cNvSpPr txBox="1"/>
          <p:nvPr/>
        </p:nvSpPr>
        <p:spPr>
          <a:xfrm>
            <a:off x="6778133" y="5715000"/>
            <a:ext cx="2090637" cy="923330"/>
          </a:xfrm>
          <a:prstGeom prst="rect">
            <a:avLst/>
          </a:prstGeom>
          <a:noFill/>
          <a:ln w="38100">
            <a:solidFill>
              <a:srgbClr val="FF0000"/>
            </a:solidFill>
          </a:ln>
        </p:spPr>
        <p:txBody>
          <a:bodyPr wrap="none" rtlCol="0">
            <a:spAutoFit/>
          </a:bodyPr>
          <a:lstStyle/>
          <a:p>
            <a:r>
              <a:rPr lang="en-US" b="1" dirty="0"/>
              <a:t>Python 2	  Python 3</a:t>
            </a:r>
          </a:p>
          <a:p>
            <a:r>
              <a:rPr lang="en-US" dirty="0"/>
              <a:t>&gt;&gt;&gt; 2 / 3	  &gt;&gt;&gt; 2 / 3</a:t>
            </a:r>
          </a:p>
          <a:p>
            <a:r>
              <a:rPr lang="en-US" dirty="0"/>
              <a:t>0	  0.666666</a:t>
            </a:r>
          </a:p>
        </p:txBody>
      </p:sp>
      <p:cxnSp>
        <p:nvCxnSpPr>
          <p:cNvPr id="9" name="Straight Connector 8">
            <a:extLst>
              <a:ext uri="{FF2B5EF4-FFF2-40B4-BE49-F238E27FC236}">
                <a16:creationId xmlns:a16="http://schemas.microsoft.com/office/drawing/2014/main" id="{01926149-98C5-4DB5-86FE-077E3849E5CA}"/>
              </a:ext>
            </a:extLst>
          </p:cNvPr>
          <p:cNvCxnSpPr>
            <a:cxnSpLocks/>
          </p:cNvCxnSpPr>
          <p:nvPr/>
        </p:nvCxnSpPr>
        <p:spPr>
          <a:xfrm>
            <a:off x="7785352" y="5791200"/>
            <a:ext cx="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47BEDC-E530-4493-A190-62F11515859B}"/>
              </a:ext>
            </a:extLst>
          </p:cNvPr>
          <p:cNvCxnSpPr>
            <a:cxnSpLocks/>
          </p:cNvCxnSpPr>
          <p:nvPr/>
        </p:nvCxnSpPr>
        <p:spPr>
          <a:xfrm>
            <a:off x="6756652" y="602873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D7C83A-8523-4DB4-8340-AA97FC04FFB6}"/>
              </a:ext>
            </a:extLst>
          </p:cNvPr>
          <p:cNvSpPr txBox="1"/>
          <p:nvPr/>
        </p:nvSpPr>
        <p:spPr>
          <a:xfrm>
            <a:off x="76200" y="6477000"/>
            <a:ext cx="4684809" cy="369332"/>
          </a:xfrm>
          <a:prstGeom prst="rect">
            <a:avLst/>
          </a:prstGeom>
          <a:noFill/>
        </p:spPr>
        <p:txBody>
          <a:bodyPr wrap="none" rtlCol="0">
            <a:spAutoFit/>
          </a:bodyPr>
          <a:lstStyle/>
          <a:p>
            <a:r>
              <a:rPr lang="en-US" dirty="0"/>
              <a:t>Python 2.x: print ("The average grade is "),mean</a:t>
            </a:r>
          </a:p>
        </p:txBody>
      </p:sp>
    </p:spTree>
    <p:extLst>
      <p:ext uri="{BB962C8B-B14F-4D97-AF65-F5344CB8AC3E}">
        <p14:creationId xmlns:p14="http://schemas.microsoft.com/office/powerpoint/2010/main" val="31540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839200" cy="3416320"/>
          </a:xfrm>
          <a:prstGeom prst="rect">
            <a:avLst/>
          </a:prstGeom>
        </p:spPr>
        <p:txBody>
          <a:bodyPr wrap="square">
            <a:spAutoFit/>
          </a:bodyPr>
          <a:lstStyle/>
          <a:p>
            <a:r>
              <a:rPr lang="en-US" sz="2400" dirty="0"/>
              <a:t>In general, Python will perform most mathematical operations, e.g.</a:t>
            </a:r>
          </a:p>
          <a:p>
            <a:endParaRPr lang="en-US" sz="2400" dirty="0"/>
          </a:p>
          <a:p>
            <a:r>
              <a:rPr lang="en-US" sz="2400" dirty="0"/>
              <a:t>	</a:t>
            </a:r>
            <a:r>
              <a:rPr lang="en-US" sz="2400" b="1" dirty="0"/>
              <a:t>multiplication 	(A * B)</a:t>
            </a:r>
          </a:p>
          <a:p>
            <a:r>
              <a:rPr lang="en-US" sz="2400" b="1" dirty="0"/>
              <a:t>	division 		(A / B)</a:t>
            </a:r>
          </a:p>
          <a:p>
            <a:r>
              <a:rPr lang="en-US" sz="2400" b="1" dirty="0"/>
              <a:t>	exponentiation 	(A ** B)</a:t>
            </a:r>
          </a:p>
          <a:p>
            <a:r>
              <a:rPr lang="en-US" sz="2400" dirty="0"/>
              <a:t>		etc.</a:t>
            </a:r>
          </a:p>
          <a:p>
            <a:endParaRPr lang="en-US" sz="2400" dirty="0"/>
          </a:p>
          <a:p>
            <a:r>
              <a:rPr lang="en-US" sz="2400" dirty="0"/>
              <a:t>There are lots of advanced mathematical capabilities you can explore later on.</a:t>
            </a:r>
          </a:p>
        </p:txBody>
      </p:sp>
    </p:spTree>
    <p:extLst>
      <p:ext uri="{BB962C8B-B14F-4D97-AF65-F5344CB8AC3E}">
        <p14:creationId xmlns:p14="http://schemas.microsoft.com/office/powerpoint/2010/main" val="297285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D5C2BD-1BCE-48CE-B91A-6FBF9CE5E3C9}"/>
              </a:ext>
            </a:extLst>
          </p:cNvPr>
          <p:cNvSpPr txBox="1"/>
          <p:nvPr/>
        </p:nvSpPr>
        <p:spPr>
          <a:xfrm>
            <a:off x="-38973" y="6502063"/>
            <a:ext cx="8559010" cy="369332"/>
          </a:xfrm>
          <a:prstGeom prst="rect">
            <a:avLst/>
          </a:prstGeom>
          <a:noFill/>
        </p:spPr>
        <p:txBody>
          <a:bodyPr wrap="none" rtlCol="0">
            <a:spAutoFit/>
          </a:bodyPr>
          <a:lstStyle/>
          <a:p>
            <a:r>
              <a:rPr lang="en-US" dirty="0"/>
              <a:t>Note: Python expects the file to be in your working directory or that you give it a full path.</a:t>
            </a:r>
          </a:p>
        </p:txBody>
      </p:sp>
      <p:sp>
        <p:nvSpPr>
          <p:cNvPr id="2" name="Rectangle 1"/>
          <p:cNvSpPr/>
          <p:nvPr/>
        </p:nvSpPr>
        <p:spPr>
          <a:xfrm>
            <a:off x="-76200" y="197346"/>
            <a:ext cx="9601200" cy="5616922"/>
          </a:xfrm>
          <a:prstGeom prst="rect">
            <a:avLst/>
          </a:prstGeom>
        </p:spPr>
        <p:txBody>
          <a:bodyPr wrap="square">
            <a:spAutoFit/>
          </a:bodyPr>
          <a:lstStyle/>
          <a:p>
            <a:pPr algn="ctr"/>
            <a:r>
              <a:rPr lang="en-US" sz="2400" b="1" dirty="0"/>
              <a:t>READING FILES</a:t>
            </a:r>
            <a:endParaRPr lang="en-US" sz="2400" dirty="0"/>
          </a:p>
          <a:p>
            <a:r>
              <a:rPr lang="en-US" sz="2400" b="1" dirty="0"/>
              <a:t>You can use a </a:t>
            </a:r>
            <a:r>
              <a:rPr lang="en-US" sz="2400" b="1" i="1" dirty="0"/>
              <a:t>for</a:t>
            </a:r>
            <a:r>
              <a:rPr lang="en-US" sz="2400" b="1" dirty="0"/>
              <a:t> loop to read text files line by line:</a:t>
            </a:r>
            <a:endParaRPr lang="en-US" sz="2400" dirty="0"/>
          </a:p>
          <a:p>
            <a:r>
              <a:rPr lang="en-US" sz="2300" dirty="0">
                <a:latin typeface="+mj-lt"/>
              </a:rPr>
              <a:t> </a:t>
            </a:r>
          </a:p>
          <a:p>
            <a:r>
              <a:rPr lang="en-US" sz="2350" dirty="0">
                <a:latin typeface="+mj-lt"/>
                <a:cs typeface="Courier New" panose="02070309020205020404" pitchFamily="49" charset="0"/>
              </a:rPr>
              <a:t>count = 0                               # Declare a variable to count lines</a:t>
            </a:r>
          </a:p>
          <a:p>
            <a:r>
              <a:rPr lang="en-US" sz="2350" dirty="0">
                <a:latin typeface="+mj-lt"/>
                <a:cs typeface="Courier New" panose="02070309020205020404" pitchFamily="49" charset="0"/>
              </a:rPr>
              <a:t>file = open("</a:t>
            </a:r>
            <a:r>
              <a:rPr lang="en-US" sz="2350" dirty="0" err="1">
                <a:latin typeface="+mj-lt"/>
                <a:cs typeface="Courier New" panose="02070309020205020404" pitchFamily="49" charset="0"/>
              </a:rPr>
              <a:t>mygenomefile</a:t>
            </a:r>
            <a:r>
              <a:rPr lang="en-US" sz="2350" dirty="0">
                <a:latin typeface="+mj-lt"/>
                <a:cs typeface="Courier New" panose="02070309020205020404" pitchFamily="49" charset="0"/>
              </a:rPr>
              <a:t>", "r")        # Open a file for reading (r)</a:t>
            </a:r>
          </a:p>
          <a:p>
            <a:r>
              <a:rPr lang="en-US" sz="2350" dirty="0">
                <a:latin typeface="+mj-lt"/>
                <a:cs typeface="Courier New" panose="02070309020205020404" pitchFamily="49" charset="0"/>
              </a:rPr>
              <a:t>for </a:t>
            </a:r>
            <a:r>
              <a:rPr lang="en-US" sz="2350" dirty="0" err="1">
                <a:latin typeface="+mj-lt"/>
                <a:cs typeface="Courier New" panose="02070309020205020404" pitchFamily="49" charset="0"/>
              </a:rPr>
              <a:t>raw_line</a:t>
            </a:r>
            <a:r>
              <a:rPr lang="en-US" sz="2350" dirty="0">
                <a:latin typeface="+mj-lt"/>
                <a:cs typeface="Courier New" panose="02070309020205020404" pitchFamily="49" charset="0"/>
              </a:rPr>
              <a:t> in file:                   # Loop through each line in the file</a:t>
            </a:r>
          </a:p>
          <a:p>
            <a:r>
              <a:rPr lang="en-US" sz="2350" dirty="0">
                <a:latin typeface="+mj-lt"/>
                <a:cs typeface="Courier New" panose="02070309020205020404" pitchFamily="49" charset="0"/>
              </a:rPr>
              <a:t>    line = </a:t>
            </a:r>
            <a:r>
              <a:rPr lang="en-US" sz="2350" dirty="0" err="1">
                <a:latin typeface="+mj-lt"/>
                <a:cs typeface="Courier New" panose="02070309020205020404" pitchFamily="49" charset="0"/>
              </a:rPr>
              <a:t>raw_line.rstrip</a:t>
            </a:r>
            <a:r>
              <a:rPr lang="en-US" sz="2350" dirty="0">
                <a:latin typeface="+mj-lt"/>
                <a:cs typeface="Courier New" panose="02070309020205020404" pitchFamily="49" charset="0"/>
              </a:rPr>
              <a:t>("\r\n")      # Remove newline</a:t>
            </a:r>
          </a:p>
          <a:p>
            <a:r>
              <a:rPr lang="en-US" sz="2350" dirty="0">
                <a:latin typeface="+mj-lt"/>
                <a:cs typeface="Courier New" panose="02070309020205020404" pitchFamily="49" charset="0"/>
              </a:rPr>
              <a:t>    words = </a:t>
            </a:r>
            <a:r>
              <a:rPr lang="en-US" sz="2350" dirty="0" err="1">
                <a:latin typeface="+mj-lt"/>
                <a:cs typeface="Courier New" panose="02070309020205020404" pitchFamily="49" charset="0"/>
              </a:rPr>
              <a:t>line.split</a:t>
            </a:r>
            <a:r>
              <a:rPr lang="en-US" sz="2350" dirty="0">
                <a:latin typeface="+mj-lt"/>
                <a:cs typeface="Courier New" panose="02070309020205020404" pitchFamily="49" charset="0"/>
              </a:rPr>
              <a:t>(" ")             # split the line into a list of words</a:t>
            </a:r>
          </a:p>
          <a:p>
            <a:endParaRPr lang="en-US" sz="2350" dirty="0">
              <a:latin typeface="+mj-lt"/>
              <a:cs typeface="Courier New" panose="02070309020205020404" pitchFamily="49" charset="0"/>
            </a:endParaRPr>
          </a:p>
          <a:p>
            <a:r>
              <a:rPr lang="en-US" sz="2350" dirty="0">
                <a:latin typeface="+mj-lt"/>
                <a:cs typeface="Courier New" panose="02070309020205020404" pitchFamily="49" charset="0"/>
              </a:rPr>
              <a:t>    # Print the appropriate word:</a:t>
            </a:r>
          </a:p>
          <a:p>
            <a:r>
              <a:rPr lang="en-US" sz="2350" dirty="0">
                <a:latin typeface="+mj-lt"/>
                <a:cs typeface="Courier New" panose="02070309020205020404" pitchFamily="49" charset="0"/>
              </a:rPr>
              <a:t>    print ("The first word of line {0} of the file is {1}".format(count, words[0]))</a:t>
            </a:r>
          </a:p>
          <a:p>
            <a:r>
              <a:rPr lang="en-US" sz="2350" dirty="0">
                <a:latin typeface="+mj-lt"/>
                <a:cs typeface="Courier New" panose="02070309020205020404" pitchFamily="49" charset="0"/>
              </a:rPr>
              <a:t>    count += 1                          # shorthand for count = count + 1</a:t>
            </a:r>
          </a:p>
          <a:p>
            <a:r>
              <a:rPr lang="en-US" sz="2350" dirty="0">
                <a:latin typeface="+mj-lt"/>
                <a:cs typeface="Courier New" panose="02070309020205020404" pitchFamily="49" charset="0"/>
              </a:rPr>
              <a:t> </a:t>
            </a:r>
          </a:p>
          <a:p>
            <a:r>
              <a:rPr lang="en-US" sz="2350" dirty="0" err="1">
                <a:latin typeface="+mj-lt"/>
                <a:cs typeface="Courier New" panose="02070309020205020404" pitchFamily="49" charset="0"/>
              </a:rPr>
              <a:t>file.close</a:t>
            </a:r>
            <a:r>
              <a:rPr lang="en-US" sz="2350" dirty="0">
                <a:latin typeface="+mj-lt"/>
                <a:cs typeface="Courier New" panose="02070309020205020404" pitchFamily="49" charset="0"/>
              </a:rPr>
              <a:t>()                            # Last, close the file.</a:t>
            </a:r>
          </a:p>
          <a:p>
            <a:r>
              <a:rPr lang="en-US" sz="2350" dirty="0">
                <a:latin typeface="+mj-lt"/>
                <a:cs typeface="Courier New" panose="02070309020205020404" pitchFamily="49" charset="0"/>
              </a:rPr>
              <a:t>print ("Read in {0} lines\</a:t>
            </a:r>
            <a:r>
              <a:rPr lang="en-US" sz="2350" dirty="0" err="1">
                <a:latin typeface="+mj-lt"/>
                <a:cs typeface="Courier New" panose="02070309020205020404" pitchFamily="49" charset="0"/>
              </a:rPr>
              <a:t>n".format</a:t>
            </a:r>
            <a:r>
              <a:rPr lang="en-US" sz="2350" dirty="0">
                <a:latin typeface="+mj-lt"/>
                <a:cs typeface="Courier New" panose="02070309020205020404" pitchFamily="49" charset="0"/>
              </a:rPr>
              <a:t>(count)) </a:t>
            </a:r>
          </a:p>
        </p:txBody>
      </p:sp>
      <p:grpSp>
        <p:nvGrpSpPr>
          <p:cNvPr id="20" name="Group 19"/>
          <p:cNvGrpSpPr/>
          <p:nvPr/>
        </p:nvGrpSpPr>
        <p:grpSpPr>
          <a:xfrm>
            <a:off x="3642526" y="1022866"/>
            <a:ext cx="1838708" cy="729734"/>
            <a:chOff x="3642526" y="1022866"/>
            <a:chExt cx="1838708" cy="729734"/>
          </a:xfrm>
        </p:grpSpPr>
        <p:sp>
          <p:nvSpPr>
            <p:cNvPr id="3" name="TextBox 2"/>
            <p:cNvSpPr txBox="1"/>
            <p:nvPr/>
          </p:nvSpPr>
          <p:spPr>
            <a:xfrm>
              <a:off x="3642526" y="1022866"/>
              <a:ext cx="1838708" cy="369332"/>
            </a:xfrm>
            <a:prstGeom prst="rect">
              <a:avLst/>
            </a:prstGeom>
            <a:solidFill>
              <a:schemeClr val="bg1"/>
            </a:solidFill>
            <a:ln w="38100">
              <a:solidFill>
                <a:srgbClr val="FF0000"/>
              </a:solidFill>
            </a:ln>
          </p:spPr>
          <p:txBody>
            <a:bodyPr wrap="none" rtlCol="0">
              <a:spAutoFit/>
            </a:bodyPr>
            <a:lstStyle/>
            <a:p>
              <a:r>
                <a:rPr lang="en-US" b="1" dirty="0"/>
                <a:t>Stands for “read”</a:t>
              </a:r>
            </a:p>
          </p:txBody>
        </p:sp>
        <p:cxnSp>
          <p:nvCxnSpPr>
            <p:cNvPr id="9" name="Straight Arrow Connector 8"/>
            <p:cNvCxnSpPr/>
            <p:nvPr/>
          </p:nvCxnSpPr>
          <p:spPr>
            <a:xfrm flipH="1">
              <a:off x="3733800" y="1392198"/>
              <a:ext cx="228600" cy="360402"/>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830019" y="2357974"/>
            <a:ext cx="2386677" cy="646331"/>
            <a:chOff x="9275090" y="1831951"/>
            <a:chExt cx="2386677" cy="646331"/>
          </a:xfrm>
        </p:grpSpPr>
        <p:sp>
          <p:nvSpPr>
            <p:cNvPr id="6" name="TextBox 5"/>
            <p:cNvSpPr txBox="1"/>
            <p:nvPr/>
          </p:nvSpPr>
          <p:spPr>
            <a:xfrm>
              <a:off x="9656090" y="1831951"/>
              <a:ext cx="2005677" cy="646331"/>
            </a:xfrm>
            <a:prstGeom prst="rect">
              <a:avLst/>
            </a:prstGeom>
            <a:solidFill>
              <a:schemeClr val="bg1"/>
            </a:solidFill>
            <a:ln w="38100">
              <a:solidFill>
                <a:srgbClr val="FF0000"/>
              </a:solidFill>
            </a:ln>
          </p:spPr>
          <p:txBody>
            <a:bodyPr wrap="none" rtlCol="0">
              <a:spAutoFit/>
            </a:bodyPr>
            <a:lstStyle/>
            <a:p>
              <a:r>
                <a:rPr lang="en-US" b="1" dirty="0"/>
                <a:t>\r = carriage return</a:t>
              </a:r>
            </a:p>
            <a:p>
              <a:r>
                <a:rPr lang="en-US" b="1" dirty="0"/>
                <a:t>\n = newline</a:t>
              </a:r>
            </a:p>
          </p:txBody>
        </p:sp>
        <p:cxnSp>
          <p:nvCxnSpPr>
            <p:cNvPr id="11" name="Straight Arrow Connector 10"/>
            <p:cNvCxnSpPr/>
            <p:nvPr/>
          </p:nvCxnSpPr>
          <p:spPr>
            <a:xfrm flipH="1">
              <a:off x="9275090" y="2117880"/>
              <a:ext cx="359690" cy="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962401" y="4267200"/>
            <a:ext cx="5168684" cy="2419529"/>
            <a:chOff x="3962401" y="4267200"/>
            <a:chExt cx="5168684" cy="2419529"/>
          </a:xfrm>
        </p:grpSpPr>
        <p:sp>
          <p:nvSpPr>
            <p:cNvPr id="7" name="TextBox 6"/>
            <p:cNvSpPr txBox="1"/>
            <p:nvPr/>
          </p:nvSpPr>
          <p:spPr>
            <a:xfrm>
              <a:off x="5473485" y="5486400"/>
              <a:ext cx="3657600" cy="1200329"/>
            </a:xfrm>
            <a:prstGeom prst="rect">
              <a:avLst/>
            </a:prstGeom>
            <a:solidFill>
              <a:schemeClr val="bg1"/>
            </a:solidFill>
            <a:ln w="38100">
              <a:solidFill>
                <a:srgbClr val="FF0000"/>
              </a:solidFill>
            </a:ln>
          </p:spPr>
          <p:txBody>
            <a:bodyPr wrap="square" rtlCol="0">
              <a:spAutoFit/>
            </a:bodyPr>
            <a:lstStyle/>
            <a:p>
              <a:pPr algn="ctr"/>
              <a:r>
                <a:rPr lang="en-US" b="1" dirty="0"/>
                <a:t>Placeholders (e.g., {0}) in the print statement indicate variables listed at the end of the line after the format command</a:t>
              </a:r>
            </a:p>
          </p:txBody>
        </p:sp>
        <p:cxnSp>
          <p:nvCxnSpPr>
            <p:cNvPr id="13" name="Straight Arrow Connector 12"/>
            <p:cNvCxnSpPr/>
            <p:nvPr/>
          </p:nvCxnSpPr>
          <p:spPr>
            <a:xfrm flipH="1" flipV="1">
              <a:off x="3962401" y="4267201"/>
              <a:ext cx="1752599" cy="1219199"/>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791200" y="4267200"/>
              <a:ext cx="76201" cy="12192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196555" y="4648200"/>
            <a:ext cx="2408865" cy="674132"/>
            <a:chOff x="3642526" y="718066"/>
            <a:chExt cx="2408865" cy="674132"/>
          </a:xfrm>
        </p:grpSpPr>
        <p:sp>
          <p:nvSpPr>
            <p:cNvPr id="22" name="TextBox 21"/>
            <p:cNvSpPr txBox="1"/>
            <p:nvPr/>
          </p:nvSpPr>
          <p:spPr>
            <a:xfrm>
              <a:off x="3642526" y="1022866"/>
              <a:ext cx="2408865" cy="369332"/>
            </a:xfrm>
            <a:prstGeom prst="rect">
              <a:avLst/>
            </a:prstGeom>
            <a:solidFill>
              <a:schemeClr val="bg1"/>
            </a:solidFill>
            <a:ln w="38100">
              <a:solidFill>
                <a:srgbClr val="FF0000"/>
              </a:solidFill>
            </a:ln>
          </p:spPr>
          <p:txBody>
            <a:bodyPr wrap="none" rtlCol="0">
              <a:spAutoFit/>
            </a:bodyPr>
            <a:lstStyle/>
            <a:p>
              <a:r>
                <a:rPr lang="en-US" b="1" dirty="0"/>
                <a:t>Increment counter by 1</a:t>
              </a:r>
            </a:p>
          </p:txBody>
        </p:sp>
        <p:cxnSp>
          <p:nvCxnSpPr>
            <p:cNvPr id="23" name="Straight Arrow Connector 22"/>
            <p:cNvCxnSpPr/>
            <p:nvPr/>
          </p:nvCxnSpPr>
          <p:spPr>
            <a:xfrm flipH="1" flipV="1">
              <a:off x="3958590" y="718066"/>
              <a:ext cx="217336" cy="3048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3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3046988"/>
          </a:xfrm>
          <a:prstGeom prst="rect">
            <a:avLst/>
          </a:prstGeom>
        </p:spPr>
        <p:txBody>
          <a:bodyPr wrap="square">
            <a:spAutoFit/>
          </a:bodyPr>
          <a:lstStyle/>
          <a:p>
            <a:pPr algn="ctr"/>
            <a:r>
              <a:rPr lang="en-US" sz="2400" b="1" dirty="0"/>
              <a:t>WRITING FILES</a:t>
            </a:r>
          </a:p>
          <a:p>
            <a:endParaRPr lang="en-US" sz="2400" b="1" dirty="0"/>
          </a:p>
          <a:p>
            <a:r>
              <a:rPr lang="en-US" sz="2400" b="1" dirty="0"/>
              <a:t>Same as reading files, but use "w" for  ‘write’:</a:t>
            </a:r>
          </a:p>
          <a:p>
            <a:endParaRPr lang="en-US" sz="2400" dirty="0"/>
          </a:p>
          <a:p>
            <a:r>
              <a:rPr lang="en-US" sz="2400" dirty="0"/>
              <a:t>file = open("</a:t>
            </a:r>
            <a:r>
              <a:rPr lang="en-US" sz="2400" dirty="0" err="1"/>
              <a:t>test_file</a:t>
            </a:r>
            <a:r>
              <a:rPr lang="en-US" sz="2400" dirty="0"/>
              <a:t>", "w")</a:t>
            </a:r>
          </a:p>
          <a:p>
            <a:r>
              <a:rPr lang="en-US" sz="2400" dirty="0" err="1"/>
              <a:t>file.write</a:t>
            </a:r>
            <a:r>
              <a:rPr lang="en-US" sz="2400" dirty="0"/>
              <a:t>("Hello!\n")</a:t>
            </a:r>
          </a:p>
          <a:p>
            <a:r>
              <a:rPr lang="en-US" sz="2400" dirty="0" err="1"/>
              <a:t>file.write</a:t>
            </a:r>
            <a:r>
              <a:rPr lang="en-US" sz="2400" dirty="0"/>
              <a:t>("Goodbye!\n")</a:t>
            </a:r>
          </a:p>
          <a:p>
            <a:r>
              <a:rPr lang="en-US" sz="2400" dirty="0" err="1"/>
              <a:t>file.close</a:t>
            </a:r>
            <a:r>
              <a:rPr lang="en-US" sz="2400" dirty="0"/>
              <a:t>()			# close the file as you did before</a:t>
            </a:r>
          </a:p>
        </p:txBody>
      </p:sp>
      <p:cxnSp>
        <p:nvCxnSpPr>
          <p:cNvPr id="4" name="Straight Arrow Connector 3"/>
          <p:cNvCxnSpPr/>
          <p:nvPr/>
        </p:nvCxnSpPr>
        <p:spPr>
          <a:xfrm flipH="1">
            <a:off x="3581400" y="1371600"/>
            <a:ext cx="609600" cy="380494"/>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5449669"/>
            <a:ext cx="8763000" cy="923330"/>
          </a:xfrm>
          <a:prstGeom prst="rect">
            <a:avLst/>
          </a:prstGeom>
          <a:noFill/>
        </p:spPr>
        <p:txBody>
          <a:bodyPr wrap="square" rtlCol="0">
            <a:spAutoFit/>
          </a:bodyPr>
          <a:lstStyle/>
          <a:p>
            <a:r>
              <a:rPr lang="en-US" dirty="0"/>
              <a:t>Unless you specify otherwise, you can find the new text file you created (</a:t>
            </a:r>
            <a:r>
              <a:rPr lang="en-US" dirty="0" err="1"/>
              <a:t>test_file</a:t>
            </a:r>
            <a:r>
              <a:rPr lang="en-US" dirty="0"/>
              <a:t>) in the default Python directory on your computer.  In </a:t>
            </a:r>
            <a:r>
              <a:rPr lang="en-US" dirty="0" err="1"/>
              <a:t>Jupyter</a:t>
            </a:r>
            <a:r>
              <a:rPr lang="en-US" dirty="0"/>
              <a:t>, you should see now it appear in the </a:t>
            </a:r>
            <a:r>
              <a:rPr lang="en-US" dirty="0" err="1"/>
              <a:t>Jupyter</a:t>
            </a:r>
            <a:r>
              <a:rPr lang="en-US" dirty="0"/>
              <a:t> home page directory.</a:t>
            </a:r>
          </a:p>
        </p:txBody>
      </p:sp>
    </p:spTree>
    <p:extLst>
      <p:ext uri="{BB962C8B-B14F-4D97-AF65-F5344CB8AC3E}">
        <p14:creationId xmlns:p14="http://schemas.microsoft.com/office/powerpoint/2010/main" val="328608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186" y="1447800"/>
            <a:ext cx="6827767" cy="523220"/>
          </a:xfrm>
          <a:prstGeom prst="rect">
            <a:avLst/>
          </a:prstGeom>
        </p:spPr>
        <p:txBody>
          <a:bodyPr wrap="none">
            <a:spAutoFit/>
          </a:bodyPr>
          <a:lstStyle/>
          <a:p>
            <a:r>
              <a:rPr lang="en-US" sz="2800" b="1" dirty="0"/>
              <a:t>A Python programming primer for biologists</a:t>
            </a:r>
          </a:p>
        </p:txBody>
      </p:sp>
      <p:sp>
        <p:nvSpPr>
          <p:cNvPr id="5" name="Rectangle 4"/>
          <p:cNvSpPr/>
          <p:nvPr/>
        </p:nvSpPr>
        <p:spPr>
          <a:xfrm>
            <a:off x="2213288" y="5410200"/>
            <a:ext cx="4893454" cy="523220"/>
          </a:xfrm>
          <a:prstGeom prst="rect">
            <a:avLst/>
          </a:prstGeom>
        </p:spPr>
        <p:txBody>
          <a:bodyPr wrap="none">
            <a:spAutoFit/>
          </a:bodyPr>
          <a:lstStyle/>
          <a:p>
            <a:pPr algn="ctr"/>
            <a:r>
              <a:rPr lang="en-US" sz="2800" b="1" dirty="0"/>
              <a:t>Systems Biology/Bioinformatics</a:t>
            </a:r>
            <a:endParaRPr lang="en-US" sz="2800" dirty="0"/>
          </a:p>
        </p:txBody>
      </p:sp>
      <p:sp>
        <p:nvSpPr>
          <p:cNvPr id="7" name="Rectangle 6"/>
          <p:cNvSpPr/>
          <p:nvPr/>
        </p:nvSpPr>
        <p:spPr>
          <a:xfrm>
            <a:off x="1502743" y="5867400"/>
            <a:ext cx="6314549" cy="523220"/>
          </a:xfrm>
          <a:prstGeom prst="rect">
            <a:avLst/>
          </a:prstGeom>
        </p:spPr>
        <p:txBody>
          <a:bodyPr wrap="none">
            <a:spAutoFit/>
          </a:bodyPr>
          <a:lstStyle/>
          <a:p>
            <a:r>
              <a:rPr lang="en-US" sz="2800" b="1" dirty="0"/>
              <a:t>Edward </a:t>
            </a:r>
            <a:r>
              <a:rPr lang="en-US" sz="2800" b="1" dirty="0" err="1"/>
              <a:t>Marcotte</a:t>
            </a:r>
            <a:r>
              <a:rPr lang="en-US" sz="2800" b="1" dirty="0"/>
              <a:t>, </a:t>
            </a:r>
            <a:r>
              <a:rPr lang="en-US" sz="2800" b="1" dirty="0" err="1"/>
              <a:t>Univ</a:t>
            </a:r>
            <a:r>
              <a:rPr lang="en-US" sz="2800" b="1" dirty="0"/>
              <a:t> of Texas at Austin</a:t>
            </a:r>
            <a:endParaRPr lang="en-US" sz="2800" dirty="0"/>
          </a:p>
        </p:txBody>
      </p:sp>
      <p:sp>
        <p:nvSpPr>
          <p:cNvPr id="8" name="Rectangle 7"/>
          <p:cNvSpPr/>
          <p:nvPr/>
        </p:nvSpPr>
        <p:spPr>
          <a:xfrm>
            <a:off x="1355333" y="2362200"/>
            <a:ext cx="6609368" cy="830997"/>
          </a:xfrm>
          <a:prstGeom prst="rect">
            <a:avLst/>
          </a:prstGeom>
        </p:spPr>
        <p:txBody>
          <a:bodyPr wrap="square">
            <a:spAutoFit/>
          </a:bodyPr>
          <a:lstStyle/>
          <a:p>
            <a:pPr algn="ctr"/>
            <a:r>
              <a:rPr lang="en-US" sz="2400" b="1" dirty="0"/>
              <a:t>(Named after </a:t>
            </a:r>
            <a:r>
              <a:rPr lang="en-US" sz="2400" b="1" i="1" dirty="0"/>
              <a:t>Monty Python’s Flying Circus</a:t>
            </a:r>
            <a:r>
              <a:rPr lang="en-US" sz="2400" b="1" dirty="0"/>
              <a:t> &amp; designed to be fun to use)</a:t>
            </a:r>
          </a:p>
        </p:txBody>
      </p:sp>
    </p:spTree>
    <p:extLst>
      <p:ext uri="{BB962C8B-B14F-4D97-AF65-F5344CB8AC3E}">
        <p14:creationId xmlns:p14="http://schemas.microsoft.com/office/powerpoint/2010/main" val="237665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10210800" cy="461665"/>
          </a:xfrm>
          <a:prstGeom prst="rect">
            <a:avLst/>
          </a:prstGeom>
        </p:spPr>
        <p:txBody>
          <a:bodyPr wrap="square">
            <a:spAutoFit/>
          </a:bodyPr>
          <a:lstStyle/>
          <a:p>
            <a:pPr algn="ctr"/>
            <a:r>
              <a:rPr lang="en-US" sz="2400" b="1" dirty="0"/>
              <a:t>PUTTING IT ALL TOGETHER</a:t>
            </a:r>
          </a:p>
        </p:txBody>
      </p:sp>
      <p:pic>
        <p:nvPicPr>
          <p:cNvPr id="4" name="Picture 3">
            <a:extLst>
              <a:ext uri="{FF2B5EF4-FFF2-40B4-BE49-F238E27FC236}">
                <a16:creationId xmlns:a16="http://schemas.microsoft.com/office/drawing/2014/main" id="{1D3BC491-D77F-B0E8-97D4-B4DEFD315E35}"/>
              </a:ext>
            </a:extLst>
          </p:cNvPr>
          <p:cNvPicPr>
            <a:picLocks noChangeAspect="1"/>
          </p:cNvPicPr>
          <p:nvPr/>
        </p:nvPicPr>
        <p:blipFill rotWithShape="1">
          <a:blip r:embed="rId2"/>
          <a:srcRect l="21667" t="39232" r="16667" b="17971"/>
          <a:stretch/>
        </p:blipFill>
        <p:spPr>
          <a:xfrm>
            <a:off x="0" y="1066800"/>
            <a:ext cx="11148608" cy="4191000"/>
          </a:xfrm>
          <a:prstGeom prst="rect">
            <a:avLst/>
          </a:prstGeom>
        </p:spPr>
      </p:pic>
    </p:spTree>
    <p:extLst>
      <p:ext uri="{BB962C8B-B14F-4D97-AF65-F5344CB8AC3E}">
        <p14:creationId xmlns:p14="http://schemas.microsoft.com/office/powerpoint/2010/main" val="247145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740307"/>
          </a:xfrm>
          <a:prstGeom prst="rect">
            <a:avLst/>
          </a:prstGeom>
        </p:spPr>
        <p:txBody>
          <a:bodyPr wrap="square">
            <a:spAutoFit/>
          </a:bodyPr>
          <a:lstStyle/>
          <a:p>
            <a:r>
              <a:rPr lang="en-US" sz="2400" dirty="0"/>
              <a:t>Let’s choose the input DNA sequence in the file to be the genome of </a:t>
            </a:r>
            <a:r>
              <a:rPr lang="en-US" sz="2400" i="1" dirty="0"/>
              <a:t>E. coli</a:t>
            </a:r>
            <a:r>
              <a:rPr lang="en-US" sz="2400" dirty="0"/>
              <a:t>, available the class web site (&amp; originally from the </a:t>
            </a:r>
            <a:r>
              <a:rPr lang="en-US" sz="2400" b="1" dirty="0"/>
              <a:t>Entrez genomes</a:t>
            </a:r>
            <a:r>
              <a:rPr lang="en-US" sz="2400" dirty="0"/>
              <a:t> web site)</a:t>
            </a:r>
          </a:p>
          <a:p>
            <a:r>
              <a:rPr lang="en-US" sz="2400" dirty="0"/>
              <a:t>  </a:t>
            </a:r>
          </a:p>
          <a:p>
            <a:r>
              <a:rPr lang="en-US" sz="2400" dirty="0"/>
              <a:t>The format of the file is ~77,000 lines of A’s, C’s, G’s and T’s:</a:t>
            </a:r>
          </a:p>
          <a:p>
            <a:r>
              <a:rPr lang="en-US" dirty="0"/>
              <a:t>AGCTTTTCATTCTGACTGCAACGGGCAATATGTCTCTGTGTGGATTAAAAAAAGAGTGTC</a:t>
            </a:r>
          </a:p>
          <a:p>
            <a:r>
              <a:rPr lang="en-US" dirty="0"/>
              <a:t>TGATAGCAGCTTCTGAACTGGTTACCTGCCGTGAGTAAATTAAAATTTTATTGACTTAGG</a:t>
            </a:r>
          </a:p>
          <a:p>
            <a:r>
              <a:rPr lang="en-US" dirty="0"/>
              <a:t>TCACTAAATACTTTAACCAATATAGGCATAGCGCACAGACAGATAAAAATTACAGAGTAC</a:t>
            </a:r>
          </a:p>
          <a:p>
            <a:r>
              <a:rPr lang="en-US" dirty="0"/>
              <a:t>ACAACATCCATGAAACGCATTAGCACCACCATTACCACCACCATCACCATTACCACAGGT</a:t>
            </a:r>
          </a:p>
          <a:p>
            <a:r>
              <a:rPr lang="en-US" sz="2400" dirty="0"/>
              <a:t>etc…</a:t>
            </a:r>
          </a:p>
          <a:p>
            <a:r>
              <a:rPr lang="en-US" sz="2400" dirty="0"/>
              <a:t> </a:t>
            </a:r>
          </a:p>
          <a:p>
            <a:r>
              <a:rPr lang="en-US" sz="2400" b="1" dirty="0"/>
              <a:t>Running the program produces the output:</a:t>
            </a:r>
          </a:p>
          <a:p>
            <a:r>
              <a:rPr lang="en-US" sz="2400" dirty="0"/>
              <a:t>The nucleotide A occurs 1142742 times, or 24.62 %</a:t>
            </a:r>
          </a:p>
          <a:p>
            <a:r>
              <a:rPr lang="en-US" sz="2400" dirty="0"/>
              <a:t>The nucleotide G occurs 1177437 times, or 25.37 %</a:t>
            </a:r>
          </a:p>
          <a:p>
            <a:r>
              <a:rPr lang="en-US" sz="2400" dirty="0"/>
              <a:t>The nucleotide C occurs 1180091 times, or 25.42 %</a:t>
            </a:r>
          </a:p>
          <a:p>
            <a:r>
              <a:rPr lang="en-US" sz="2400" dirty="0"/>
              <a:t>The nucleotide T occurs 1141382 times, or 24.59 %</a:t>
            </a:r>
          </a:p>
          <a:p>
            <a:endParaRPr lang="en-US" sz="2400" dirty="0"/>
          </a:p>
          <a:p>
            <a:r>
              <a:rPr lang="en-US" sz="2400" dirty="0"/>
              <a:t>So, now we know that the four nucleotides are present in roughly equal numbers in the </a:t>
            </a:r>
            <a:r>
              <a:rPr lang="en-US" sz="2400" i="1" dirty="0"/>
              <a:t>E. coli </a:t>
            </a:r>
            <a:r>
              <a:rPr lang="en-US" sz="2400" dirty="0"/>
              <a:t>genome.</a:t>
            </a:r>
          </a:p>
        </p:txBody>
      </p:sp>
    </p:spTree>
    <p:extLst>
      <p:ext uri="{BB962C8B-B14F-4D97-AF65-F5344CB8AC3E}">
        <p14:creationId xmlns:p14="http://schemas.microsoft.com/office/powerpoint/2010/main" val="210606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20DCE-EC70-1FBF-26FC-558083561887}"/>
              </a:ext>
            </a:extLst>
          </p:cNvPr>
          <p:cNvSpPr txBox="1"/>
          <p:nvPr/>
        </p:nvSpPr>
        <p:spPr>
          <a:xfrm>
            <a:off x="304800" y="228600"/>
            <a:ext cx="7924800" cy="6247864"/>
          </a:xfrm>
          <a:prstGeom prst="rect">
            <a:avLst/>
          </a:prstGeom>
          <a:noFill/>
        </p:spPr>
        <p:txBody>
          <a:bodyPr wrap="square" rtlCol="0">
            <a:spAutoFit/>
          </a:bodyPr>
          <a:lstStyle/>
          <a:p>
            <a:r>
              <a:rPr lang="en-US" sz="2400" dirty="0"/>
              <a:t>One really important aspect of Python is that there are literally </a:t>
            </a:r>
            <a:r>
              <a:rPr lang="en-US" sz="2400" i="1" dirty="0"/>
              <a:t>thousands</a:t>
            </a:r>
            <a:r>
              <a:rPr lang="en-US" sz="2400" dirty="0"/>
              <a:t> of existing libraries of pre-written functions that you can use to make life easier</a:t>
            </a:r>
          </a:p>
          <a:p>
            <a:endParaRPr lang="en-US" sz="2400" dirty="0"/>
          </a:p>
          <a:p>
            <a:r>
              <a:rPr lang="en-US" sz="2400" dirty="0"/>
              <a:t>Some examples you might use at some point are:</a:t>
            </a:r>
          </a:p>
          <a:p>
            <a:endParaRPr lang="en-US" sz="2400" dirty="0"/>
          </a:p>
          <a:p>
            <a:r>
              <a:rPr lang="en-US" sz="2400" b="1" dirty="0" err="1"/>
              <a:t>Numpy</a:t>
            </a:r>
            <a:r>
              <a:rPr lang="en-US" sz="2400" dirty="0"/>
              <a:t> for numerical analyses (https://numpy.org/)</a:t>
            </a:r>
          </a:p>
          <a:p>
            <a:r>
              <a:rPr lang="en-US" sz="2400" b="1" dirty="0" err="1"/>
              <a:t>Scipy</a:t>
            </a:r>
            <a:r>
              <a:rPr lang="en-US" sz="2400" dirty="0"/>
              <a:t> for scientific computation (https://scipy.org/)</a:t>
            </a:r>
          </a:p>
          <a:p>
            <a:r>
              <a:rPr lang="en-US" sz="2400" b="1" dirty="0" err="1"/>
              <a:t>BioPython</a:t>
            </a:r>
            <a:r>
              <a:rPr lang="en-US" sz="2400" dirty="0"/>
              <a:t> for biological data analysis (https://biopython.org/)</a:t>
            </a:r>
          </a:p>
          <a:p>
            <a:r>
              <a:rPr lang="en-US" sz="2400" b="1" dirty="0"/>
              <a:t>Matplotlib</a:t>
            </a:r>
            <a:r>
              <a:rPr lang="en-US" sz="2400" dirty="0"/>
              <a:t> for data visualization (https://matplotlib.org/)</a:t>
            </a:r>
          </a:p>
          <a:p>
            <a:r>
              <a:rPr lang="en-US" sz="2400" b="1" dirty="0"/>
              <a:t>Scikit-image</a:t>
            </a:r>
            <a:r>
              <a:rPr lang="en-US" sz="2400" dirty="0"/>
              <a:t> for image processing (https://scikit-image.org/)</a:t>
            </a:r>
          </a:p>
          <a:p>
            <a:endParaRPr lang="en-US" sz="2400" dirty="0"/>
          </a:p>
          <a:p>
            <a:r>
              <a:rPr lang="en-US" sz="2400" dirty="0"/>
              <a:t>Many are preinstalled with Python (like </a:t>
            </a:r>
            <a:r>
              <a:rPr lang="en-US" sz="2400" dirty="0" err="1"/>
              <a:t>numpy</a:t>
            </a:r>
            <a:r>
              <a:rPr lang="en-US" sz="2400" dirty="0"/>
              <a:t> and </a:t>
            </a:r>
            <a:r>
              <a:rPr lang="en-US" sz="2400" dirty="0" err="1"/>
              <a:t>scipy</a:t>
            </a:r>
            <a:r>
              <a:rPr lang="en-US" sz="2400" dirty="0"/>
              <a:t>), </a:t>
            </a:r>
          </a:p>
          <a:p>
            <a:r>
              <a:rPr lang="en-US" sz="2400" dirty="0"/>
              <a:t>but if not, open the Anaconda </a:t>
            </a:r>
            <a:r>
              <a:rPr lang="en-US" sz="2400" dirty="0" err="1"/>
              <a:t>Powershell</a:t>
            </a:r>
            <a:r>
              <a:rPr lang="en-US" sz="2400" dirty="0"/>
              <a:t> Prompt &amp; type:</a:t>
            </a:r>
          </a:p>
          <a:p>
            <a:endParaRPr lang="en-US" sz="800" dirty="0"/>
          </a:p>
          <a:p>
            <a:r>
              <a:rPr lang="en-US" sz="2400" dirty="0"/>
              <a:t>pip install </a:t>
            </a:r>
            <a:r>
              <a:rPr lang="en-US" sz="2400" dirty="0" err="1"/>
              <a:t>biopython</a:t>
            </a:r>
            <a:endParaRPr lang="en-US" sz="2400" dirty="0"/>
          </a:p>
          <a:p>
            <a:endParaRPr lang="en-US" sz="800" dirty="0"/>
          </a:p>
          <a:p>
            <a:r>
              <a:rPr lang="en-US" sz="2400" dirty="0"/>
              <a:t>That’s it!  Now you should have access to </a:t>
            </a:r>
            <a:r>
              <a:rPr lang="en-US" sz="2400" dirty="0" err="1"/>
              <a:t>BioPython</a:t>
            </a:r>
            <a:endParaRPr lang="en-US" sz="2400" dirty="0"/>
          </a:p>
        </p:txBody>
      </p:sp>
    </p:spTree>
    <p:extLst>
      <p:ext uri="{BB962C8B-B14F-4D97-AF65-F5344CB8AC3E}">
        <p14:creationId xmlns:p14="http://schemas.microsoft.com/office/powerpoint/2010/main" val="379234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6E2E99-7346-DF19-5098-AD8828453798}"/>
              </a:ext>
            </a:extLst>
          </p:cNvPr>
          <p:cNvPicPr>
            <a:picLocks noChangeAspect="1"/>
          </p:cNvPicPr>
          <p:nvPr/>
        </p:nvPicPr>
        <p:blipFill rotWithShape="1">
          <a:blip r:embed="rId2"/>
          <a:srcRect l="21667" t="39230" r="15833" b="14616"/>
          <a:stretch/>
        </p:blipFill>
        <p:spPr>
          <a:xfrm>
            <a:off x="0" y="1088376"/>
            <a:ext cx="9156819" cy="3662728"/>
          </a:xfrm>
          <a:prstGeom prst="rect">
            <a:avLst/>
          </a:prstGeom>
        </p:spPr>
      </p:pic>
      <p:sp>
        <p:nvSpPr>
          <p:cNvPr id="2" name="TextBox 1">
            <a:extLst>
              <a:ext uri="{FF2B5EF4-FFF2-40B4-BE49-F238E27FC236}">
                <a16:creationId xmlns:a16="http://schemas.microsoft.com/office/drawing/2014/main" id="{F2D6569F-8C07-9345-0A1F-F1BA9193ADC2}"/>
              </a:ext>
            </a:extLst>
          </p:cNvPr>
          <p:cNvSpPr txBox="1"/>
          <p:nvPr/>
        </p:nvSpPr>
        <p:spPr>
          <a:xfrm>
            <a:off x="76200" y="76200"/>
            <a:ext cx="6292620" cy="461665"/>
          </a:xfrm>
          <a:prstGeom prst="rect">
            <a:avLst/>
          </a:prstGeom>
          <a:noFill/>
        </p:spPr>
        <p:txBody>
          <a:bodyPr wrap="none" rtlCol="0">
            <a:spAutoFit/>
          </a:bodyPr>
          <a:lstStyle/>
          <a:p>
            <a:r>
              <a:rPr lang="en-US" sz="2400" b="1" dirty="0"/>
              <a:t>Let’s use </a:t>
            </a:r>
            <a:r>
              <a:rPr lang="en-US" sz="2400" b="1" dirty="0" err="1"/>
              <a:t>BioPython</a:t>
            </a:r>
            <a:r>
              <a:rPr lang="en-US" sz="2400" b="1" dirty="0"/>
              <a:t> to rewrite our last program:</a:t>
            </a:r>
          </a:p>
        </p:txBody>
      </p:sp>
      <p:sp>
        <p:nvSpPr>
          <p:cNvPr id="6" name="TextBox 5">
            <a:extLst>
              <a:ext uri="{FF2B5EF4-FFF2-40B4-BE49-F238E27FC236}">
                <a16:creationId xmlns:a16="http://schemas.microsoft.com/office/drawing/2014/main" id="{58771E17-2DB0-7F84-EA85-2075951C4DEE}"/>
              </a:ext>
            </a:extLst>
          </p:cNvPr>
          <p:cNvSpPr txBox="1"/>
          <p:nvPr/>
        </p:nvSpPr>
        <p:spPr>
          <a:xfrm>
            <a:off x="209841" y="6028654"/>
            <a:ext cx="8937127" cy="646331"/>
          </a:xfrm>
          <a:prstGeom prst="rect">
            <a:avLst/>
          </a:prstGeom>
          <a:noFill/>
        </p:spPr>
        <p:txBody>
          <a:bodyPr wrap="none" rtlCol="0">
            <a:spAutoFit/>
          </a:bodyPr>
          <a:lstStyle/>
          <a:p>
            <a:r>
              <a:rPr lang="en-US" dirty="0"/>
              <a:t>We get the same answer, but without having to worry about parsing lines, newlines, etc.,</a:t>
            </a:r>
          </a:p>
          <a:p>
            <a:r>
              <a:rPr lang="en-US" dirty="0"/>
              <a:t>&amp; this will make life a </a:t>
            </a:r>
            <a:r>
              <a:rPr lang="en-US" i="1" dirty="0"/>
              <a:t>lot</a:t>
            </a:r>
            <a:r>
              <a:rPr lang="en-US" dirty="0"/>
              <a:t> easier for dealing with files with 1000’s of protein or DNA sequences </a:t>
            </a:r>
          </a:p>
        </p:txBody>
      </p:sp>
    </p:spTree>
    <p:extLst>
      <p:ext uri="{BB962C8B-B14F-4D97-AF65-F5344CB8AC3E}">
        <p14:creationId xmlns:p14="http://schemas.microsoft.com/office/powerpoint/2010/main" val="278243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C4A61B-AA77-3E04-06BD-982DC70350B0}"/>
              </a:ext>
            </a:extLst>
          </p:cNvPr>
          <p:cNvSpPr/>
          <p:nvPr/>
        </p:nvSpPr>
        <p:spPr>
          <a:xfrm>
            <a:off x="0" y="0"/>
            <a:ext cx="9144000" cy="461665"/>
          </a:xfrm>
          <a:prstGeom prst="rect">
            <a:avLst/>
          </a:prstGeom>
        </p:spPr>
        <p:txBody>
          <a:bodyPr wrap="square">
            <a:spAutoFit/>
          </a:bodyPr>
          <a:lstStyle/>
          <a:p>
            <a:pPr algn="ctr"/>
            <a:r>
              <a:rPr lang="en-US" sz="2400" b="1" dirty="0"/>
              <a:t>Finally, let’s give you a new programming super-power with </a:t>
            </a:r>
            <a:r>
              <a:rPr lang="en-US" sz="2400" b="1" dirty="0" err="1"/>
              <a:t>ChatGPT</a:t>
            </a:r>
            <a:endParaRPr lang="en-US" dirty="0"/>
          </a:p>
        </p:txBody>
      </p:sp>
      <p:sp>
        <p:nvSpPr>
          <p:cNvPr id="4" name="TextBox 3">
            <a:extLst>
              <a:ext uri="{FF2B5EF4-FFF2-40B4-BE49-F238E27FC236}">
                <a16:creationId xmlns:a16="http://schemas.microsoft.com/office/drawing/2014/main" id="{5AA69D00-C9B2-EAB8-7B85-F5D68054278B}"/>
              </a:ext>
            </a:extLst>
          </p:cNvPr>
          <p:cNvSpPr txBox="1"/>
          <p:nvPr/>
        </p:nvSpPr>
        <p:spPr>
          <a:xfrm>
            <a:off x="457200" y="609600"/>
            <a:ext cx="8153400" cy="1477328"/>
          </a:xfrm>
          <a:prstGeom prst="rect">
            <a:avLst/>
          </a:prstGeom>
          <a:noFill/>
        </p:spPr>
        <p:txBody>
          <a:bodyPr wrap="square">
            <a:spAutoFit/>
          </a:bodyPr>
          <a:lstStyle/>
          <a:p>
            <a:r>
              <a:rPr lang="en-US" dirty="0" err="1"/>
              <a:t>ChatGPT</a:t>
            </a:r>
            <a:r>
              <a:rPr lang="en-US" dirty="0"/>
              <a:t> is (1) truly amazing and powerful, and (2) a pathological liar.  Caveat emptor.</a:t>
            </a:r>
            <a:br>
              <a:rPr lang="en-US" dirty="0"/>
            </a:br>
            <a:endParaRPr lang="en-US" dirty="0"/>
          </a:p>
          <a:p>
            <a:r>
              <a:rPr lang="en-US" dirty="0"/>
              <a:t>Try it out, but don’t trust it implicitly.  It will give you an astonishing leg up with your programming, with the caveat that </a:t>
            </a:r>
            <a:r>
              <a:rPr lang="en-US" b="1" i="1" dirty="0"/>
              <a:t>you have to check every single piece of code or fact supplied by it.  </a:t>
            </a:r>
            <a:r>
              <a:rPr lang="en-US" dirty="0"/>
              <a:t>It’s like getting programming help from a gifted psychopath.</a:t>
            </a:r>
            <a:endParaRPr lang="en-US" i="1" dirty="0"/>
          </a:p>
        </p:txBody>
      </p:sp>
      <p:pic>
        <p:nvPicPr>
          <p:cNvPr id="6" name="Picture 5">
            <a:extLst>
              <a:ext uri="{FF2B5EF4-FFF2-40B4-BE49-F238E27FC236}">
                <a16:creationId xmlns:a16="http://schemas.microsoft.com/office/drawing/2014/main" id="{726C96B7-7B92-840D-DECA-A836E3D4F6EB}"/>
              </a:ext>
            </a:extLst>
          </p:cNvPr>
          <p:cNvPicPr>
            <a:picLocks noChangeAspect="1"/>
          </p:cNvPicPr>
          <p:nvPr/>
        </p:nvPicPr>
        <p:blipFill rotWithShape="1">
          <a:blip r:embed="rId2"/>
          <a:srcRect l="1637" t="21111" r="3497" b="2222"/>
          <a:stretch/>
        </p:blipFill>
        <p:spPr>
          <a:xfrm>
            <a:off x="1676400" y="2433917"/>
            <a:ext cx="5638800" cy="3814483"/>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7C7E7CD-4CB3-6E6F-7E7F-730BD81372A4}"/>
              </a:ext>
            </a:extLst>
          </p:cNvPr>
          <p:cNvSpPr txBox="1"/>
          <p:nvPr/>
        </p:nvSpPr>
        <p:spPr>
          <a:xfrm>
            <a:off x="0" y="6494720"/>
            <a:ext cx="4572000" cy="369332"/>
          </a:xfrm>
          <a:prstGeom prst="rect">
            <a:avLst/>
          </a:prstGeom>
          <a:noFill/>
        </p:spPr>
        <p:txBody>
          <a:bodyPr wrap="square">
            <a:spAutoFit/>
          </a:bodyPr>
          <a:lstStyle/>
          <a:p>
            <a:r>
              <a:rPr lang="en-US" dirty="0"/>
              <a:t>https://chat.openai.com/</a:t>
            </a:r>
          </a:p>
        </p:txBody>
      </p:sp>
    </p:spTree>
    <p:extLst>
      <p:ext uri="{BB962C8B-B14F-4D97-AF65-F5344CB8AC3E}">
        <p14:creationId xmlns:p14="http://schemas.microsoft.com/office/powerpoint/2010/main" val="15824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157430-54AB-3D8B-198F-CBB1A9D333E7}"/>
              </a:ext>
            </a:extLst>
          </p:cNvPr>
          <p:cNvSpPr/>
          <p:nvPr/>
        </p:nvSpPr>
        <p:spPr>
          <a:xfrm>
            <a:off x="0" y="0"/>
            <a:ext cx="9144000" cy="6001643"/>
          </a:xfrm>
          <a:prstGeom prst="rect">
            <a:avLst/>
          </a:prstGeom>
        </p:spPr>
        <p:txBody>
          <a:bodyPr wrap="square">
            <a:spAutoFit/>
          </a:bodyPr>
          <a:lstStyle/>
          <a:p>
            <a:pPr algn="ctr"/>
            <a:r>
              <a:rPr lang="en-US" sz="2400" b="1" dirty="0"/>
              <a:t>At this stage, I don’t want you to rely on it, especially if you’re just getting started and don’t know enough to recognize when it’s wrong. </a:t>
            </a:r>
          </a:p>
          <a:p>
            <a:pPr algn="ctr"/>
            <a:r>
              <a:rPr lang="en-US" sz="2400" b="1" i="1" dirty="0"/>
              <a:t>Please</a:t>
            </a:r>
            <a:r>
              <a:rPr lang="en-US" sz="2400" b="1" dirty="0"/>
              <a:t> don’t ask it write full programs for you or answer homework problems.</a:t>
            </a:r>
          </a:p>
          <a:p>
            <a:pPr algn="ctr"/>
            <a:endParaRPr lang="en-US" sz="2400" b="1" dirty="0"/>
          </a:p>
          <a:p>
            <a:r>
              <a:rPr lang="en-US" sz="2400" dirty="0"/>
              <a:t>However, a few things you might find helpful at this stage:</a:t>
            </a:r>
          </a:p>
          <a:p>
            <a:endParaRPr lang="en-US" sz="2400" dirty="0"/>
          </a:p>
          <a:p>
            <a:pPr marL="457200" indent="-457200">
              <a:buAutoNum type="arabicParenBoth"/>
            </a:pPr>
            <a:r>
              <a:rPr lang="en-US" sz="2400" dirty="0"/>
              <a:t>Ask it to explain a line of code to you </a:t>
            </a:r>
          </a:p>
          <a:p>
            <a:pPr lvl="2"/>
            <a:r>
              <a:rPr lang="en-US" sz="2400" dirty="0">
                <a:sym typeface="Wingdings" panose="05000000000000000000" pitchFamily="2" charset="2"/>
              </a:rPr>
              <a:t> </a:t>
            </a:r>
            <a:r>
              <a:rPr lang="en-US" sz="2400" dirty="0"/>
              <a:t>“What does this command do?”</a:t>
            </a:r>
          </a:p>
          <a:p>
            <a:pPr marL="457200" indent="-457200">
              <a:buAutoNum type="arabicParenBoth"/>
            </a:pPr>
            <a:r>
              <a:rPr lang="en-US" sz="2400" dirty="0"/>
              <a:t>Ask it to explain programming syntax, suggest an alternative syntax, or a more compact way to perform the same task</a:t>
            </a:r>
          </a:p>
          <a:p>
            <a:pPr marL="457200" indent="-457200">
              <a:buAutoNum type="arabicParenBoth"/>
            </a:pPr>
            <a:r>
              <a:rPr lang="en-US" sz="2400" dirty="0"/>
              <a:t>Debugging, debugging, debugging.  Give it your code (if there’s not too much to it) and ask it to debug.</a:t>
            </a:r>
          </a:p>
          <a:p>
            <a:pPr marL="457200" indent="-457200">
              <a:buAutoNum type="arabicParenBoth"/>
            </a:pPr>
            <a:endParaRPr lang="en-US" sz="2400" dirty="0"/>
          </a:p>
          <a:p>
            <a:r>
              <a:rPr lang="en-US" sz="2400" dirty="0"/>
              <a:t>Just as an example, here’s what </a:t>
            </a:r>
            <a:r>
              <a:rPr lang="en-US" sz="2400" dirty="0" err="1"/>
              <a:t>chatGPT</a:t>
            </a:r>
            <a:r>
              <a:rPr lang="en-US" sz="2400" dirty="0"/>
              <a:t> offers if we give it the example code for reading a file from 5 slides back.</a:t>
            </a:r>
            <a:endParaRPr lang="en-US" dirty="0"/>
          </a:p>
        </p:txBody>
      </p:sp>
    </p:spTree>
    <p:extLst>
      <p:ext uri="{BB962C8B-B14F-4D97-AF65-F5344CB8AC3E}">
        <p14:creationId xmlns:p14="http://schemas.microsoft.com/office/powerpoint/2010/main" val="2199507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06C52-852F-5ACC-1E95-349ACA2D5605}"/>
              </a:ext>
            </a:extLst>
          </p:cNvPr>
          <p:cNvPicPr>
            <a:picLocks noChangeAspect="1"/>
          </p:cNvPicPr>
          <p:nvPr/>
        </p:nvPicPr>
        <p:blipFill rotWithShape="1">
          <a:blip r:embed="rId2"/>
          <a:srcRect l="34166" t="14616" r="21667"/>
          <a:stretch/>
        </p:blipFill>
        <p:spPr>
          <a:xfrm>
            <a:off x="1219200" y="2135"/>
            <a:ext cx="6477000" cy="6782519"/>
          </a:xfrm>
          <a:prstGeom prst="rect">
            <a:avLst/>
          </a:prstGeom>
        </p:spPr>
      </p:pic>
      <p:sp>
        <p:nvSpPr>
          <p:cNvPr id="4" name="TextBox 3">
            <a:extLst>
              <a:ext uri="{FF2B5EF4-FFF2-40B4-BE49-F238E27FC236}">
                <a16:creationId xmlns:a16="http://schemas.microsoft.com/office/drawing/2014/main" id="{C479F745-68B8-F4BA-4E48-61986427E0B7}"/>
              </a:ext>
            </a:extLst>
          </p:cNvPr>
          <p:cNvSpPr txBox="1"/>
          <p:nvPr/>
        </p:nvSpPr>
        <p:spPr>
          <a:xfrm>
            <a:off x="8077200" y="5584325"/>
            <a:ext cx="944310" cy="1200329"/>
          </a:xfrm>
          <a:prstGeom prst="rect">
            <a:avLst/>
          </a:prstGeom>
          <a:noFill/>
        </p:spPr>
        <p:txBody>
          <a:bodyPr wrap="square" rtlCol="0">
            <a:spAutoFit/>
          </a:bodyPr>
          <a:lstStyle/>
          <a:p>
            <a:r>
              <a:rPr lang="en-US" dirty="0" err="1"/>
              <a:t>etc</a:t>
            </a:r>
            <a:r>
              <a:rPr lang="en-US" dirty="0"/>
              <a:t>…</a:t>
            </a:r>
          </a:p>
          <a:p>
            <a:r>
              <a:rPr lang="en-US" dirty="0"/>
              <a:t>(for several pages)</a:t>
            </a:r>
          </a:p>
        </p:txBody>
      </p:sp>
    </p:spTree>
    <p:extLst>
      <p:ext uri="{BB962C8B-B14F-4D97-AF65-F5344CB8AC3E}">
        <p14:creationId xmlns:p14="http://schemas.microsoft.com/office/powerpoint/2010/main" val="277238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5AF4F-A0C6-1ADA-F399-DE8F811B0B34}"/>
              </a:ext>
            </a:extLst>
          </p:cNvPr>
          <p:cNvPicPr>
            <a:picLocks noChangeAspect="1"/>
          </p:cNvPicPr>
          <p:nvPr/>
        </p:nvPicPr>
        <p:blipFill rotWithShape="1">
          <a:blip r:embed="rId2"/>
          <a:srcRect l="35833" t="13077" r="25000" b="16154"/>
          <a:stretch/>
        </p:blipFill>
        <p:spPr>
          <a:xfrm>
            <a:off x="1253383" y="180992"/>
            <a:ext cx="6637234" cy="6496016"/>
          </a:xfrm>
          <a:prstGeom prst="rect">
            <a:avLst/>
          </a:prstGeom>
        </p:spPr>
      </p:pic>
    </p:spTree>
    <p:extLst>
      <p:ext uri="{BB962C8B-B14F-4D97-AF65-F5344CB8AC3E}">
        <p14:creationId xmlns:p14="http://schemas.microsoft.com/office/powerpoint/2010/main" val="211014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08EF30-37D3-6BBF-F6AB-B51589E41C4A}"/>
              </a:ext>
            </a:extLst>
          </p:cNvPr>
          <p:cNvSpPr txBox="1"/>
          <p:nvPr/>
        </p:nvSpPr>
        <p:spPr>
          <a:xfrm>
            <a:off x="152400" y="152400"/>
            <a:ext cx="8915400" cy="4985980"/>
          </a:xfrm>
          <a:prstGeom prst="rect">
            <a:avLst/>
          </a:prstGeom>
          <a:noFill/>
        </p:spPr>
        <p:txBody>
          <a:bodyPr wrap="square" rtlCol="0">
            <a:spAutoFit/>
          </a:bodyPr>
          <a:lstStyle/>
          <a:p>
            <a:r>
              <a:rPr lang="en-US" sz="2400" b="1" dirty="0"/>
              <a:t>A last note about programming and proper attribution of other people’s code:</a:t>
            </a:r>
          </a:p>
          <a:p>
            <a:endParaRPr lang="en-US" dirty="0"/>
          </a:p>
          <a:p>
            <a:r>
              <a:rPr lang="en-US" dirty="0"/>
              <a:t>Most code is either commercial (which you usually can’t access or redistribute) or, if it’s in the public domain, available under a </a:t>
            </a:r>
            <a:r>
              <a:rPr lang="en-US" u="sng" dirty="0"/>
              <a:t>license</a:t>
            </a:r>
            <a:r>
              <a:rPr lang="en-US" dirty="0"/>
              <a:t>, e.g. as for most of the code on </a:t>
            </a:r>
            <a:r>
              <a:rPr lang="en-US" dirty="0" err="1"/>
              <a:t>github</a:t>
            </a:r>
            <a:r>
              <a:rPr lang="en-US" dirty="0"/>
              <a:t>.</a:t>
            </a:r>
          </a:p>
          <a:p>
            <a:endParaRPr lang="en-US" dirty="0"/>
          </a:p>
          <a:p>
            <a:r>
              <a:rPr lang="en-US" dirty="0"/>
              <a:t>Common open source licenses include </a:t>
            </a:r>
            <a:r>
              <a:rPr lang="en-US" b="1" dirty="0"/>
              <a:t>CC-BY-4.0</a:t>
            </a:r>
            <a:r>
              <a:rPr lang="en-US" dirty="0"/>
              <a:t>, </a:t>
            </a:r>
            <a:r>
              <a:rPr lang="en-US" b="1" dirty="0"/>
              <a:t>BSD</a:t>
            </a:r>
            <a:r>
              <a:rPr lang="en-US" dirty="0"/>
              <a:t>, and the </a:t>
            </a:r>
            <a:r>
              <a:rPr lang="en-US" b="1" dirty="0"/>
              <a:t>MIT</a:t>
            </a:r>
            <a:r>
              <a:rPr lang="en-US" dirty="0"/>
              <a:t> license (my own lab often uses the MIT license). These are very permissive and allow you to use the code (with attribution) and license your own project in turn however you like.  Others are for </a:t>
            </a:r>
            <a:r>
              <a:rPr lang="en-US" b="1" dirty="0"/>
              <a:t>non-commercial use only</a:t>
            </a:r>
            <a:r>
              <a:rPr lang="en-US" dirty="0"/>
              <a:t>, and still others are strong “</a:t>
            </a:r>
            <a:r>
              <a:rPr lang="en-US" b="1" dirty="0"/>
              <a:t>copyleft</a:t>
            </a:r>
            <a:r>
              <a:rPr lang="en-US" dirty="0"/>
              <a:t>” licenses (like </a:t>
            </a:r>
            <a:r>
              <a:rPr lang="en-US" b="1" dirty="0"/>
              <a:t>GPL</a:t>
            </a:r>
            <a:r>
              <a:rPr lang="en-US" dirty="0"/>
              <a:t> licenses) that require you to use the identical license for any code you distribute as was on the code you reused.</a:t>
            </a:r>
          </a:p>
          <a:p>
            <a:endParaRPr lang="en-US" dirty="0"/>
          </a:p>
          <a:p>
            <a:r>
              <a:rPr lang="en-US" dirty="0"/>
              <a:t>Be absolutely sure to </a:t>
            </a:r>
            <a:r>
              <a:rPr lang="en-US" i="1" dirty="0"/>
              <a:t>acknowledge code</a:t>
            </a:r>
            <a:r>
              <a:rPr lang="en-US" dirty="0"/>
              <a:t> that you use &amp; check that you’re licensed to use it (especially if you go work in industry after grad school!)</a:t>
            </a:r>
          </a:p>
          <a:p>
            <a:endParaRPr lang="en-US" dirty="0"/>
          </a:p>
          <a:p>
            <a:endParaRPr lang="en-US" dirty="0"/>
          </a:p>
        </p:txBody>
      </p:sp>
      <p:sp>
        <p:nvSpPr>
          <p:cNvPr id="7" name="TextBox 6">
            <a:extLst>
              <a:ext uri="{FF2B5EF4-FFF2-40B4-BE49-F238E27FC236}">
                <a16:creationId xmlns:a16="http://schemas.microsoft.com/office/drawing/2014/main" id="{443A9615-E382-D127-5BD9-C65AAFC7DABB}"/>
              </a:ext>
            </a:extLst>
          </p:cNvPr>
          <p:cNvSpPr txBox="1"/>
          <p:nvPr/>
        </p:nvSpPr>
        <p:spPr>
          <a:xfrm>
            <a:off x="134815" y="5152072"/>
            <a:ext cx="8780585" cy="1477328"/>
          </a:xfrm>
          <a:prstGeom prst="rect">
            <a:avLst/>
          </a:prstGeom>
          <a:noFill/>
        </p:spPr>
        <p:txBody>
          <a:bodyPr wrap="square" rtlCol="0">
            <a:spAutoFit/>
          </a:bodyPr>
          <a:lstStyle/>
          <a:p>
            <a:r>
              <a:rPr lang="en-US" dirty="0"/>
              <a:t>You can read more about software licenses here:</a:t>
            </a:r>
          </a:p>
          <a:p>
            <a:r>
              <a:rPr lang="en-US" dirty="0">
                <a:hlinkClick r:id="rId2"/>
              </a:rPr>
              <a:t>https://opensource.guide/legal/#which-open-source-license-is-appropriate-for-my-project</a:t>
            </a:r>
            <a:endParaRPr lang="en-US" dirty="0"/>
          </a:p>
          <a:p>
            <a:r>
              <a:rPr lang="en-US" dirty="0"/>
              <a:t>&amp; specifically for </a:t>
            </a:r>
            <a:r>
              <a:rPr lang="en-US" dirty="0" err="1"/>
              <a:t>Github</a:t>
            </a:r>
            <a:r>
              <a:rPr lang="en-US" dirty="0"/>
              <a:t>:</a:t>
            </a:r>
          </a:p>
          <a:p>
            <a:r>
              <a:rPr lang="en-US" dirty="0">
                <a:hlinkClick r:id="rId3"/>
              </a:rPr>
              <a:t>https://docs.github.com/en/repositories/managing-your-repositorys-settings-and-features/customizing-your-repository/licensing-a-repository</a:t>
            </a:r>
            <a:endParaRPr lang="en-US" dirty="0"/>
          </a:p>
        </p:txBody>
      </p:sp>
    </p:spTree>
    <p:extLst>
      <p:ext uri="{BB962C8B-B14F-4D97-AF65-F5344CB8AC3E}">
        <p14:creationId xmlns:p14="http://schemas.microsoft.com/office/powerpoint/2010/main" val="348985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16089"/>
            <a:ext cx="8534400" cy="5632311"/>
          </a:xfrm>
          <a:prstGeom prst="rect">
            <a:avLst/>
          </a:prstGeom>
        </p:spPr>
        <p:txBody>
          <a:bodyPr wrap="square">
            <a:spAutoFit/>
          </a:bodyPr>
          <a:lstStyle/>
          <a:p>
            <a:pPr algn="ctr"/>
            <a:r>
              <a:rPr lang="en-US" sz="2400" b="1" dirty="0"/>
              <a:t>In bioinformatics, you often want to do completely new analyses.  Having the ability to program a computer opens all sorts of research opportunities.    Plus, it’s fun!</a:t>
            </a:r>
          </a:p>
          <a:p>
            <a:pPr algn="ctr"/>
            <a:endParaRPr lang="en-US" sz="2400" b="1" dirty="0"/>
          </a:p>
          <a:p>
            <a:pPr algn="ctr"/>
            <a:r>
              <a:rPr lang="en-US" sz="2400" b="1" dirty="0"/>
              <a:t>Most bioinformatics researchers use a scripting language, such as Python, Perl, or R, rather than a compiled language like C++  </a:t>
            </a:r>
          </a:p>
          <a:p>
            <a:pPr algn="ctr"/>
            <a:endParaRPr lang="en-US" sz="2400" b="1" dirty="0"/>
          </a:p>
          <a:p>
            <a:pPr algn="ctr"/>
            <a:r>
              <a:rPr lang="en-US" sz="2400" b="1" dirty="0"/>
              <a:t>These languages are not the fastest, not the slowest, nor best, nor worst languages, but they’re easy to learn and write, and for many reasons, are well-suited to bioinformatics.  </a:t>
            </a:r>
          </a:p>
          <a:p>
            <a:pPr algn="ctr"/>
            <a:endParaRPr lang="en-US" sz="2400" b="1" dirty="0"/>
          </a:p>
          <a:p>
            <a:pPr algn="ctr"/>
            <a:r>
              <a:rPr lang="en-US" sz="2400" b="1" dirty="0"/>
              <a:t>We’ll spend the next 2 lectures introducing </a:t>
            </a:r>
            <a:r>
              <a:rPr lang="en-US" sz="2400" b="1" u="sng" dirty="0"/>
              <a:t>Python</a:t>
            </a:r>
            <a:r>
              <a:rPr lang="en-US" sz="2400" b="1" dirty="0"/>
              <a:t> to give you a sense for the language and help introduce the basics of algorithms.</a:t>
            </a:r>
          </a:p>
          <a:p>
            <a:pPr algn="ctr"/>
            <a:endParaRPr lang="en-US" sz="2400" b="1" dirty="0"/>
          </a:p>
        </p:txBody>
      </p:sp>
    </p:spTree>
    <p:extLst>
      <p:ext uri="{BB962C8B-B14F-4D97-AF65-F5344CB8AC3E}">
        <p14:creationId xmlns:p14="http://schemas.microsoft.com/office/powerpoint/2010/main" val="283837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6001643"/>
          </a:xfrm>
          <a:prstGeom prst="rect">
            <a:avLst/>
          </a:prstGeom>
        </p:spPr>
        <p:txBody>
          <a:bodyPr wrap="square">
            <a:spAutoFit/>
          </a:bodyPr>
          <a:lstStyle/>
          <a:p>
            <a:r>
              <a:rPr lang="en-US" sz="2400" b="1" dirty="0">
                <a:solidFill>
                  <a:srgbClr val="FF0000"/>
                </a:solidFill>
              </a:rPr>
              <a:t>Python documentation:</a:t>
            </a:r>
            <a:r>
              <a:rPr lang="en-US" sz="2400" b="1" dirty="0"/>
              <a:t> http://www.python.org/doc/    </a:t>
            </a:r>
          </a:p>
          <a:p>
            <a:r>
              <a:rPr lang="en-US" sz="2400" b="1" dirty="0"/>
              <a:t>	</a:t>
            </a:r>
            <a:r>
              <a:rPr lang="en-US" sz="2400" b="1" dirty="0">
                <a:solidFill>
                  <a:srgbClr val="FF0000"/>
                </a:solidFill>
              </a:rPr>
              <a:t>&amp; tips:   </a:t>
            </a:r>
            <a:r>
              <a:rPr lang="en-US" sz="2400" b="1" dirty="0"/>
              <a:t>http://www.tutorialspoint.com/python</a:t>
            </a:r>
          </a:p>
          <a:p>
            <a:endParaRPr lang="en-US" sz="2400" b="1" dirty="0"/>
          </a:p>
          <a:p>
            <a:r>
              <a:rPr lang="en-US" sz="2400" b="1" dirty="0">
                <a:solidFill>
                  <a:srgbClr val="FF0000"/>
                </a:solidFill>
              </a:rPr>
              <a:t>Good introductory Python books:  </a:t>
            </a:r>
          </a:p>
          <a:p>
            <a:pPr marL="342900" indent="-342900">
              <a:buFont typeface="Arial" panose="020B0604020202020204" pitchFamily="34" charset="0"/>
              <a:buChar char="•"/>
            </a:pPr>
            <a:r>
              <a:rPr lang="en-US" sz="2400" b="1" i="1" dirty="0"/>
              <a:t>Learning Python</a:t>
            </a:r>
            <a:r>
              <a:rPr lang="en-US" sz="2400" b="1" dirty="0"/>
              <a:t>, Mark Lutz &amp; David Ascher, O’Reilly Media</a:t>
            </a:r>
            <a:endParaRPr lang="en-US" sz="2400" b="1" i="1" dirty="0"/>
          </a:p>
          <a:p>
            <a:pPr marL="342900" indent="-342900">
              <a:buFont typeface="Arial" panose="020B0604020202020204" pitchFamily="34" charset="0"/>
              <a:buChar char="•"/>
            </a:pPr>
            <a:r>
              <a:rPr lang="en-US" sz="2400" b="1" i="1" dirty="0"/>
              <a:t>Bioinformatics Programming Using Python: Practical Programming for Biological Data</a:t>
            </a:r>
            <a:r>
              <a:rPr lang="en-US" sz="2400" b="1" dirty="0"/>
              <a:t>,  Mitchell Model, O'Reilly</a:t>
            </a:r>
          </a:p>
          <a:p>
            <a:endParaRPr lang="en-US" sz="2400" b="1" dirty="0"/>
          </a:p>
          <a:p>
            <a:r>
              <a:rPr lang="en-US" sz="2400" b="1" dirty="0">
                <a:solidFill>
                  <a:srgbClr val="FF0000"/>
                </a:solidFill>
              </a:rPr>
              <a:t>Good intro video (from a 2 day intro class at Google):</a:t>
            </a:r>
          </a:p>
          <a:p>
            <a:pPr marL="342900" indent="-342900">
              <a:buFont typeface="Arial" panose="020B0604020202020204" pitchFamily="34" charset="0"/>
              <a:buChar char="•"/>
            </a:pPr>
            <a:r>
              <a:rPr lang="en-US" sz="2400" b="1" dirty="0"/>
              <a:t>https://www.youtube.com/playlist?list=PLC8825D0450647509</a:t>
            </a:r>
          </a:p>
          <a:p>
            <a:endParaRPr lang="en-US" sz="2400" b="1" dirty="0"/>
          </a:p>
          <a:p>
            <a:r>
              <a:rPr lang="en-US" sz="2400" b="1" dirty="0">
                <a:solidFill>
                  <a:srgbClr val="FF0000"/>
                </a:solidFill>
              </a:rPr>
              <a:t>Practical Python, a self-paced online intro course:</a:t>
            </a:r>
          </a:p>
          <a:p>
            <a:pPr marL="342900" indent="-342900">
              <a:buFont typeface="Arial" panose="020B0604020202020204" pitchFamily="34" charset="0"/>
              <a:buChar char="•"/>
            </a:pPr>
            <a:r>
              <a:rPr lang="en-US" sz="2400" b="1" dirty="0"/>
              <a:t>https://dabeaz-course.github.io/practical-python/</a:t>
            </a:r>
          </a:p>
          <a:p>
            <a:endParaRPr lang="en-US" sz="2400" b="1" dirty="0"/>
          </a:p>
          <a:p>
            <a:r>
              <a:rPr lang="en-US" sz="2400" b="1" dirty="0">
                <a:solidFill>
                  <a:srgbClr val="FF0000"/>
                </a:solidFill>
              </a:rPr>
              <a:t>An online Python tutor with a nice interactive code viewer: </a:t>
            </a:r>
          </a:p>
          <a:p>
            <a:pPr marL="342900" indent="-342900">
              <a:buFont typeface="Arial" panose="020B0604020202020204" pitchFamily="34" charset="0"/>
              <a:buChar char="•"/>
            </a:pPr>
            <a:r>
              <a:rPr lang="en-US" sz="2400" b="1" dirty="0"/>
              <a:t>http://www.pythontutor.com/</a:t>
            </a:r>
          </a:p>
        </p:txBody>
      </p:sp>
    </p:spTree>
    <p:extLst>
      <p:ext uri="{BB962C8B-B14F-4D97-AF65-F5344CB8AC3E}">
        <p14:creationId xmlns:p14="http://schemas.microsoft.com/office/powerpoint/2010/main" val="84763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91790C-C1F4-4253-AA6C-7B87A22C33D0}"/>
              </a:ext>
            </a:extLst>
          </p:cNvPr>
          <p:cNvPicPr>
            <a:picLocks noChangeAspect="1"/>
          </p:cNvPicPr>
          <p:nvPr/>
        </p:nvPicPr>
        <p:blipFill rotWithShape="1">
          <a:blip r:embed="rId2"/>
          <a:srcRect l="25000" t="13077" r="24166" b="70050"/>
          <a:stretch/>
        </p:blipFill>
        <p:spPr>
          <a:xfrm>
            <a:off x="333935" y="1219200"/>
            <a:ext cx="8476129" cy="1524000"/>
          </a:xfrm>
          <a:prstGeom prst="rect">
            <a:avLst/>
          </a:prstGeom>
        </p:spPr>
      </p:pic>
      <p:sp>
        <p:nvSpPr>
          <p:cNvPr id="15" name="Rectangle 14">
            <a:extLst>
              <a:ext uri="{FF2B5EF4-FFF2-40B4-BE49-F238E27FC236}">
                <a16:creationId xmlns:a16="http://schemas.microsoft.com/office/drawing/2014/main" id="{2957C02F-B2EC-4EB0-821B-336E8F35DE2D}"/>
              </a:ext>
            </a:extLst>
          </p:cNvPr>
          <p:cNvSpPr/>
          <p:nvPr/>
        </p:nvSpPr>
        <p:spPr>
          <a:xfrm>
            <a:off x="228600" y="304800"/>
            <a:ext cx="8763000" cy="830997"/>
          </a:xfrm>
          <a:prstGeom prst="rect">
            <a:avLst/>
          </a:prstGeom>
        </p:spPr>
        <p:txBody>
          <a:bodyPr wrap="square">
            <a:spAutoFit/>
          </a:bodyPr>
          <a:lstStyle/>
          <a:p>
            <a:pPr algn="ctr"/>
            <a:r>
              <a:rPr lang="en-US" sz="2400" b="1" dirty="0"/>
              <a:t>By now, you should have installed Python on your computer.</a:t>
            </a:r>
          </a:p>
          <a:p>
            <a:pPr algn="ctr"/>
            <a:r>
              <a:rPr lang="en-US" sz="2400" b="1" dirty="0"/>
              <a:t>If you’re using Anaconda/</a:t>
            </a:r>
            <a:r>
              <a:rPr lang="en-US" sz="2400" b="1" dirty="0" err="1"/>
              <a:t>Jupyter</a:t>
            </a:r>
            <a:r>
              <a:rPr lang="en-US" sz="2400" b="1" dirty="0"/>
              <a:t>, it runs in a web browser:</a:t>
            </a:r>
            <a:endParaRPr lang="en-US" sz="2400" dirty="0"/>
          </a:p>
        </p:txBody>
      </p:sp>
      <p:sp>
        <p:nvSpPr>
          <p:cNvPr id="14" name="Oval 13">
            <a:extLst>
              <a:ext uri="{FF2B5EF4-FFF2-40B4-BE49-F238E27FC236}">
                <a16:creationId xmlns:a16="http://schemas.microsoft.com/office/drawing/2014/main" id="{376A13EE-3289-4147-8127-B17757B6B347}"/>
              </a:ext>
            </a:extLst>
          </p:cNvPr>
          <p:cNvSpPr/>
          <p:nvPr/>
        </p:nvSpPr>
        <p:spPr>
          <a:xfrm>
            <a:off x="7086600" y="2286000"/>
            <a:ext cx="8382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CE57E89-B056-44B2-AE0E-81087A63BA4B}"/>
              </a:ext>
            </a:extLst>
          </p:cNvPr>
          <p:cNvPicPr>
            <a:picLocks noChangeAspect="1"/>
          </p:cNvPicPr>
          <p:nvPr/>
        </p:nvPicPr>
        <p:blipFill rotWithShape="1">
          <a:blip r:embed="rId3"/>
          <a:srcRect l="25000" t="13077" r="24999" b="68462"/>
          <a:stretch/>
        </p:blipFill>
        <p:spPr>
          <a:xfrm>
            <a:off x="399007" y="3417606"/>
            <a:ext cx="8345985" cy="1669197"/>
          </a:xfrm>
          <a:prstGeom prst="rect">
            <a:avLst/>
          </a:prstGeom>
        </p:spPr>
      </p:pic>
      <p:cxnSp>
        <p:nvCxnSpPr>
          <p:cNvPr id="19" name="Straight Arrow Connector 18">
            <a:extLst>
              <a:ext uri="{FF2B5EF4-FFF2-40B4-BE49-F238E27FC236}">
                <a16:creationId xmlns:a16="http://schemas.microsoft.com/office/drawing/2014/main" id="{D36E28FC-D93E-4842-B6B7-9435387D3A98}"/>
              </a:ext>
            </a:extLst>
          </p:cNvPr>
          <p:cNvCxnSpPr>
            <a:stCxn id="14" idx="3"/>
          </p:cNvCxnSpPr>
          <p:nvPr/>
        </p:nvCxnSpPr>
        <p:spPr>
          <a:xfrm flipH="1">
            <a:off x="6096000" y="2481122"/>
            <a:ext cx="1113352" cy="11764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C4C3B8C-5B6D-4CE8-B30B-A4E663D5E55E}"/>
              </a:ext>
            </a:extLst>
          </p:cNvPr>
          <p:cNvGrpSpPr/>
          <p:nvPr/>
        </p:nvGrpSpPr>
        <p:grpSpPr>
          <a:xfrm>
            <a:off x="1600200" y="4620508"/>
            <a:ext cx="5334000" cy="1417700"/>
            <a:chOff x="533400" y="2667000"/>
            <a:chExt cx="5334000" cy="1417700"/>
          </a:xfrm>
        </p:grpSpPr>
        <p:sp>
          <p:nvSpPr>
            <p:cNvPr id="28" name="TextBox 27">
              <a:extLst>
                <a:ext uri="{FF2B5EF4-FFF2-40B4-BE49-F238E27FC236}">
                  <a16:creationId xmlns:a16="http://schemas.microsoft.com/office/drawing/2014/main" id="{6B3F3481-84DC-4AC6-9203-DF85AAE83F44}"/>
                </a:ext>
              </a:extLst>
            </p:cNvPr>
            <p:cNvSpPr txBox="1"/>
            <p:nvPr/>
          </p:nvSpPr>
          <p:spPr>
            <a:xfrm>
              <a:off x="691511" y="3161370"/>
              <a:ext cx="5175889" cy="923330"/>
            </a:xfrm>
            <a:prstGeom prst="rect">
              <a:avLst/>
            </a:prstGeom>
            <a:noFill/>
            <a:ln w="38100">
              <a:solidFill>
                <a:srgbClr val="FF0000"/>
              </a:solidFill>
            </a:ln>
          </p:spPr>
          <p:txBody>
            <a:bodyPr wrap="square" rtlCol="0">
              <a:spAutoFit/>
            </a:bodyPr>
            <a:lstStyle/>
            <a:p>
              <a:r>
                <a:rPr lang="en-US" dirty="0"/>
                <a:t>You can write your commands and programs here and they will be evaluated when you press Shift-Enter (or other options from the Cell pulldown menu)</a:t>
              </a:r>
            </a:p>
          </p:txBody>
        </p:sp>
        <p:cxnSp>
          <p:nvCxnSpPr>
            <p:cNvPr id="30" name="Straight Arrow Connector 29">
              <a:extLst>
                <a:ext uri="{FF2B5EF4-FFF2-40B4-BE49-F238E27FC236}">
                  <a16:creationId xmlns:a16="http://schemas.microsoft.com/office/drawing/2014/main" id="{47B3F420-D7E1-4D04-A161-CB2727CBFE64}"/>
                </a:ext>
              </a:extLst>
            </p:cNvPr>
            <p:cNvCxnSpPr/>
            <p:nvPr/>
          </p:nvCxnSpPr>
          <p:spPr>
            <a:xfrm flipH="1" flipV="1">
              <a:off x="533400" y="2667000"/>
              <a:ext cx="304800" cy="49437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09D5A589-D595-4125-A224-84FA1D95C1F6}"/>
              </a:ext>
            </a:extLst>
          </p:cNvPr>
          <p:cNvSpPr txBox="1"/>
          <p:nvPr/>
        </p:nvSpPr>
        <p:spPr>
          <a:xfrm>
            <a:off x="5410200" y="2615156"/>
            <a:ext cx="1524000" cy="646331"/>
          </a:xfrm>
          <a:prstGeom prst="rect">
            <a:avLst/>
          </a:prstGeom>
          <a:noFill/>
        </p:spPr>
        <p:txBody>
          <a:bodyPr wrap="square" rtlCol="0">
            <a:spAutoFit/>
          </a:bodyPr>
          <a:lstStyle/>
          <a:p>
            <a:r>
              <a:rPr lang="en-US" dirty="0">
                <a:solidFill>
                  <a:srgbClr val="FF0000"/>
                </a:solidFill>
              </a:rPr>
              <a:t>Launch a new notebook</a:t>
            </a:r>
          </a:p>
        </p:txBody>
      </p:sp>
    </p:spTree>
    <p:extLst>
      <p:ext uri="{BB962C8B-B14F-4D97-AF65-F5344CB8AC3E}">
        <p14:creationId xmlns:p14="http://schemas.microsoft.com/office/powerpoint/2010/main" val="39726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48E6E-6855-49B7-84D8-9FFE06382667}"/>
              </a:ext>
            </a:extLst>
          </p:cNvPr>
          <p:cNvPicPr>
            <a:picLocks noChangeAspect="1"/>
          </p:cNvPicPr>
          <p:nvPr/>
        </p:nvPicPr>
        <p:blipFill>
          <a:blip r:embed="rId2"/>
          <a:stretch>
            <a:fillRect/>
          </a:stretch>
        </p:blipFill>
        <p:spPr>
          <a:xfrm>
            <a:off x="240298" y="1991015"/>
            <a:ext cx="4172158" cy="4028785"/>
          </a:xfrm>
          <a:prstGeom prst="rect">
            <a:avLst/>
          </a:prstGeom>
        </p:spPr>
      </p:pic>
      <p:pic>
        <p:nvPicPr>
          <p:cNvPr id="9" name="Picture 8">
            <a:extLst>
              <a:ext uri="{FF2B5EF4-FFF2-40B4-BE49-F238E27FC236}">
                <a16:creationId xmlns:a16="http://schemas.microsoft.com/office/drawing/2014/main" id="{80790FDA-BEB2-46EE-A707-265983E9F436}"/>
              </a:ext>
            </a:extLst>
          </p:cNvPr>
          <p:cNvPicPr>
            <a:picLocks noChangeAspect="1"/>
          </p:cNvPicPr>
          <p:nvPr/>
        </p:nvPicPr>
        <p:blipFill>
          <a:blip r:embed="rId3"/>
          <a:stretch>
            <a:fillRect/>
          </a:stretch>
        </p:blipFill>
        <p:spPr>
          <a:xfrm>
            <a:off x="4581898" y="1991015"/>
            <a:ext cx="4172158" cy="4028785"/>
          </a:xfrm>
          <a:prstGeom prst="rect">
            <a:avLst/>
          </a:prstGeom>
        </p:spPr>
      </p:pic>
      <p:sp>
        <p:nvSpPr>
          <p:cNvPr id="2" name="Rectangle 1"/>
          <p:cNvSpPr/>
          <p:nvPr/>
        </p:nvSpPr>
        <p:spPr>
          <a:xfrm>
            <a:off x="228600" y="304800"/>
            <a:ext cx="8763000" cy="830997"/>
          </a:xfrm>
          <a:prstGeom prst="rect">
            <a:avLst/>
          </a:prstGeom>
        </p:spPr>
        <p:txBody>
          <a:bodyPr wrap="square">
            <a:spAutoFit/>
          </a:bodyPr>
          <a:lstStyle/>
          <a:p>
            <a:pPr algn="ctr"/>
            <a:r>
              <a:rPr lang="en-US" sz="2400" b="1" dirty="0"/>
              <a:t>Or if you installed IDLE by following the instructions in Rosalind Homework problem #1:</a:t>
            </a:r>
            <a:endParaRPr lang="en-US" sz="2400" dirty="0"/>
          </a:p>
        </p:txBody>
      </p:sp>
      <p:sp>
        <p:nvSpPr>
          <p:cNvPr id="4" name="TextBox 3"/>
          <p:cNvSpPr txBox="1"/>
          <p:nvPr/>
        </p:nvSpPr>
        <p:spPr>
          <a:xfrm>
            <a:off x="228600" y="1600200"/>
            <a:ext cx="1382110" cy="369332"/>
          </a:xfrm>
          <a:prstGeom prst="rect">
            <a:avLst/>
          </a:prstGeom>
          <a:noFill/>
        </p:spPr>
        <p:txBody>
          <a:bodyPr wrap="none" rtlCol="0">
            <a:spAutoFit/>
          </a:bodyPr>
          <a:lstStyle/>
          <a:p>
            <a:r>
              <a:rPr lang="en-US" dirty="0"/>
              <a:t>Launch IDLE:</a:t>
            </a:r>
          </a:p>
        </p:txBody>
      </p:sp>
      <p:grpSp>
        <p:nvGrpSpPr>
          <p:cNvPr id="24" name="Group 23"/>
          <p:cNvGrpSpPr/>
          <p:nvPr/>
        </p:nvGrpSpPr>
        <p:grpSpPr>
          <a:xfrm>
            <a:off x="533400" y="2667000"/>
            <a:ext cx="3409001" cy="1140701"/>
            <a:chOff x="533400" y="2667000"/>
            <a:chExt cx="3409001" cy="1140701"/>
          </a:xfrm>
        </p:grpSpPr>
        <p:sp>
          <p:nvSpPr>
            <p:cNvPr id="7" name="TextBox 6"/>
            <p:cNvSpPr txBox="1"/>
            <p:nvPr/>
          </p:nvSpPr>
          <p:spPr>
            <a:xfrm>
              <a:off x="691511" y="3161370"/>
              <a:ext cx="3250890" cy="646331"/>
            </a:xfrm>
            <a:prstGeom prst="rect">
              <a:avLst/>
            </a:prstGeom>
            <a:noFill/>
            <a:ln w="38100">
              <a:solidFill>
                <a:srgbClr val="FF0000"/>
              </a:solidFill>
            </a:ln>
          </p:spPr>
          <p:txBody>
            <a:bodyPr wrap="none" rtlCol="0">
              <a:spAutoFit/>
            </a:bodyPr>
            <a:lstStyle/>
            <a:p>
              <a:r>
                <a:rPr lang="en-US" dirty="0"/>
                <a:t>You can test out commands here</a:t>
              </a:r>
            </a:p>
            <a:p>
              <a:r>
                <a:rPr lang="en-US" dirty="0"/>
                <a:t>to make sure they work…</a:t>
              </a:r>
            </a:p>
          </p:txBody>
        </p:sp>
        <p:cxnSp>
          <p:nvCxnSpPr>
            <p:cNvPr id="8" name="Straight Arrow Connector 7"/>
            <p:cNvCxnSpPr/>
            <p:nvPr/>
          </p:nvCxnSpPr>
          <p:spPr>
            <a:xfrm flipH="1" flipV="1">
              <a:off x="533400" y="2667000"/>
              <a:ext cx="304800" cy="49437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1000" y="2286002"/>
            <a:ext cx="3792458" cy="2627529"/>
            <a:chOff x="381000" y="2286002"/>
            <a:chExt cx="3792458" cy="2627529"/>
          </a:xfrm>
        </p:grpSpPr>
        <p:sp>
          <p:nvSpPr>
            <p:cNvPr id="10" name="TextBox 9"/>
            <p:cNvSpPr txBox="1"/>
            <p:nvPr/>
          </p:nvSpPr>
          <p:spPr>
            <a:xfrm>
              <a:off x="460454" y="4267200"/>
              <a:ext cx="3713004" cy="646331"/>
            </a:xfrm>
            <a:prstGeom prst="rect">
              <a:avLst/>
            </a:prstGeom>
            <a:noFill/>
            <a:ln w="38100">
              <a:solidFill>
                <a:srgbClr val="FF0000"/>
              </a:solidFill>
            </a:ln>
          </p:spPr>
          <p:txBody>
            <a:bodyPr wrap="none" rtlCol="0">
              <a:spAutoFit/>
            </a:bodyPr>
            <a:lstStyle/>
            <a:p>
              <a:r>
                <a:rPr lang="en-US" dirty="0"/>
                <a:t>…but to actually write your programs,</a:t>
              </a:r>
            </a:p>
            <a:p>
              <a:r>
                <a:rPr lang="en-US" dirty="0"/>
                <a:t>open a new window.</a:t>
              </a:r>
            </a:p>
          </p:txBody>
        </p:sp>
        <p:cxnSp>
          <p:nvCxnSpPr>
            <p:cNvPr id="11" name="Straight Arrow Connector 10"/>
            <p:cNvCxnSpPr/>
            <p:nvPr/>
          </p:nvCxnSpPr>
          <p:spPr>
            <a:xfrm flipH="1" flipV="1">
              <a:off x="381000" y="2286002"/>
              <a:ext cx="228600" cy="1981198"/>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65625" y="5983069"/>
            <a:ext cx="8480083" cy="646331"/>
            <a:chOff x="265625" y="5983069"/>
            <a:chExt cx="8480083" cy="646331"/>
          </a:xfrm>
        </p:grpSpPr>
        <p:sp>
          <p:nvSpPr>
            <p:cNvPr id="26" name="TextBox 25"/>
            <p:cNvSpPr txBox="1"/>
            <p:nvPr/>
          </p:nvSpPr>
          <p:spPr>
            <a:xfrm>
              <a:off x="265625" y="5983069"/>
              <a:ext cx="4102662" cy="646331"/>
            </a:xfrm>
            <a:prstGeom prst="rect">
              <a:avLst/>
            </a:prstGeom>
            <a:solidFill>
              <a:schemeClr val="bg1"/>
            </a:solidFill>
            <a:ln w="38100">
              <a:solidFill>
                <a:srgbClr val="FF0000"/>
              </a:solidFill>
            </a:ln>
          </p:spPr>
          <p:txBody>
            <a:bodyPr wrap="none" rtlCol="0">
              <a:spAutoFit/>
            </a:bodyPr>
            <a:lstStyle/>
            <a:p>
              <a:pPr algn="ctr"/>
              <a:r>
                <a:rPr lang="en-US" dirty="0"/>
                <a:t>This window will serve as a command line</a:t>
              </a:r>
            </a:p>
            <a:p>
              <a:pPr algn="ctr"/>
              <a:r>
                <a:rPr lang="en-US" dirty="0"/>
                <a:t>interface &amp; display your program output.</a:t>
              </a:r>
            </a:p>
          </p:txBody>
        </p:sp>
        <p:sp>
          <p:nvSpPr>
            <p:cNvPr id="29" name="TextBox 28"/>
            <p:cNvSpPr txBox="1"/>
            <p:nvPr/>
          </p:nvSpPr>
          <p:spPr>
            <a:xfrm>
              <a:off x="4572000" y="5983069"/>
              <a:ext cx="4173708" cy="646331"/>
            </a:xfrm>
            <a:prstGeom prst="rect">
              <a:avLst/>
            </a:prstGeom>
            <a:solidFill>
              <a:schemeClr val="bg1"/>
            </a:solidFill>
            <a:ln w="38100">
              <a:solidFill>
                <a:srgbClr val="FF0000"/>
              </a:solidFill>
            </a:ln>
          </p:spPr>
          <p:txBody>
            <a:bodyPr wrap="square" rtlCol="0">
              <a:spAutoFit/>
            </a:bodyPr>
            <a:lstStyle/>
            <a:p>
              <a:pPr algn="ctr"/>
              <a:r>
                <a:rPr lang="en-US" dirty="0"/>
                <a:t>This window will serve as a text editor for programming.</a:t>
              </a:r>
            </a:p>
          </p:txBody>
        </p:sp>
      </p:grpSp>
    </p:spTree>
    <p:extLst>
      <p:ext uri="{BB962C8B-B14F-4D97-AF65-F5344CB8AC3E}">
        <p14:creationId xmlns:p14="http://schemas.microsoft.com/office/powerpoint/2010/main" val="34743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763000" cy="4893647"/>
          </a:xfrm>
          <a:prstGeom prst="rect">
            <a:avLst/>
          </a:prstGeom>
        </p:spPr>
        <p:txBody>
          <a:bodyPr wrap="square">
            <a:spAutoFit/>
          </a:bodyPr>
          <a:lstStyle/>
          <a:p>
            <a:r>
              <a:rPr lang="en-US" sz="2400" b="1" dirty="0"/>
              <a:t>Let’s start with some simple programs in Python:</a:t>
            </a:r>
          </a:p>
          <a:p>
            <a:endParaRPr lang="en-US" sz="2400" b="1" dirty="0"/>
          </a:p>
          <a:p>
            <a:endParaRPr lang="en-US" sz="2400" dirty="0"/>
          </a:p>
          <a:p>
            <a:r>
              <a:rPr lang="en-US" sz="2400" b="1" dirty="0"/>
              <a:t>A very simple example is:</a:t>
            </a:r>
            <a:endParaRPr lang="en-US" sz="2400" dirty="0"/>
          </a:p>
          <a:p>
            <a:r>
              <a:rPr lang="en-US" sz="2400" dirty="0"/>
              <a:t> </a:t>
            </a:r>
          </a:p>
          <a:p>
            <a:r>
              <a:rPr lang="en-US" sz="2400" dirty="0"/>
              <a:t>print("Hello, future </a:t>
            </a:r>
            <a:r>
              <a:rPr lang="en-US" sz="2400" dirty="0" err="1"/>
              <a:t>bioinformatician</a:t>
            </a:r>
            <a:r>
              <a:rPr lang="en-US" sz="2400" dirty="0"/>
              <a:t>!")      # print out the greeting</a:t>
            </a:r>
          </a:p>
          <a:p>
            <a:r>
              <a:rPr lang="en-US" sz="2400" dirty="0"/>
              <a:t> </a:t>
            </a:r>
          </a:p>
          <a:p>
            <a:r>
              <a:rPr lang="en-US" sz="2400" b="1" dirty="0"/>
              <a:t>Run the program. In </a:t>
            </a:r>
            <a:r>
              <a:rPr lang="en-US" sz="2400" b="1" dirty="0" err="1"/>
              <a:t>Jupyter</a:t>
            </a:r>
            <a:r>
              <a:rPr lang="en-US" sz="2400" b="1" dirty="0"/>
              <a:t>, you can just type Shift-Enter &amp; the output will appear below this cell of the notebook.</a:t>
            </a:r>
          </a:p>
          <a:p>
            <a:endParaRPr lang="en-US" sz="2400" b="1" dirty="0"/>
          </a:p>
          <a:p>
            <a:r>
              <a:rPr lang="en-US" sz="2400" b="1" dirty="0"/>
              <a:t>The output looks like this:</a:t>
            </a:r>
          </a:p>
          <a:p>
            <a:r>
              <a:rPr lang="en-US" sz="2400" dirty="0"/>
              <a:t> </a:t>
            </a:r>
          </a:p>
          <a:p>
            <a:r>
              <a:rPr lang="en-US" sz="2400" dirty="0"/>
              <a:t>Hello, future </a:t>
            </a:r>
            <a:r>
              <a:rPr lang="en-US" sz="2400" dirty="0" err="1"/>
              <a:t>bioinformatician</a:t>
            </a:r>
            <a:r>
              <a:rPr lang="en-US" sz="2400" dirty="0"/>
              <a:t>!</a:t>
            </a:r>
          </a:p>
        </p:txBody>
      </p:sp>
      <p:sp>
        <p:nvSpPr>
          <p:cNvPr id="4" name="TextBox 3">
            <a:extLst>
              <a:ext uri="{FF2B5EF4-FFF2-40B4-BE49-F238E27FC236}">
                <a16:creationId xmlns:a16="http://schemas.microsoft.com/office/drawing/2014/main" id="{C315A895-5B5E-48F9-9DF3-25984D5166FF}"/>
              </a:ext>
            </a:extLst>
          </p:cNvPr>
          <p:cNvSpPr txBox="1"/>
          <p:nvPr/>
        </p:nvSpPr>
        <p:spPr>
          <a:xfrm flipH="1">
            <a:off x="-1137" y="6488668"/>
            <a:ext cx="11506200" cy="369332"/>
          </a:xfrm>
          <a:prstGeom prst="rect">
            <a:avLst/>
          </a:prstGeom>
          <a:noFill/>
        </p:spPr>
        <p:txBody>
          <a:bodyPr wrap="square" rtlCol="0">
            <a:spAutoFit/>
          </a:bodyPr>
          <a:lstStyle/>
          <a:p>
            <a:r>
              <a:rPr lang="en-US" dirty="0"/>
              <a:t>FYI: This is version agnostic. Python 3 takes print(“X”). Python 2 also takes print “X” as in Rosalind</a:t>
            </a:r>
          </a:p>
        </p:txBody>
      </p:sp>
    </p:spTree>
    <p:extLst>
      <p:ext uri="{BB962C8B-B14F-4D97-AF65-F5344CB8AC3E}">
        <p14:creationId xmlns:p14="http://schemas.microsoft.com/office/powerpoint/2010/main" val="230254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915400" cy="5632311"/>
          </a:xfrm>
          <a:prstGeom prst="rect">
            <a:avLst/>
          </a:prstGeom>
        </p:spPr>
        <p:txBody>
          <a:bodyPr wrap="square">
            <a:spAutoFit/>
          </a:bodyPr>
          <a:lstStyle/>
          <a:p>
            <a:r>
              <a:rPr lang="en-US" sz="2400" b="1" dirty="0"/>
              <a:t>A slightly more sophisticated version:</a:t>
            </a:r>
          </a:p>
          <a:p>
            <a:r>
              <a:rPr lang="en-US" sz="2400" dirty="0"/>
              <a:t> </a:t>
            </a:r>
          </a:p>
          <a:p>
            <a:r>
              <a:rPr lang="en-US" sz="2000" dirty="0"/>
              <a:t>name = input("What is your name? ")  	# asks a question and saves the answer</a:t>
            </a:r>
          </a:p>
          <a:p>
            <a:r>
              <a:rPr lang="en-US" sz="2000" dirty="0"/>
              <a:t>					# in the variable "name"</a:t>
            </a:r>
          </a:p>
          <a:p>
            <a:r>
              <a:rPr lang="en-US" sz="2000" dirty="0"/>
              <a:t>print("Hello, future bioinformatician " + name + "!")	# print out the greeting</a:t>
            </a:r>
          </a:p>
          <a:p>
            <a:r>
              <a:rPr lang="en-US" sz="2400" dirty="0"/>
              <a:t> </a:t>
            </a:r>
          </a:p>
          <a:p>
            <a:endParaRPr lang="en-US" sz="2400" b="1" dirty="0"/>
          </a:p>
          <a:p>
            <a:r>
              <a:rPr lang="en-US" sz="2400" b="1" dirty="0"/>
              <a:t>When you run it this time, the output looks like:</a:t>
            </a:r>
          </a:p>
          <a:p>
            <a:r>
              <a:rPr lang="en-US" sz="2400" dirty="0"/>
              <a:t> </a:t>
            </a:r>
          </a:p>
          <a:p>
            <a:r>
              <a:rPr lang="en-US" dirty="0"/>
              <a:t>What is your name?  </a:t>
            </a:r>
          </a:p>
          <a:p>
            <a:r>
              <a:rPr lang="en-US" sz="2400" dirty="0"/>
              <a:t> </a:t>
            </a:r>
          </a:p>
          <a:p>
            <a:endParaRPr lang="en-US" sz="2400" b="1" dirty="0"/>
          </a:p>
          <a:p>
            <a:r>
              <a:rPr lang="en-US" sz="2400" b="1" dirty="0"/>
              <a:t>If you type in your name, followed by the enter key, the program will print:</a:t>
            </a:r>
          </a:p>
          <a:p>
            <a:r>
              <a:rPr lang="en-US" sz="2400" dirty="0"/>
              <a:t> </a:t>
            </a:r>
          </a:p>
          <a:p>
            <a:r>
              <a:rPr lang="en-US" dirty="0"/>
              <a:t>Hello, future </a:t>
            </a:r>
            <a:r>
              <a:rPr lang="en-US" dirty="0" err="1"/>
              <a:t>bioinformatician</a:t>
            </a:r>
            <a:r>
              <a:rPr lang="en-US" dirty="0"/>
              <a:t> Alice!</a:t>
            </a:r>
          </a:p>
        </p:txBody>
      </p:sp>
      <p:sp>
        <p:nvSpPr>
          <p:cNvPr id="3" name="TextBox 2">
            <a:extLst>
              <a:ext uri="{FF2B5EF4-FFF2-40B4-BE49-F238E27FC236}">
                <a16:creationId xmlns:a16="http://schemas.microsoft.com/office/drawing/2014/main" id="{D856655F-E900-4A79-BC9C-27E55B55E7FC}"/>
              </a:ext>
            </a:extLst>
          </p:cNvPr>
          <p:cNvSpPr txBox="1"/>
          <p:nvPr/>
        </p:nvSpPr>
        <p:spPr>
          <a:xfrm flipH="1">
            <a:off x="-1137" y="6488668"/>
            <a:ext cx="9145137" cy="369332"/>
          </a:xfrm>
          <a:prstGeom prst="rect">
            <a:avLst/>
          </a:prstGeom>
          <a:noFill/>
        </p:spPr>
        <p:txBody>
          <a:bodyPr wrap="square" rtlCol="0">
            <a:spAutoFit/>
          </a:bodyPr>
          <a:lstStyle/>
          <a:p>
            <a:r>
              <a:rPr lang="en-US" dirty="0"/>
              <a:t>FYI: Python 2.x uses </a:t>
            </a:r>
            <a:r>
              <a:rPr lang="en-US" dirty="0" err="1"/>
              <a:t>raw_input</a:t>
            </a:r>
            <a:r>
              <a:rPr lang="en-US" dirty="0"/>
              <a:t>() instead of input()</a:t>
            </a:r>
          </a:p>
        </p:txBody>
      </p:sp>
    </p:spTree>
    <p:extLst>
      <p:ext uri="{BB962C8B-B14F-4D97-AF65-F5344CB8AC3E}">
        <p14:creationId xmlns:p14="http://schemas.microsoft.com/office/powerpoint/2010/main" val="202794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4893647"/>
          </a:xfrm>
          <a:prstGeom prst="rect">
            <a:avLst/>
          </a:prstGeom>
        </p:spPr>
        <p:txBody>
          <a:bodyPr wrap="square">
            <a:spAutoFit/>
          </a:bodyPr>
          <a:lstStyle/>
          <a:p>
            <a:pPr algn="ctr"/>
            <a:r>
              <a:rPr lang="en-US" sz="2400" b="1" dirty="0"/>
              <a:t>GENERAL CONCEPTS</a:t>
            </a:r>
          </a:p>
          <a:p>
            <a:pPr algn="ctr"/>
            <a:endParaRPr lang="en-US" sz="2400" dirty="0"/>
          </a:p>
          <a:p>
            <a:pPr algn="ctr"/>
            <a:endParaRPr lang="en-US" sz="2400" dirty="0"/>
          </a:p>
          <a:p>
            <a:r>
              <a:rPr lang="en-US" sz="2400" dirty="0"/>
              <a:t>Names, numbers, words, etc. are stored as </a:t>
            </a:r>
            <a:r>
              <a:rPr lang="en-US" sz="2400" b="1" i="1" dirty="0"/>
              <a:t>variables</a:t>
            </a:r>
            <a:r>
              <a:rPr lang="en-US" sz="2400" dirty="0"/>
              <a:t>.  </a:t>
            </a:r>
          </a:p>
          <a:p>
            <a:endParaRPr lang="en-US" sz="2400" dirty="0"/>
          </a:p>
          <a:p>
            <a:r>
              <a:rPr lang="en-US" sz="2400" dirty="0"/>
              <a:t>Variables in Python can be named essentially anything </a:t>
            </a:r>
            <a:r>
              <a:rPr lang="en-US" sz="2400" u="sng" dirty="0"/>
              <a:t>except</a:t>
            </a:r>
            <a:r>
              <a:rPr lang="en-US" sz="2400" dirty="0"/>
              <a:t> words Python uses as command.</a:t>
            </a:r>
          </a:p>
          <a:p>
            <a:endParaRPr lang="en-US" sz="2400" dirty="0"/>
          </a:p>
          <a:p>
            <a:r>
              <a:rPr lang="en-US" sz="2400" dirty="0"/>
              <a:t>For example:</a:t>
            </a:r>
          </a:p>
          <a:p>
            <a:endParaRPr lang="en-US" sz="2400" dirty="0"/>
          </a:p>
          <a:p>
            <a:r>
              <a:rPr lang="en-US" sz="2400" dirty="0"/>
              <a:t>	</a:t>
            </a:r>
            <a:r>
              <a:rPr lang="en-US" sz="2400" dirty="0" err="1"/>
              <a:t>BobsSocialSecurityNumber</a:t>
            </a:r>
            <a:r>
              <a:rPr lang="en-US" sz="2400" dirty="0"/>
              <a:t> = 456249685</a:t>
            </a:r>
          </a:p>
          <a:p>
            <a:r>
              <a:rPr lang="en-US" sz="2400" dirty="0"/>
              <a:t>	mole = 6.022e-23</a:t>
            </a:r>
          </a:p>
          <a:p>
            <a:r>
              <a:rPr lang="en-US" sz="2400" dirty="0"/>
              <a:t>	password = "7 infinite fields of blue"</a:t>
            </a:r>
          </a:p>
        </p:txBody>
      </p:sp>
      <p:sp>
        <p:nvSpPr>
          <p:cNvPr id="3" name="TextBox 2"/>
          <p:cNvSpPr txBox="1"/>
          <p:nvPr/>
        </p:nvSpPr>
        <p:spPr>
          <a:xfrm>
            <a:off x="4343399" y="5849034"/>
            <a:ext cx="4572001" cy="646331"/>
          </a:xfrm>
          <a:prstGeom prst="rect">
            <a:avLst/>
          </a:prstGeom>
          <a:noFill/>
        </p:spPr>
        <p:txBody>
          <a:bodyPr wrap="square" rtlCol="0">
            <a:spAutoFit/>
          </a:bodyPr>
          <a:lstStyle/>
          <a:p>
            <a:r>
              <a:rPr lang="en-US" b="1" dirty="0"/>
              <a:t>Note that strings of letters and/or numbers are in quotes, unlike numerical values.</a:t>
            </a:r>
          </a:p>
        </p:txBody>
      </p:sp>
      <p:cxnSp>
        <p:nvCxnSpPr>
          <p:cNvPr id="5" name="Straight Arrow Connector 4"/>
          <p:cNvCxnSpPr/>
          <p:nvPr/>
        </p:nvCxnSpPr>
        <p:spPr>
          <a:xfrm flipH="1" flipV="1">
            <a:off x="4572000" y="5427047"/>
            <a:ext cx="381000" cy="421987"/>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765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2564</Words>
  <Application>Microsoft Office PowerPoint</Application>
  <PresentationFormat>On-screen Show (4:3)</PresentationFormat>
  <Paragraphs>277</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Marcotte</dc:creator>
  <cp:lastModifiedBy>Marcotte</cp:lastModifiedBy>
  <cp:revision>55</cp:revision>
  <cp:lastPrinted>2024-01-22T18:08:19Z</cp:lastPrinted>
  <dcterms:created xsi:type="dcterms:W3CDTF">2014-01-13T03:49:12Z</dcterms:created>
  <dcterms:modified xsi:type="dcterms:W3CDTF">2024-01-22T18:09:41Z</dcterms:modified>
</cp:coreProperties>
</file>