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59" r:id="rId3"/>
    <p:sldId id="361" r:id="rId4"/>
    <p:sldId id="363" r:id="rId5"/>
    <p:sldId id="364" r:id="rId6"/>
    <p:sldId id="365" r:id="rId7"/>
    <p:sldId id="366" r:id="rId8"/>
    <p:sldId id="367" r:id="rId9"/>
    <p:sldId id="358" r:id="rId10"/>
    <p:sldId id="357" r:id="rId11"/>
    <p:sldId id="370" r:id="rId12"/>
    <p:sldId id="372" r:id="rId13"/>
    <p:sldId id="373" r:id="rId14"/>
    <p:sldId id="374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26" r:id="rId32"/>
    <p:sldId id="427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38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416" r:id="rId57"/>
    <p:sldId id="383" r:id="rId58"/>
    <p:sldId id="419" r:id="rId59"/>
    <p:sldId id="420" r:id="rId60"/>
    <p:sldId id="422" r:id="rId61"/>
    <p:sldId id="423" r:id="rId62"/>
    <p:sldId id="417" r:id="rId63"/>
    <p:sldId id="424" r:id="rId64"/>
    <p:sldId id="425" r:id="rId65"/>
    <p:sldId id="428" r:id="rId66"/>
    <p:sldId id="429" r:id="rId67"/>
    <p:sldId id="329" r:id="rId68"/>
    <p:sldId id="326" r:id="rId69"/>
    <p:sldId id="327" r:id="rId70"/>
    <p:sldId id="328" r:id="rId71"/>
    <p:sldId id="325" r:id="rId72"/>
    <p:sldId id="332" r:id="rId73"/>
    <p:sldId id="333" r:id="rId74"/>
    <p:sldId id="335" r:id="rId75"/>
    <p:sldId id="334" r:id="rId76"/>
    <p:sldId id="336" r:id="rId77"/>
    <p:sldId id="337" r:id="rId78"/>
    <p:sldId id="338" r:id="rId79"/>
    <p:sldId id="339" r:id="rId80"/>
    <p:sldId id="344" r:id="rId81"/>
    <p:sldId id="347" r:id="rId82"/>
    <p:sldId id="349" r:id="rId83"/>
    <p:sldId id="350" r:id="rId84"/>
    <p:sldId id="351" r:id="rId85"/>
    <p:sldId id="352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FDD10-135F-4A2E-BC7F-56400D85F3B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F4F6-DA11-46CC-BBE4-310B04A1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4F6-DA11-46CC-BBE4-310B04A1AE5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4F6-DA11-46CC-BBE4-310B04A1AE5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4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2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0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3D3A-1D6C-4020-B090-B119B108706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098B-B5B4-4755-968A-D26AB06D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55"/>
            <a:ext cx="7772400" cy="1470025"/>
          </a:xfrm>
        </p:spPr>
        <p:txBody>
          <a:bodyPr/>
          <a:lstStyle/>
          <a:p>
            <a:r>
              <a:rPr lang="en-US" dirty="0" smtClean="0"/>
              <a:t>Homology, </a:t>
            </a:r>
            <a:r>
              <a:rPr lang="en-US" dirty="0" err="1" smtClean="0"/>
              <a:t>Orthology</a:t>
            </a:r>
            <a:r>
              <a:rPr lang="en-US" dirty="0" smtClean="0"/>
              <a:t>, and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Benjamin J. </a:t>
            </a:r>
            <a:r>
              <a:rPr lang="en-US" dirty="0" err="1" smtClean="0">
                <a:solidFill>
                  <a:schemeClr val="tx1"/>
                </a:solidFill>
              </a:rPr>
              <a:t>Liebeskind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Post-doctoral Fellow, UT Austin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PIs: Edward </a:t>
            </a:r>
            <a:r>
              <a:rPr lang="en-US" dirty="0" err="1" smtClean="0">
                <a:solidFill>
                  <a:schemeClr val="tx1"/>
                </a:solidFill>
              </a:rPr>
              <a:t>Marcotte</a:t>
            </a:r>
            <a:r>
              <a:rPr lang="en-US" dirty="0" smtClean="0">
                <a:solidFill>
                  <a:schemeClr val="tx1"/>
                </a:solidFill>
              </a:rPr>
              <a:t>, Rick Aldrich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550223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courtesy of William Pearson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24000"/>
            <a:ext cx="6334125" cy="481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384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scores between </a:t>
            </a:r>
            <a:r>
              <a:rPr lang="en-US" i="1" dirty="0" smtClean="0"/>
              <a:t>real</a:t>
            </a:r>
            <a:r>
              <a:rPr lang="en-US" dirty="0"/>
              <a:t> </a:t>
            </a:r>
            <a:r>
              <a:rPr lang="en-US" dirty="0" smtClean="0"/>
              <a:t>non-homologous sequences are indistinguishable from 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5862" y="987073"/>
            <a:ext cx="414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homologs have non-random scores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" y="987073"/>
            <a:ext cx="990600" cy="129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81800" y="1327098"/>
            <a:ext cx="1143000" cy="1797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2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Homologous gene families are very large</a:t>
            </a:r>
          </a:p>
          <a:p>
            <a:endParaRPr lang="en-US" dirty="0"/>
          </a:p>
          <a:p>
            <a:r>
              <a:rPr lang="en-US" dirty="0" smtClean="0"/>
              <a:t>How do we find one-to-one correspondence across species?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23" y="2163263"/>
            <a:ext cx="2971860" cy="4086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6477000"/>
            <a:ext cx="4044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Fig. 2 in Davis et al., PLoS Biol 8(7): e1000439, 2010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06912" y="160020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Human cycophilin family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217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Orthology</a:t>
            </a:r>
            <a:endParaRPr lang="en-US" dirty="0"/>
          </a:p>
        </p:txBody>
      </p:sp>
      <p:sp>
        <p:nvSpPr>
          <p:cNvPr id="4" name="AutoShape 2" descr="data:image/jpeg;base64,/9j/4AAQSkZJRgABAQAAAQABAAD/2wCEAAkGBxMSEhUTEhIWFhUWFhUXFRcVFRUVFRUXFRUWFhUXFRUYHSggGBolGxUVITEhJSkrLi4uFx8zODMtNygtLisBCgoKDQ0OFQ8PDysZFRkrKysrLTctNy0tLSsrKy03KysrKy0tKysrKysrKysrKysrLSsrKysrKysrKysrKysrK//AABEIAQkAvgMBIgACEQEDEQH/xAAcAAABBAMBAAAAAAAAAAAAAAADAQIEBQAGBwj/xAA+EAABBAAEAwUGBAQGAQUAAAABAAIDEQQSITEFQVEGYXGBkRMiobHB8AcyUtEUQnKyNGKCouHxMyNDc5LD/8QAFgEBAQEAAAAAAAAAAAAAAAAAAAEC/8QAGREBAQEBAQEAAAAAAAAAAAAAAAERQQIx/9oADAMBAAIRAxEAPwDqWVLScAlC0BOCZlR3BMQDpNLUYhIQoA5VmVEpYAgYAsyp9Jkkgb+YgeJVCrFDfxWFu8jefPoaT2cRiNVI3XvCCQsWMladnA+BBTw1A2kgaiAJwagFlTHhHITXNQRqTqRsiaWqANJCEfKmFqgAQsyohCags1gKxMctBXFDJWEpLQOSFJaS1A5Y0Jqq+0vFhh4CQfffbYxzut/JBD7S9pGwWxmryHAn9BrQ/JaJjeKTTNDnPJur1r3m80TDYd0rsz7LjuT9VbwcKoatrdBQ8LwpeWZyctm+4NId8dlu3D5oWMy5R5gHv/ZUrsEReUUgnByA6E1t36f8qjaJsPA9uga01YrTU7bKodi5YtpHadCaod2yBBE9oLnE6ai69Sg8SxB18BXiSBXzQW8Ha1zazgH4O2tXPDu0kEul5CRYDtPQrn0zy4UR5mtz81SOe7Nd9976BB3QEEWNUoC0D8Pe0BLv4aQ3dlt/y1y3srfwgdlTC1OaTz8lhQCITKRXBMLVkBeEMhSCEwsQTXJhSOcmly0GlYktYEGLFiQqBwWgdqsSZsQQNWx+6B1I/MfVbrjMRkY53MDTxWucNwNkvI1J5oCdmuG5qJ+SvJMG1po8vRLEQ0e6KT3PsoAtwrTyHosj4a21JATwqI8nBo3bqn4xwOhbB8NqWzAI8bQdCg5azgjpDqCTsN9NU/ifZ0R2TYGwFX8dgupswjRqAPFBxkLXCnAFQcS4c12HxMcgH5XA6jlev1XaWusWFR4/gcLmmmgHl1B7lb8ONxs/pHqBR+SAwWWnFMIVCEpLWOCbSyMKG5FIQ3hA8pCnOTbVDUoWWktApKG8pybJI0bmlRW8ROZwZyGpQ2OrZZJKC5zh1IHTuTIm2SgPBKpcLrUIM5KXGMo1QSWLKo2hR4th0BHqpLXgoHxlTcOOaiBSGnRBKcVExLkS9ECZhQQJ36InDHe4R0cf3+qHO2knCTo/+ofEILFIQsSEoEcExycSh2pRlpFiUKBxCGUYhDcFQNYE4BIgxaeZ5J55Hh5EcZLQ0GmmtyRzW2zatPgfktIbifYQGtCZHeetqizAIaDsDyVjg2aKo4VJJJBmlNku08LsD0VvCKA70DcRLk1Kp5cRLKSG2B1Vni2OPLN8D69FQ8Uwz5SGOcYo9LDTRd1zEa0gHiuHgHTGxtf+kubv3i7URoxUJsTZx3OseiLh+yjBKxzHtyi/5WnR2++5A2vZXXF8EPaD2RrTawHN611b/lPkgLwbjD3EZz49VtMWKFXyWqcNw4aRmq71rbxWx4ismml9EA8Vx6OOyXaKI3tfhnae0F9FpvaaKtNa6aHc9Sqrs+0EF5wzXtaC535hI0A0dwATzpB03+PZIPdPeFK4W33Sep+Wi1XDBhax8P5HdNPGxyK2rhk7XRtLdtvMboJqY5YXIZcoHOKYSstISoHJLTcyTMgkkoZKI4JhatBE0hPpIQgEQtRx/C80nsyS0B5eDVit6I8luWRQ+IQ0M9a1RreuqChZKaIIoB2neORCkQz7IE8zPdawE3eZ3gCavy2SwoLeLVLJhQ7Qgeeqj4WcDQqc2QFBDbwePej8vgsdgGNG1qTiccyNpc40ALNqjwvHP4lxDPcZycd3eHcgLiKaVZ57YNeiiMw7LsuB6WdVOfF7loKrG8Kc85mO16H6FJGCW5Xx1pR3ogda3/5U/C8RYXmI0HCtO47EKwMOmiCiwWCETS1tBtkgVte4VtwhlRN8z6oUseoHUqwY2gB0QOKaSlSUpQlrMqzKltQDIWEJ5TaQSlhCcQspaDcqTKn0moMpIQnWktBXcXhBa3uJI8aI+qpWClecVOgHitee7QoGmYg6I7sSWiydFEj5FSOJQZ4SG1aCjx2Idijl1EQOp/XzrwRMRGWsoaNA0rQjwpUMMuLjm9lIyOMH8j32Wus0A03V9262pnDMYWteyWBwygkFpvlYBB1/4Qay2WcPGUSFvUuuq8RfxWyQ4zEltEgDQ7Wa6DVWeEGLByPw8btNw7SlB47j5oInzSQs9mzKDldrTyAKHmEEHtCTTJ2E+0jOtfzN3I+q2fg3FBLGDfILTYeLx4hvuBwG/vNIF9L2KtOzsOVprazQPRBtmGOZxPT7/dS1H4dHTL5u1/ZSiEDUtJKWEoETU8JC1TA1YiZUMqCYGp2VKAnqgNJhCNSj43ExxNzyvaxvVxr06qjELGYtkLDJI4Na3mfkOpWmcY/EdjXZMPHnP6nmh45RqfVadxrjk2Jdcr9tmjRrfBoQbZwvtMcTinB2jS0+zb0ykX/qIJJR8a/K4g9dFp3ZLEsbjIC8+6XFjieQkaWA+pBW+8awJBLXaOb8RyIQVzJvUEeitMM8OHctafIWHXpSkcOx3Inw++qC6xkLHDLI0OaeRF+aFBghH/4JCxpqxo5unKjqB4UjtOZvXqo02CJ1aaQXcOLl6M2qwSNdeq1/i/DnTmpnFzMwe5oJDC4ABt/q2utr1To8JMf/AHD6lT4cE4aucXHkghYrCtDQ1ooAVQ6Kbw+CyGjn8uai8QnDASTXMk7ADcq77Pwt9mHh7Xlw/M0gtroCEFnVCuiS05xTCVApTCnWmoFASgLAsJVGEphWWmErIsgE4rUuJdtWtsQMv/M/QeQH1WqcV7SzTjK6U5eYb7o+C0Nz472uihBbERJJ/tb58/Jct7RcSmxDi97y48rOgHRo2ATJ5e9QHS2qIUAyk3ujGU6pjyM3isLUGe076+9KXcOB4tvEcFHITUzRlcej2jWx+k6HzXCcy2jsB2j/AIXE5HH/ANKamu6Nds13qaPcUVtPF8C4EtcKcNx9QeioHOLCuqcQwjJ207Q/yu5j9wtA41wt0bssg0JOVw2d4Hr3LKJHDuJjJ381Z4bFA/zLTZMC4atJUeBs4fbc/gW2PVB0TDY1peWjuB6KSJRrstVwHC8U45pJGtHTKSfW1svD8ASQ0EucdLPLqdNkHO/xNxbg5kYJoguduAdaaO/ZxWvdm+0s2FdcT6H8zDq13iOveFe/ilimuxjms1bEGxD/AEj3v9xctAa4td5o1HfezPbGHF038kv6Dsf6Dz8N1sa844HFvjcHMcWuF0RuLFaeS37s9+ID42hmIaZGjZw0ePH9SJXUE0Kn4b2mw09ZJQCf5Xe6fjurcKofaQlNBSlA1I5YU21ByPEPNftookcnclxEuihtkoqh8z0FiSSX5JkT/qqGTBDDi4X5oznJmE5jpt4H/ooBNh6oLolPeN1Fcykadj7CcVdPhW5jb2e6TzcBsT38lsvsWSgskAIPI/PxXL/w04n7Ob2ROj7y/wBQGo8wPUBdPxbdA5vNZrKJN2VEfvMt7eh3H7obcM0bAKzf2gZBA+SU6RtJ/qOwaO8kgea5c7t7ii5x/wDTNkkXG05bOgB0uu+0HQWwPe7LG2zzOzW/1H6bqwx8jMBhZZnnM8NJJ2s7Na0chZAXPuyfbrEjFRsldnjlcGZQxgDS40HNygbXr1Cs/wAXMa50TYx+W2uf61G31t3kEHJ+ITF7i5xtziXOPe4kk/FVWJb7wI+6VhLeY9KpQ52kFVqBNKksn6qEWpYyirFmJrwW0cE7aT4ehftGfpeToO524WmNKPG7TUoY7b2Z7VRYy2j3JALyE7jq081sBK884TGuhe17CQ5ptpHL76LtnZXjgxeHElU4EteOjh9CKPmjC3LkgWUsQcTeOdqKdypR2QXjVAAxpsbNSpVb/JCzC0UIs+/sKM5rg6x4d1KxTI2g2e+j3AbKAcZsJJWpznUVjz/wqpcFOWOa4GnNII7iNQu2cH4yyaBsgIyuAzC7yO2IPTVcMcK+/mtt7IcQJjlgFAgZ2XzG0je8ag+RRG7dq8CZofYjY++91XlY06GupPyK5QYC1xad2uLTvWhpdf7FTNlbIHnM/K1uv6BdD1c71XLeOvb/ABErv87hpY0BofBEbZ+FPA/a4h2IePdgFN6GRwOx/wArbP8AqCf+LmJDXRxA7kyO7+TfQBbP+Ebg7h5AoVNJdc7ykX5EDyXP/wAWMTmx723/AONjG+eXMf7lBp+YaoEm6cD0+KHdkLSmyx81DDSD6qdO6tlFcdUU+0aN6QCwlru1RST7beC3b8LuLhk7oXGhKAW9M45eYv0WlSt90+CbFIWlrmmiKI7iNkZeiyVihcIxftoIpf1xtd5kC/jamgrKOHB6E6QWP2Q4JNK6H/pI76+HVUFMyFn1WEJGt1RR43ff7pkrq1Hge8J5aNPsoUh+aBH67ev7JjHqPh5qeY/NvgdSERza1+iA8gTcPOWODgdR5b6aeVhJmQXoN14Hxc4eQPaSWjfvbutWnlzEk89fMm07C4i4Xjpp5O2UUP03RHavwa/wkv8A83/5sXKu2uK9rjsS/rK8f/U5foup/hLKGcPkedAJZXHwaxv7LiGNmzOLju5xcfEkn6pFh7U06ckMyUmMms7orJnajz+OyIG/RR3ut9X09ApDTqhgsQ0RpnMP5WkaC7POtSO5R4pB1Tib535JQk593xUeUgfRLLJZA35oDmku1/6VHfOygH8Hh629jH/aLVqtd7A4oPwMNbtGQ+LSR+y2AFRlwOM0fH5ohCh5iR8k6PFa192qqcxPcKFoUEl8lk79Kr4+igI93RRZXffgsa6xaDIiqvHyFrw4H7CsY5w5tjmPTqoOOZbfBR8BLRrrt4q4uLeJ5RSLQAPvuUloREeWUsscnUD5EFNa8p+Nbogwu5IjqvYjFuZwrEkn3PZYpx7iWlorzXM3x7LozJBBwAnnM4M8Q6Uk/wC1pXPCVCIsjBSjAUbUyXTl/wBIJitw9VVhkLK15nZSWMSPbraI4mlkqNmo7qQ06KG86o7nU1WiN7X3idNNB3pxdp3n79E2EgNJIs9ENpItztzsquOifhLxA+0lgJ0c3OB0LTRI8iPRdPC4/wDhSQMXruYn16tJ+C67azWa8+taW9dEOcVR79fNWmdp35qPjGMymiCtGswb0ec36Kow05+amNlJCmKdhjqR6eqfKEyN1ORZDoUFXi1VZqIPTUK0xbhZVRIFVX2HlzNFc0eJ1FU/DpqOW/Dx5/BWQeiYLiNQVDiOqnDb1UHYlB0Dtdi8vDeGwfqjdM70Ab/e5alloKV2rx+aaCPlDhcNHXeIw53xd8FAmca0UQMmz9/dJY9yeunogNslGjfrXf8ANVTpXbobpeqe8oTY9EAnlDlkvRFmFBQgdUaSoaAsoRs6nbkErtBodepQXA2fmiNm/D3GBmOiLjQNt7rcCGj1XcGrzTBIWkEHUGx4jZei+FYnPFG8/wAzGk+JAKljNcJfiPukIzX0+qM4tPJAliHJUQoyQ4+alRS8lHZ+Y+BRAUVKiffwRnyb/f0VfG/VHkkQQ5zqocjVMco0p1VUyNtaje9Fd4UhwB+7G6pGO1UrAzZXVeh37uilFyXaKuxBon75qU6TT/tV8rrNqQY3EXICdT3q0DtKVFhx748VcZqVSnRb7IUxIeU6J2uiHiSc3kEIe4p0btVHa/kU+ygTFdxUVrEaXZMi0UrR+XXVR8Sde5SNECaLroPHVIH8JwplkZGN3ua0f6jQXoXCMDGNYNmgNHkKXnfh+JySxv2DHtPkHAleg2SWAQdDqPNKx6cMfB+k2hFjunqpckaiv8VVQ3uo7pzHWhThLA7QlUSIxzSPdqhtcmvKHWIMoTwmybIoQKwupMCxwUFhBPnbruNP+fvolyDXVQIH0b+6U10nooI2Ff7zR3q8dt5LX4jTge9XjZNFSiwx6qNi3jOfRS4ZFWvktxPiiQgk12RnG+ajFqb7Ug/VFw+cFPw5rV21IbJbUqKIHVSqEZiTTQhSxu3PRWDGjko+OnFUERVBuq7f2SxRfhISd8gB/wBOn0XGMPFZXXuxQrBxeDv7iienOpJByNeItRxl3LrT8SorVUR8WRegoJkQNaIuI2++qbhFWhBGgSAhSnIMu/mh0Bzk5uyXkPvknN2RQWx6+aURqSEOTcqADmogf7teia7906Pf1+qAJHvKzZJpsoH8yso/yhEFzU0kdFX5taVjN+Q+X0UA7jxCl+BJHHbRCcf8w7tz8tkSfmoj+fiElUYHavUqwwoNKpbt5q0wX5fJKuCuJCF7C9SjOWNU1kFrKXTexH+EZ4v/ALiuZybLpfYn/Bx+Lv7ijNf/2Q=="/>
          <p:cNvSpPr>
            <a:spLocks noChangeAspect="1" noChangeArrowheads="1"/>
          </p:cNvSpPr>
          <p:nvPr/>
        </p:nvSpPr>
        <p:spPr bwMode="auto">
          <a:xfrm>
            <a:off x="155575" y="-1211263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57600" y="2514600"/>
            <a:ext cx="1809750" cy="3269716"/>
            <a:chOff x="7029450" y="3283484"/>
            <a:chExt cx="1809750" cy="3269716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450" y="3652816"/>
              <a:ext cx="180975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312199" y="6183868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1929 - 2011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58908" y="3283484"/>
              <a:ext cx="1276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Walter </a:t>
              </a:r>
              <a:r>
                <a:rPr lang="en-US" dirty="0" smtClean="0"/>
                <a:t>Fitch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525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</a:t>
            </a:r>
            <a:r>
              <a:rPr lang="en-US" dirty="0" err="1"/>
              <a:t>Ortholog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Orthology</a:t>
            </a:r>
            <a:r>
              <a:rPr lang="en-US" i="1" dirty="0" smtClean="0"/>
              <a:t> </a:t>
            </a:r>
            <a:r>
              <a:rPr lang="en-US" dirty="0" smtClean="0"/>
              <a:t>is used nearly </a:t>
            </a:r>
            <a:r>
              <a:rPr lang="en-US" dirty="0" smtClean="0"/>
              <a:t>universally to compare </a:t>
            </a:r>
            <a:r>
              <a:rPr lang="en-US" i="1" dirty="0" smtClean="0"/>
              <a:t>single </a:t>
            </a:r>
            <a:r>
              <a:rPr lang="en-US" dirty="0" smtClean="0"/>
              <a:t>genes across species</a:t>
            </a:r>
            <a:endParaRPr lang="en-US" i="1" dirty="0" smtClean="0"/>
          </a:p>
          <a:p>
            <a:pPr lvl="1"/>
            <a:endParaRPr lang="en-US" i="1" dirty="0"/>
          </a:p>
          <a:p>
            <a:r>
              <a:rPr lang="en-US" dirty="0" smtClean="0"/>
              <a:t>“</a:t>
            </a:r>
            <a:r>
              <a:rPr lang="en-US" dirty="0"/>
              <a:t>Same gene in a different species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</a:t>
            </a:r>
            <a:r>
              <a:rPr lang="en-US" dirty="0" err="1"/>
              <a:t>Ortholog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Orthology</a:t>
            </a:r>
            <a:r>
              <a:rPr lang="en-US" i="1" dirty="0"/>
              <a:t> </a:t>
            </a:r>
            <a:r>
              <a:rPr lang="en-US" dirty="0"/>
              <a:t>is used nearly universally to compare </a:t>
            </a:r>
            <a:r>
              <a:rPr lang="en-US" i="1" dirty="0"/>
              <a:t>single </a:t>
            </a:r>
            <a:r>
              <a:rPr lang="en-US" dirty="0"/>
              <a:t>genes across species</a:t>
            </a:r>
            <a:endParaRPr lang="en-US" i="1" dirty="0"/>
          </a:p>
          <a:p>
            <a:pPr lvl="1"/>
            <a:endParaRPr lang="en-US" i="1" dirty="0"/>
          </a:p>
          <a:p>
            <a:r>
              <a:rPr lang="en-US" dirty="0" smtClean="0"/>
              <a:t>“</a:t>
            </a:r>
            <a:r>
              <a:rPr lang="en-US" dirty="0"/>
              <a:t>Same gene in a different species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5052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Barf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Paralogs</a:t>
            </a:r>
          </a:p>
          <a:p>
            <a:r>
              <a:rPr lang="en-US" dirty="0" err="1" smtClean="0"/>
              <a:t>Inparalogs</a:t>
            </a:r>
            <a:endParaRPr lang="en-US" dirty="0" smtClean="0"/>
          </a:p>
          <a:p>
            <a:r>
              <a:rPr lang="en-US" dirty="0" err="1" smtClean="0"/>
              <a:t>Outparalogs</a:t>
            </a:r>
            <a:endParaRPr lang="en-US" dirty="0" smtClean="0"/>
          </a:p>
          <a:p>
            <a:r>
              <a:rPr lang="en-US" dirty="0" err="1" smtClean="0"/>
              <a:t>Xenolog</a:t>
            </a:r>
            <a:endParaRPr lang="en-US" dirty="0" smtClean="0"/>
          </a:p>
          <a:p>
            <a:r>
              <a:rPr lang="en-US" dirty="0" err="1" smtClean="0"/>
              <a:t>Ohnologs</a:t>
            </a:r>
            <a:endParaRPr lang="en-US" dirty="0" smtClean="0"/>
          </a:p>
          <a:p>
            <a:r>
              <a:rPr lang="en-US" dirty="0" err="1" smtClean="0"/>
              <a:t>Gametologs</a:t>
            </a:r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</a:t>
            </a:r>
            <a:r>
              <a:rPr lang="en-US" dirty="0" err="1"/>
              <a:t>Ortholog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these terms are meant to approximate the tree-like structure of gene evolution</a:t>
            </a:r>
          </a:p>
          <a:p>
            <a:endParaRPr lang="en-US" dirty="0"/>
          </a:p>
          <a:p>
            <a:r>
              <a:rPr lang="en-US" dirty="0" smtClean="0"/>
              <a:t>First an aside on trees… </a:t>
            </a:r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figure in Darwin’s “Origin of Species”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3190"/>
            <a:ext cx="5029200" cy="41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6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show the relationship between pattern and process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3190"/>
            <a:ext cx="5029200" cy="41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8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3190"/>
            <a:ext cx="5029200" cy="41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1524000" y="2362200"/>
            <a:ext cx="5410200" cy="30099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1693139"/>
            <a:ext cx="1336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Pattern</a:t>
            </a:r>
            <a:endParaRPr lang="en-US" sz="3200" dirty="0"/>
          </a:p>
        </p:txBody>
      </p:sp>
      <p:sp>
        <p:nvSpPr>
          <p:cNvPr id="7" name="Left-Right Arrow 6"/>
          <p:cNvSpPr/>
          <p:nvPr/>
        </p:nvSpPr>
        <p:spPr>
          <a:xfrm rot="5400000">
            <a:off x="5273213" y="4708987"/>
            <a:ext cx="3927764" cy="300990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00" y="4567094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242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47675"/>
            <a:ext cx="683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do we compare proteins across species?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01" y="1828800"/>
            <a:ext cx="2867025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8200"/>
            <a:ext cx="4517136" cy="979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45221"/>
            <a:ext cx="2734022" cy="2708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18297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Phylogenetic systematics (cladistics)</a:t>
            </a:r>
          </a:p>
          <a:p>
            <a:pPr lvl="1"/>
            <a:r>
              <a:rPr lang="en-US" dirty="0" smtClean="0"/>
              <a:t>Organisms should be grouped by phylogenetic relationships</a:t>
            </a:r>
          </a:p>
          <a:p>
            <a:pPr lvl="1"/>
            <a:r>
              <a:rPr lang="en-US" b="1" u="sng" dirty="0" smtClean="0"/>
              <a:t>Bifurcating trees</a:t>
            </a:r>
          </a:p>
          <a:p>
            <a:pPr lvl="1"/>
            <a:endParaRPr lang="en-US" dirty="0"/>
          </a:p>
          <a:p>
            <a:r>
              <a:rPr lang="en-US" dirty="0" smtClean="0"/>
              <a:t>Key terms:</a:t>
            </a:r>
          </a:p>
          <a:p>
            <a:pPr lvl="1"/>
            <a:r>
              <a:rPr lang="en-US" dirty="0" smtClean="0"/>
              <a:t>Clade</a:t>
            </a:r>
          </a:p>
          <a:p>
            <a:pPr lvl="1"/>
            <a:r>
              <a:rPr lang="en-US" dirty="0" err="1" smtClean="0"/>
              <a:t>Monophyly</a:t>
            </a:r>
            <a:endParaRPr lang="en-US" dirty="0" smtClean="0"/>
          </a:p>
          <a:p>
            <a:pPr lvl="1"/>
            <a:r>
              <a:rPr lang="en-US" dirty="0" err="1" smtClean="0"/>
              <a:t>Paraphyly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033655" y="3124200"/>
            <a:ext cx="2613216" cy="3493532"/>
            <a:chOff x="3493992" y="3124200"/>
            <a:chExt cx="2613216" cy="34935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124200"/>
              <a:ext cx="2286000" cy="307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93992" y="6248400"/>
              <a:ext cx="2613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Willi </a:t>
              </a:r>
              <a:r>
                <a:rPr lang="en-US" dirty="0" err="1" smtClean="0"/>
                <a:t>Hennig</a:t>
              </a:r>
              <a:r>
                <a:rPr lang="en-US" dirty="0" smtClean="0"/>
                <a:t> (1913 – 1976)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009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Clade: an ancestor and all of its descendants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2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Clade: an ancestor and all of its descendants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3581400"/>
            <a:ext cx="2057400" cy="182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4055" y="29834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Clade!!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8239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Clade: an ancestor and all of its descendants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3581400"/>
            <a:ext cx="2057400" cy="2438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279880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Clade!!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551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Clade: an ancestor and all of its descendants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3581400"/>
            <a:ext cx="1600200" cy="2133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94818" y="29834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Clade!!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7637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Clade: an ancestor and all of its descendants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3581400"/>
            <a:ext cx="990600" cy="2133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79880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A Clade!!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192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Monophyletic group: organisms in a clade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1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Monophyletic group: organisms in a clade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7800" y="3505200"/>
            <a:ext cx="1981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3124200"/>
            <a:ext cx="230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Monophyletic group!!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1537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Monophyletic group: organisms in a clade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11636" y="3493532"/>
            <a:ext cx="2209800" cy="6212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05188" y="2819400"/>
            <a:ext cx="225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 a monophyletic group!!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1743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Monophyletic group: organisms in a clade</a:t>
            </a:r>
          </a:p>
          <a:p>
            <a:endParaRPr lang="en-US" dirty="0"/>
          </a:p>
          <a:p>
            <a:r>
              <a:rPr lang="en-US" dirty="0" smtClean="0"/>
              <a:t>A group is </a:t>
            </a:r>
            <a:r>
              <a:rPr lang="en-US" i="1" dirty="0" smtClean="0"/>
              <a:t>not </a:t>
            </a:r>
            <a:r>
              <a:rPr lang="en-US" dirty="0" smtClean="0"/>
              <a:t>monophyletic</a:t>
            </a:r>
          </a:p>
          <a:p>
            <a:pPr marL="0" indent="0">
              <a:buNone/>
            </a:pPr>
            <a:r>
              <a:rPr lang="en-US" dirty="0" smtClean="0"/>
              <a:t> if their most recent </a:t>
            </a:r>
          </a:p>
          <a:p>
            <a:pPr marL="0" indent="0">
              <a:buNone/>
            </a:pPr>
            <a:r>
              <a:rPr lang="en-US" dirty="0" smtClean="0"/>
              <a:t>common ancestor has </a:t>
            </a:r>
          </a:p>
          <a:p>
            <a:pPr marL="0" indent="0">
              <a:buNone/>
            </a:pPr>
            <a:r>
              <a:rPr lang="en-US" dirty="0" smtClean="0"/>
              <a:t>descendants that are not </a:t>
            </a:r>
          </a:p>
          <a:p>
            <a:pPr marL="0" indent="0">
              <a:buNone/>
            </a:pPr>
            <a:r>
              <a:rPr lang="en-US" dirty="0" smtClean="0"/>
              <a:t>in the group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816"/>
            <a:ext cx="3733800" cy="31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19400" y="4419600"/>
            <a:ext cx="40005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62200" y="4103132"/>
            <a:ext cx="2895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05188" y="2819400"/>
            <a:ext cx="225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 a monophyletic group!!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511636" y="3493532"/>
            <a:ext cx="2209800" cy="6212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7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ntphysiol.org/content/136/2/3095/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559"/>
            <a:ext cx="3581400" cy="38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jpd.in/articles/2015/16/3/images/IndianJPaediatrDermatol_2015_16_3_173_160667_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651566"/>
            <a:ext cx="3248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527" y="1075914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Gravitropism defects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9930" y="1066800"/>
            <a:ext cx="23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Waardenburg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3962400" y="3242215"/>
            <a:ext cx="1447800" cy="562025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3464" y="1918776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Significantly </a:t>
            </a:r>
            <a:r>
              <a:rPr lang="en-US" sz="2000" b="1" smtClean="0"/>
              <a:t>overlapping gene set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5910" y="4392623"/>
            <a:ext cx="199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McGary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0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1124"/>
            <a:ext cx="5486400" cy="55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</a:t>
            </a:r>
            <a:r>
              <a:rPr lang="en-US" dirty="0" err="1"/>
              <a:t>Phylogenetics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 doctor’s girlfriend accuses him of injecting her with HIV. He said it was vitamin B12.</a:t>
            </a:r>
          </a:p>
          <a:p>
            <a:pPr lvl="1"/>
            <a:r>
              <a:rPr lang="en-US" dirty="0" smtClean="0"/>
              <a:t>Who’s right?</a:t>
            </a:r>
          </a:p>
          <a:p>
            <a:pPr lvl="1"/>
            <a:endParaRPr lang="en-US" dirty="0"/>
          </a:p>
          <a:p>
            <a:r>
              <a:rPr lang="en-US" dirty="0" err="1" smtClean="0"/>
              <a:t>Phylogenetics</a:t>
            </a:r>
            <a:r>
              <a:rPr lang="en-US" dirty="0" smtClean="0"/>
              <a:t> to the rescue!!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4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376356"/>
            <a:ext cx="5486400" cy="5759450"/>
            <a:chOff x="1828800" y="549275"/>
            <a:chExt cx="5486400" cy="575945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49275"/>
              <a:ext cx="5486400" cy="539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828800" y="6053138"/>
              <a:ext cx="4319588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6" charset="0"/>
                  <a:ea typeface="+mn-ea"/>
                  <a:cs typeface="+mn-cs"/>
                </a:defRPr>
              </a:lvl9pPr>
            </a:lstStyle>
            <a:p>
              <a:r>
                <a:rPr lang="en-GB" altLang="en-US" sz="1200" b="1">
                  <a:latin typeface="Arial" charset="0"/>
                </a:rPr>
                <a:t>Michael L. Metzker et al. PNAS 2002;99:14292-14297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4182" y="2904990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dirty="0" smtClean="0"/>
              <a:t>: victim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: patient</a:t>
            </a:r>
          </a:p>
          <a:p>
            <a:r>
              <a:rPr lang="en-US" b="1" dirty="0" smtClean="0"/>
              <a:t>LA</a:t>
            </a:r>
            <a:r>
              <a:rPr lang="en-US" dirty="0" smtClean="0"/>
              <a:t>: Louisiana residents with HIV</a:t>
            </a:r>
            <a:endParaRPr lang="en-US" dirty="0"/>
          </a:p>
        </p:txBody>
      </p:sp>
      <p:pic>
        <p:nvPicPr>
          <p:cNvPr id="2050" name="Picture 2" descr="https://molevol.mbl.edu/images/thumb/3/3c/HillisDH.jpg/180px-HillisD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08" y="4419600"/>
            <a:ext cx="1714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31329" y="6363977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Hillis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49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nomenclature: nodes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991" y="3790950"/>
            <a:ext cx="5728966" cy="2019300"/>
            <a:chOff x="1738745" y="4114800"/>
            <a:chExt cx="5728966" cy="2019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745" y="4114800"/>
              <a:ext cx="0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43300" y="4114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37379" y="4125191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711" y="4114800"/>
              <a:ext cx="0" cy="1776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3300" y="4810991"/>
              <a:ext cx="2003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8745" y="5334000"/>
              <a:ext cx="2806168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0474" y="4810991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5721" y="5347854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41829" y="5877790"/>
              <a:ext cx="4325882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38921" y="5877790"/>
              <a:ext cx="0" cy="2563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038600" y="2667000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Node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28800" y="3352800"/>
            <a:ext cx="264892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82178" y="3352800"/>
            <a:ext cx="892447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53260" y="3505200"/>
            <a:ext cx="1328899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39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nomenclature: nodes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991" y="3790950"/>
            <a:ext cx="5728966" cy="2019300"/>
            <a:chOff x="1738745" y="4114800"/>
            <a:chExt cx="5728966" cy="2019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745" y="4114800"/>
              <a:ext cx="0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43300" y="4114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37379" y="4125191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711" y="4114800"/>
              <a:ext cx="0" cy="1776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3300" y="4810991"/>
              <a:ext cx="2003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8745" y="5334000"/>
              <a:ext cx="2806168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0474" y="4810991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5721" y="5347854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41829" y="5877790"/>
              <a:ext cx="4325882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38921" y="5877790"/>
              <a:ext cx="0" cy="2563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038600" y="2667000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Node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28800" y="3352800"/>
            <a:ext cx="264892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82178" y="3352800"/>
            <a:ext cx="892447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53260" y="3505200"/>
            <a:ext cx="1328899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1200" y="2209800"/>
            <a:ext cx="2052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Leaf or Tip</a:t>
            </a:r>
            <a:endParaRPr lang="en-US" sz="3200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817699" y="2794575"/>
            <a:ext cx="587258" cy="99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83772" y="2783032"/>
            <a:ext cx="1298971" cy="1007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82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nomenclature: nodes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991" y="3790950"/>
            <a:ext cx="5728966" cy="2019300"/>
            <a:chOff x="1738745" y="4114800"/>
            <a:chExt cx="5728966" cy="2019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745" y="4114800"/>
              <a:ext cx="0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43300" y="4114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37379" y="4125191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711" y="4114800"/>
              <a:ext cx="0" cy="1776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3300" y="4810991"/>
              <a:ext cx="2003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8745" y="5334000"/>
              <a:ext cx="2806168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0474" y="4810991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5721" y="5347854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41829" y="5877790"/>
              <a:ext cx="4325882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38921" y="5877790"/>
              <a:ext cx="0" cy="2563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038600" y="2667000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Node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28800" y="3352800"/>
            <a:ext cx="264892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82178" y="3352800"/>
            <a:ext cx="892447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53260" y="3505200"/>
            <a:ext cx="1328899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1200" y="2209800"/>
            <a:ext cx="2052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Leaf or Tip</a:t>
            </a:r>
            <a:endParaRPr lang="en-US" sz="3200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817699" y="2794575"/>
            <a:ext cx="587258" cy="99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83772" y="2783032"/>
            <a:ext cx="1298971" cy="1007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" y="5943600"/>
            <a:ext cx="971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Root</a:t>
            </a:r>
            <a:endParaRPr lang="en-US" sz="3200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199763" y="5810250"/>
            <a:ext cx="4042253" cy="42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70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nomenclature: branches</a:t>
            </a:r>
          </a:p>
          <a:p>
            <a:pPr lvl="1"/>
            <a:r>
              <a:rPr lang="en-US" dirty="0" smtClean="0"/>
              <a:t>Measures of evolutionary </a:t>
            </a:r>
            <a:r>
              <a:rPr lang="en-US" i="1" dirty="0" smtClean="0"/>
              <a:t>rate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991" y="3790950"/>
            <a:ext cx="5728966" cy="2019300"/>
            <a:chOff x="1738745" y="4114800"/>
            <a:chExt cx="5728966" cy="2019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745" y="4114800"/>
              <a:ext cx="0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43300" y="4114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37379" y="4125191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711" y="4114800"/>
              <a:ext cx="0" cy="1776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3300" y="4810991"/>
              <a:ext cx="2003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8745" y="5334000"/>
              <a:ext cx="2806168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0474" y="4810991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5721" y="5347854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41829" y="5877790"/>
              <a:ext cx="4325882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38921" y="5877790"/>
              <a:ext cx="0" cy="2563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905000" y="2895600"/>
            <a:ext cx="2713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Branch or Edge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61717" y="3480375"/>
            <a:ext cx="3977283" cy="92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61717" y="3632775"/>
            <a:ext cx="1081683" cy="124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75991" y="3480375"/>
            <a:ext cx="1403084" cy="92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771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nomenclature: branches</a:t>
            </a:r>
          </a:p>
          <a:p>
            <a:pPr lvl="1"/>
            <a:r>
              <a:rPr lang="en-US" dirty="0" smtClean="0"/>
              <a:t>Measures of evolutionary </a:t>
            </a:r>
            <a:r>
              <a:rPr lang="en-US" i="1" dirty="0" smtClean="0"/>
              <a:t>rate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991" y="3790950"/>
            <a:ext cx="5728966" cy="2019300"/>
            <a:chOff x="1738745" y="4114800"/>
            <a:chExt cx="5728966" cy="2019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745" y="4114800"/>
              <a:ext cx="0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43300" y="4114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37379" y="4125191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711" y="4114800"/>
              <a:ext cx="0" cy="1776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3300" y="4810991"/>
              <a:ext cx="2003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8745" y="5334000"/>
              <a:ext cx="2806168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0474" y="4810991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5721" y="5347854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41829" y="5877790"/>
              <a:ext cx="4325882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38921" y="5877790"/>
              <a:ext cx="0" cy="2563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905000" y="2895600"/>
            <a:ext cx="2713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Branch or Edge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61717" y="3480375"/>
            <a:ext cx="3977283" cy="92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61717" y="3632775"/>
            <a:ext cx="1081683" cy="1244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75991" y="3480375"/>
            <a:ext cx="1403084" cy="920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76167" y="2603212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Nothing!!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514600" y="3187987"/>
            <a:ext cx="3429000" cy="182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30728" y="3187987"/>
            <a:ext cx="170072" cy="2365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33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991" y="3790950"/>
            <a:ext cx="5728966" cy="2019300"/>
            <a:chOff x="1738745" y="4114800"/>
            <a:chExt cx="5728966" cy="2019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745" y="4114800"/>
              <a:ext cx="0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43300" y="4114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37379" y="4125191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711" y="4114800"/>
              <a:ext cx="0" cy="1776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3300" y="4810991"/>
              <a:ext cx="2003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8745" y="5334000"/>
              <a:ext cx="2806168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0474" y="4810991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5721" y="5347854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41829" y="5877790"/>
              <a:ext cx="4325882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38921" y="5877790"/>
              <a:ext cx="0" cy="2563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13164" y="3206175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49553" y="3206175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32948" y="3216566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173964" y="318712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0579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node can be rotated without changing topology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5991" y="3790950"/>
            <a:ext cx="5728966" cy="2019300"/>
            <a:chOff x="1738745" y="4114800"/>
            <a:chExt cx="5728966" cy="20193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745" y="4114800"/>
              <a:ext cx="0" cy="1219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43300" y="4114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37379" y="4125191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711" y="4114800"/>
              <a:ext cx="0" cy="1776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43300" y="4810991"/>
              <a:ext cx="2003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38745" y="5334000"/>
              <a:ext cx="2806168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0474" y="4810991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65721" y="5347854"/>
              <a:ext cx="0" cy="5299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41829" y="5877790"/>
              <a:ext cx="4325882" cy="13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38921" y="5877790"/>
              <a:ext cx="0" cy="2563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413164" y="3206175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49553" y="320617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32948" y="321656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173964" y="318712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16" name="Curved Up Arrow 15"/>
          <p:cNvSpPr/>
          <p:nvPr/>
        </p:nvSpPr>
        <p:spPr>
          <a:xfrm>
            <a:off x="3173235" y="4400550"/>
            <a:ext cx="2617847" cy="514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9624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“Homologue…The same organ in different animals under every variety of form and function…Analogue…A part or organ in one animal which has the same function as another part or organ in a different animal”</a:t>
            </a:r>
          </a:p>
          <a:p>
            <a:r>
              <a:rPr lang="en-US" dirty="0"/>
              <a:t>	</a:t>
            </a:r>
            <a:r>
              <a:rPr lang="en-US" dirty="0" smtClean="0"/>
              <a:t>- Richard Owen (1843)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1742281"/>
            <a:ext cx="1428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3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can be unrooted without changing topology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81200" y="4083030"/>
            <a:ext cx="4953000" cy="1524000"/>
            <a:chOff x="1981200" y="4260273"/>
            <a:chExt cx="4267200" cy="92132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6600" y="4724400"/>
              <a:ext cx="1676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981200" y="42672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981200" y="47244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953000" y="4717473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953000" y="4260273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962207" y="3768436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45852" y="3759777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55470" y="5410200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969134" y="5303184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303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can be unrooted without changing topology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81200" y="4083030"/>
            <a:ext cx="4953000" cy="1524000"/>
            <a:chOff x="1981200" y="4260273"/>
            <a:chExt cx="4267200" cy="92132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76600" y="4724400"/>
              <a:ext cx="1676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981200" y="42672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981200" y="47244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953000" y="4717473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953000" y="4260273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962207" y="3768436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45852" y="3759777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55470" y="5410200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969134" y="5303184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pic>
        <p:nvPicPr>
          <p:cNvPr id="6147" name="Picture 3" descr="C:\Users\Ben\Desktop\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794">
            <a:off x="4932263" y="4816173"/>
            <a:ext cx="1572771" cy="18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53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93" y="3657600"/>
            <a:ext cx="5879221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can be unrooted without changing topology</a:t>
            </a:r>
            <a:endParaRPr lang="en-US" dirty="0"/>
          </a:p>
        </p:txBody>
      </p:sp>
      <p:pic>
        <p:nvPicPr>
          <p:cNvPr id="6147" name="Picture 3" descr="C:\Users\Ben\Desktop\h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2119">
            <a:off x="4122477" y="4760819"/>
            <a:ext cx="1572771" cy="18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76814" y="3134235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0083" y="313423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8462" y="3134235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950986" y="313423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66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93" y="3657600"/>
            <a:ext cx="5879221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can be unrooted without changing topology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76814" y="3134235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0083" y="313423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8462" y="3134235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950986" y="313423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10" name="Curved Up Arrow 9"/>
          <p:cNvSpPr/>
          <p:nvPr/>
        </p:nvSpPr>
        <p:spPr>
          <a:xfrm>
            <a:off x="2789960" y="5141758"/>
            <a:ext cx="2617847" cy="514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74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can be unrooted without changing topology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76414" y="3206175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049844" y="320617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5964462" y="321656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950986" y="313423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719010"/>
            <a:ext cx="499141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urved Up Arrow 28"/>
          <p:cNvSpPr/>
          <p:nvPr/>
        </p:nvSpPr>
        <p:spPr>
          <a:xfrm>
            <a:off x="2438400" y="5153886"/>
            <a:ext cx="2617847" cy="514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69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Interpreting trees</a:t>
            </a:r>
          </a:p>
          <a:p>
            <a:pPr lvl="1"/>
            <a:r>
              <a:rPr lang="en-US" dirty="0" smtClean="0"/>
              <a:t>Trees tell us the relative relatedness of leaf nodes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87" y="5668937"/>
            <a:ext cx="3696951" cy="1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85075" y="5181600"/>
            <a:ext cx="290504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5181600"/>
            <a:ext cx="280425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2887" y="5181600"/>
            <a:ext cx="274377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600704" y="5181600"/>
            <a:ext cx="314696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877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Interpreting trees</a:t>
            </a:r>
          </a:p>
          <a:p>
            <a:pPr lvl="1"/>
            <a:r>
              <a:rPr lang="en-US" dirty="0" smtClean="0"/>
              <a:t>Trees tell us the relative relatedness of leaf nodes</a:t>
            </a:r>
          </a:p>
          <a:p>
            <a:r>
              <a:rPr lang="en-US" dirty="0" smtClean="0"/>
              <a:t>Common misperceptions:</a:t>
            </a:r>
            <a:endParaRPr lang="en-US" dirty="0"/>
          </a:p>
          <a:p>
            <a:pPr lvl="1"/>
            <a:r>
              <a:rPr lang="en-US" dirty="0" smtClean="0"/>
              <a:t>D is not the “ancestor” of any other leaf and is not necessarily an older lineage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87" y="5668937"/>
            <a:ext cx="3696951" cy="1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85075" y="5181600"/>
            <a:ext cx="290504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5181600"/>
            <a:ext cx="280425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2887" y="5181600"/>
            <a:ext cx="274377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600704" y="5181600"/>
            <a:ext cx="314696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285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Interpreting trees</a:t>
            </a:r>
          </a:p>
          <a:p>
            <a:pPr lvl="1"/>
            <a:r>
              <a:rPr lang="en-US" dirty="0" smtClean="0"/>
              <a:t>Trees tell us the relative relatedness of leaf nodes</a:t>
            </a:r>
          </a:p>
          <a:p>
            <a:r>
              <a:rPr lang="en-US" dirty="0" smtClean="0"/>
              <a:t>Common misperceptions:</a:t>
            </a:r>
            <a:endParaRPr lang="en-US" dirty="0"/>
          </a:p>
          <a:p>
            <a:pPr lvl="1"/>
            <a:r>
              <a:rPr lang="en-US" dirty="0" smtClean="0"/>
              <a:t>D is not the “ancestor” of any other leaf and is not necessarily an older lineage</a:t>
            </a:r>
          </a:p>
          <a:p>
            <a:pPr lvl="1"/>
            <a:r>
              <a:rPr lang="en-US" dirty="0" smtClean="0"/>
              <a:t>The tree does not tell us that these tips are “related” (all organisms are related)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87" y="5668937"/>
            <a:ext cx="3696951" cy="1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85075" y="5181600"/>
            <a:ext cx="290504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5181600"/>
            <a:ext cx="280425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42887" y="5181600"/>
            <a:ext cx="274377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600704" y="5181600"/>
            <a:ext cx="314696" cy="38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7972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Ortholog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875"/>
            <a:ext cx="4467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3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Ortholog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5410200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“Two genes whose common ancestor resides at a Y junction (speciation) are orthologous. Two genes whose common ancestor resides at a horizontal bar junction (gene duplications) are paralogous</a:t>
            </a:r>
            <a:r>
              <a:rPr lang="en-US" dirty="0" smtClean="0"/>
              <a:t>.” – Walter Fitch (2000) </a:t>
            </a:r>
            <a:r>
              <a:rPr lang="en-US" i="1" dirty="0" smtClean="0"/>
              <a:t>Trends in Genetics</a:t>
            </a:r>
            <a:endParaRPr lang="en-US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875"/>
            <a:ext cx="4467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6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Since Darwin:</a:t>
            </a:r>
            <a:endParaRPr lang="en-US" dirty="0" smtClean="0"/>
          </a:p>
          <a:p>
            <a:pPr lvl="1"/>
            <a:r>
              <a:rPr lang="en-US" dirty="0" smtClean="0"/>
              <a:t>Organs (or genes, or…) in two or more species that are similar due to common descent</a:t>
            </a:r>
          </a:p>
          <a:p>
            <a:pPr lvl="1"/>
            <a:r>
              <a:rPr lang="en-US" dirty="0" smtClean="0"/>
              <a:t>I.e. they are descended from a similar organ in their most recent common ancestor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5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Ortholog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5410200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“Two genes whose common ancestor resides at a Y junction (speciation) are orthologous. Two genes whose common ancestor resides at a horizontal bar junction (gene duplications) are paralogous</a:t>
            </a:r>
            <a:r>
              <a:rPr lang="en-US" dirty="0" smtClean="0"/>
              <a:t>.” – Walter Fitch (2000) </a:t>
            </a:r>
            <a:r>
              <a:rPr lang="en-US" i="1" dirty="0" smtClean="0"/>
              <a:t>Trends in Genetics</a:t>
            </a:r>
            <a:endParaRPr lang="en-US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875"/>
            <a:ext cx="4467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Ortholog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5410200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“Two genes whose common ancestor resides at a Y junction (speciation) are orthologous. Two genes whose common ancestor resides at a horizontal bar junction (gene duplications) are paralogous</a:t>
            </a:r>
            <a:r>
              <a:rPr lang="en-US" dirty="0" smtClean="0"/>
              <a:t>.” – Walter Fitch (2000) </a:t>
            </a:r>
            <a:r>
              <a:rPr lang="en-US" i="1" dirty="0" smtClean="0"/>
              <a:t>Trends in Genetics</a:t>
            </a:r>
            <a:endParaRPr lang="en-US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875"/>
            <a:ext cx="4467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6328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</a:t>
            </a:r>
            <a:r>
              <a:rPr lang="en-US" dirty="0" err="1" smtClean="0"/>
              <a:t>Ortholog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5410200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“Two genes whose common ancestor resides at a Y junction (speciation) are orthologous. Two genes whose common ancestor resides at a horizontal bar junction (gene duplications) are </a:t>
            </a:r>
            <a:r>
              <a:rPr lang="en-US" dirty="0" smtClean="0"/>
              <a:t>paralogous</a:t>
            </a:r>
            <a:r>
              <a:rPr lang="en-US" dirty="0"/>
              <a:t>.</a:t>
            </a:r>
            <a:r>
              <a:rPr lang="en-US" dirty="0" smtClean="0"/>
              <a:t>” – Walter Fitch (2000) </a:t>
            </a:r>
            <a:r>
              <a:rPr lang="en-US" i="1" dirty="0" smtClean="0"/>
              <a:t>Trends in Genetics</a:t>
            </a:r>
            <a:endParaRPr lang="en-US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875"/>
            <a:ext cx="4467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676400"/>
            <a:ext cx="24682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Deceptive simplicity: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Orthology</a:t>
            </a:r>
            <a:r>
              <a:rPr lang="en-US" sz="2000" dirty="0" smtClean="0"/>
              <a:t> is a</a:t>
            </a:r>
          </a:p>
          <a:p>
            <a:r>
              <a:rPr lang="en-US" sz="2000" dirty="0" smtClean="0"/>
              <a:t>pairwise relationship</a:t>
            </a:r>
          </a:p>
          <a:p>
            <a:endParaRPr lang="en-US" sz="2000" dirty="0"/>
          </a:p>
          <a:p>
            <a:r>
              <a:rPr lang="en-US" sz="2000" dirty="0" smtClean="0"/>
              <a:t>It is not transitive</a:t>
            </a:r>
          </a:p>
          <a:p>
            <a:endParaRPr lang="en-US" sz="2000" dirty="0"/>
          </a:p>
          <a:p>
            <a:r>
              <a:rPr lang="en-US" sz="2000" i="1" dirty="0" smtClean="0"/>
              <a:t>Co-</a:t>
            </a:r>
            <a:r>
              <a:rPr lang="en-US" sz="2000" i="1" dirty="0" err="1" smtClean="0"/>
              <a:t>orthology</a:t>
            </a:r>
            <a:r>
              <a:rPr lang="en-US" sz="2000" dirty="0" smtClean="0"/>
              <a:t> is often</a:t>
            </a:r>
          </a:p>
          <a:p>
            <a:r>
              <a:rPr lang="en-US" sz="2000" dirty="0" smtClean="0"/>
              <a:t>abstracted from, with</a:t>
            </a:r>
          </a:p>
          <a:p>
            <a:r>
              <a:rPr lang="en-US" sz="2000" dirty="0" smtClean="0"/>
              <a:t>confusing results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14800" y="4800600"/>
            <a:ext cx="1981200" cy="152400"/>
            <a:chOff x="4114800" y="4800600"/>
            <a:chExt cx="1981200" cy="152400"/>
          </a:xfrm>
        </p:grpSpPr>
        <p:sp>
          <p:nvSpPr>
            <p:cNvPr id="7" name="Oval 6"/>
            <p:cNvSpPr/>
            <p:nvPr/>
          </p:nvSpPr>
          <p:spPr>
            <a:xfrm>
              <a:off x="4114800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43600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826328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Orthologous Group?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875"/>
            <a:ext cx="4467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19400" y="4800600"/>
            <a:ext cx="3276600" cy="152400"/>
            <a:chOff x="2819400" y="4800600"/>
            <a:chExt cx="3276600" cy="152400"/>
          </a:xfrm>
        </p:grpSpPr>
        <p:grpSp>
          <p:nvGrpSpPr>
            <p:cNvPr id="13" name="Group 12"/>
            <p:cNvGrpSpPr/>
            <p:nvPr/>
          </p:nvGrpSpPr>
          <p:grpSpPr>
            <a:xfrm>
              <a:off x="4114800" y="4800600"/>
              <a:ext cx="1981200" cy="152400"/>
              <a:chOff x="4114800" y="4800600"/>
              <a:chExt cx="1981200" cy="152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114800" y="48006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62600" y="48006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943600" y="48006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043055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29000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19400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2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Orthologous Group?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28875"/>
            <a:ext cx="44672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1148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48006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3055" y="4800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4800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2428875"/>
            <a:ext cx="762000" cy="267652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Orthologous Group?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135188"/>
            <a:ext cx="5324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19400" y="4800600"/>
            <a:ext cx="3276600" cy="152400"/>
            <a:chOff x="2819400" y="4800600"/>
            <a:chExt cx="3276600" cy="152400"/>
          </a:xfrm>
        </p:grpSpPr>
        <p:grpSp>
          <p:nvGrpSpPr>
            <p:cNvPr id="5" name="Group 4"/>
            <p:cNvGrpSpPr/>
            <p:nvPr/>
          </p:nvGrpSpPr>
          <p:grpSpPr>
            <a:xfrm>
              <a:off x="4114800" y="4800600"/>
              <a:ext cx="1981200" cy="152400"/>
              <a:chOff x="4114800" y="4800600"/>
              <a:chExt cx="1981200" cy="152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114800" y="48006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562600" y="48006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943600" y="4800600"/>
                <a:ext cx="152400" cy="152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5043055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29000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19400" y="48006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1923618" y="4800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19327" y="4800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90345" y="4800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 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81200"/>
            <a:ext cx="4038600" cy="26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4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Homology and </a:t>
            </a:r>
            <a:r>
              <a:rPr lang="en-US" dirty="0" err="1" smtClean="0"/>
              <a:t>Orthology</a:t>
            </a:r>
            <a:r>
              <a:rPr lang="en-US" dirty="0" smtClean="0"/>
              <a:t> give us a way to compare genes in different species</a:t>
            </a:r>
          </a:p>
          <a:p>
            <a:pPr lvl="1"/>
            <a:r>
              <a:rPr lang="en-US" dirty="0" smtClean="0"/>
              <a:t>Homology contains whole families</a:t>
            </a:r>
          </a:p>
          <a:p>
            <a:pPr lvl="1"/>
            <a:r>
              <a:rPr lang="en-US" dirty="0" err="1" smtClean="0"/>
              <a:t>Orthology</a:t>
            </a:r>
            <a:r>
              <a:rPr lang="en-US" dirty="0" smtClean="0"/>
              <a:t> is a direct comparison, usually denoting more functional similarity</a:t>
            </a:r>
          </a:p>
          <a:p>
            <a:pPr lvl="1"/>
            <a:endParaRPr lang="en-US" dirty="0"/>
          </a:p>
          <a:p>
            <a:r>
              <a:rPr lang="en-US" dirty="0" smtClean="0"/>
              <a:t>Both concepts are potentially slippery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44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slippery because they try to “flatten” the true tree-like structure</a:t>
            </a:r>
            <a:endParaRPr lang="en-US" dirty="0"/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rthology</a:t>
            </a:r>
            <a:r>
              <a:rPr lang="en-US" dirty="0" smtClean="0"/>
              <a:t> inference algorithms are fast</a:t>
            </a:r>
          </a:p>
          <a:p>
            <a:endParaRPr lang="en-US" dirty="0"/>
          </a:p>
          <a:p>
            <a:r>
              <a:rPr lang="en-US" dirty="0" smtClean="0"/>
              <a:t>Are they accurate?</a:t>
            </a:r>
          </a:p>
        </p:txBody>
      </p:sp>
    </p:spTree>
    <p:extLst>
      <p:ext uri="{BB962C8B-B14F-4D97-AF65-F5344CB8AC3E}">
        <p14:creationId xmlns:p14="http://schemas.microsoft.com/office/powerpoint/2010/main" val="17760842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slippery because they try to “flatten” the true tree-like structure</a:t>
            </a:r>
            <a:endParaRPr lang="en-US" dirty="0"/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rthology</a:t>
            </a:r>
            <a:r>
              <a:rPr lang="en-US" dirty="0" smtClean="0"/>
              <a:t> inference algorithms are fast</a:t>
            </a:r>
          </a:p>
          <a:p>
            <a:endParaRPr lang="en-US" dirty="0"/>
          </a:p>
          <a:p>
            <a:r>
              <a:rPr lang="en-US" dirty="0" smtClean="0"/>
              <a:t>Are they accurate?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6290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82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/>
              <a:t>Since Darwin:</a:t>
            </a:r>
          </a:p>
          <a:p>
            <a:pPr lvl="1"/>
            <a:r>
              <a:rPr lang="en-US" dirty="0" smtClean="0"/>
              <a:t>Organs </a:t>
            </a:r>
            <a:r>
              <a:rPr lang="en-US" dirty="0" smtClean="0"/>
              <a:t>(or genes, or…) in two or more species that are similar due to common descent</a:t>
            </a:r>
          </a:p>
          <a:p>
            <a:pPr lvl="1"/>
            <a:r>
              <a:rPr lang="en-US" dirty="0" smtClean="0"/>
              <a:t>I.e. they are descended from a similar organ in their most recent common ancestor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smtClean="0"/>
              <a:t>Note</a:t>
            </a:r>
          </a:p>
          <a:p>
            <a:pPr lvl="1"/>
            <a:r>
              <a:rPr lang="en-US" dirty="0" smtClean="0"/>
              <a:t>This means homology is binary</a:t>
            </a:r>
          </a:p>
          <a:p>
            <a:pPr lvl="1"/>
            <a:r>
              <a:rPr lang="en-US" dirty="0" smtClean="0"/>
              <a:t>No such thing as % homology</a:t>
            </a:r>
          </a:p>
        </p:txBody>
      </p:sp>
    </p:spTree>
    <p:extLst>
      <p:ext uri="{BB962C8B-B14F-4D97-AF65-F5344CB8AC3E}">
        <p14:creationId xmlns:p14="http://schemas.microsoft.com/office/powerpoint/2010/main" val="32056976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mparison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55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18" y="5391329"/>
            <a:ext cx="339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http://questfororthologs.org/home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191000"/>
            <a:ext cx="2998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Benchmarking</a:t>
            </a:r>
            <a:endParaRPr lang="en-US" sz="2400" dirty="0" smtClean="0"/>
          </a:p>
          <a:p>
            <a:r>
              <a:rPr lang="en-US" sz="2400" dirty="0" smtClean="0"/>
              <a:t>Pairwise </a:t>
            </a:r>
            <a:r>
              <a:rPr lang="en-US" sz="2400" dirty="0" err="1" smtClean="0"/>
              <a:t>orthology</a:t>
            </a:r>
            <a:r>
              <a:rPr lang="en-US" sz="2400" dirty="0" smtClean="0"/>
              <a:t> calls</a:t>
            </a:r>
          </a:p>
          <a:p>
            <a:r>
              <a:rPr lang="en-US" sz="2400" dirty="0" smtClean="0"/>
              <a:t>on reference proteomes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347089" y="1461146"/>
            <a:ext cx="155515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3436929"/>
            <a:ext cx="1981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Recall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28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mparison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55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18" y="5391329"/>
            <a:ext cx="339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http://questfororthologs.org/home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191000"/>
            <a:ext cx="2998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Benchmarking</a:t>
            </a:r>
            <a:endParaRPr lang="en-US" sz="2400" dirty="0" smtClean="0"/>
          </a:p>
          <a:p>
            <a:r>
              <a:rPr lang="en-US" sz="2400" dirty="0" smtClean="0"/>
              <a:t>Pairwise </a:t>
            </a:r>
            <a:r>
              <a:rPr lang="en-US" sz="2400" dirty="0" err="1" smtClean="0"/>
              <a:t>orthology</a:t>
            </a:r>
            <a:r>
              <a:rPr lang="en-US" sz="2400" dirty="0" smtClean="0"/>
              <a:t> calls</a:t>
            </a:r>
          </a:p>
          <a:p>
            <a:r>
              <a:rPr lang="en-US" sz="2400" dirty="0" smtClean="0"/>
              <a:t>on reference proteomes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347089" y="1461146"/>
            <a:ext cx="155515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3436929"/>
            <a:ext cx="1981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Recall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381000"/>
            <a:ext cx="3733800" cy="2088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way forward?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01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way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propagation, handling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886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way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propagation, handling uncertainty</a:t>
            </a:r>
            <a:endParaRPr lang="en-US" dirty="0"/>
          </a:p>
        </p:txBody>
      </p:sp>
      <p:pic>
        <p:nvPicPr>
          <p:cNvPr id="4" name="Picture 2" descr="C:\Users\Ben\Desktop\UbuntuShare\LECA\OrthologyInference\NewAges\Errors\LossTaxa\errors_byData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4801884" cy="40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4191000"/>
            <a:ext cx="304800" cy="2630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3768649"/>
            <a:ext cx="304800" cy="2630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3715531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 positive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13788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 negative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67301" y="6581001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Liebeskind</a:t>
            </a:r>
            <a:r>
              <a:rPr lang="en-US" sz="1200" dirty="0" smtClean="0"/>
              <a:t>, </a:t>
            </a:r>
            <a:r>
              <a:rPr lang="en-US" sz="1200" dirty="0" err="1" smtClean="0"/>
              <a:t>McWhite</a:t>
            </a:r>
            <a:r>
              <a:rPr lang="en-US" sz="1200" dirty="0" smtClean="0"/>
              <a:t>, </a:t>
            </a:r>
            <a:r>
              <a:rPr lang="en-US" sz="1200" dirty="0" err="1" smtClean="0"/>
              <a:t>Marcotte</a:t>
            </a:r>
            <a:r>
              <a:rPr lang="en-US" sz="1200" dirty="0" smtClean="0"/>
              <a:t>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72142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8"/>
          <a:stretch/>
        </p:blipFill>
        <p:spPr>
          <a:xfrm>
            <a:off x="304800" y="3276600"/>
            <a:ext cx="4876800" cy="3331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799"/>
            <a:ext cx="1341119" cy="134111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7177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438400" y="1283017"/>
            <a:ext cx="2971800" cy="267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81200" y="1283017"/>
            <a:ext cx="3429000" cy="237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76200"/>
            <a:ext cx="4725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yet…</a:t>
            </a:r>
          </a:p>
          <a:p>
            <a:endParaRPr lang="en-US" sz="2000" dirty="0"/>
          </a:p>
          <a:p>
            <a:r>
              <a:rPr lang="en-US" sz="2000" dirty="0" smtClean="0"/>
              <a:t>We can do amazing things with </a:t>
            </a:r>
            <a:r>
              <a:rPr lang="en-US" sz="2000" dirty="0" err="1" smtClean="0"/>
              <a:t>orthology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even with all the associated error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35196" y="6550223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Kachroo</a:t>
            </a:r>
            <a:r>
              <a:rPr lang="en-US" sz="1400" dirty="0" smtClean="0"/>
              <a:t>, </a:t>
            </a:r>
            <a:r>
              <a:rPr lang="en-US" sz="1400" i="1" dirty="0" smtClean="0"/>
              <a:t>et al. </a:t>
            </a:r>
            <a:r>
              <a:rPr lang="en-US" sz="1400" dirty="0" smtClean="0"/>
              <a:t>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4975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36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Phylogenies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3272" y="3242808"/>
            <a:ext cx="6392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How do we infer relatedness between genes?</a:t>
            </a:r>
          </a:p>
        </p:txBody>
      </p:sp>
    </p:spTree>
    <p:extLst>
      <p:ext uri="{BB962C8B-B14F-4D97-AF65-F5344CB8AC3E}">
        <p14:creationId xmlns:p14="http://schemas.microsoft.com/office/powerpoint/2010/main" val="3296528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Algorithms: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18288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Random starting 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6982" y="37338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 fit of data to tree under optimality criterion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3518" y="55626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Choose another 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53000" y="3124200"/>
            <a:ext cx="4572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32218" y="5029200"/>
            <a:ext cx="4572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 flipH="1" flipV="1">
            <a:off x="2743200" y="4073236"/>
            <a:ext cx="990600" cy="19812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30" y="4766101"/>
            <a:ext cx="2027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Iterate</a:t>
            </a:r>
          </a:p>
          <a:p>
            <a:pPr algn="ctr"/>
            <a:r>
              <a:rPr lang="en-US" sz="2400" dirty="0" smtClean="0"/>
              <a:t>(for how long?)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3469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Possible Trees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982705"/>
              </p:ext>
            </p:extLst>
          </p:nvPr>
        </p:nvGraphicFramePr>
        <p:xfrm>
          <a:off x="2209800" y="1580614"/>
          <a:ext cx="4221105" cy="4565136"/>
        </p:xfrm>
        <a:graphic>
          <a:graphicData uri="http://schemas.openxmlformats.org/drawingml/2006/table">
            <a:tbl>
              <a:tblPr/>
              <a:tblGrid>
                <a:gridCol w="103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737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Number of Taxa</a:t>
                      </a:r>
                      <a:endParaRPr lang="en-US" sz="1400"/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Number of unrooted trees</a:t>
                      </a:r>
                      <a:endParaRPr lang="en-US" sz="1400"/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Number of rooted trees</a:t>
                      </a:r>
                      <a:endParaRPr lang="en-US" sz="1400"/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105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6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105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945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7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945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10395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8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10395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135135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9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135135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2027025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2027025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34459425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2.22E+020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8.20E+021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8.69E+036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4.95E+038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1.31E+055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1.01E+057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2.84E+074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2.75E+076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60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5.01E+094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5.86E+096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70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5.00E+115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6.85E+117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682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80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2.18E+137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3.43E+139</a:t>
                      </a:r>
                    </a:p>
                  </a:txBody>
                  <a:tcPr marL="29313" marR="29313" marT="29313" marB="293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6197025"/>
            <a:ext cx="70743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comparison the universe contains </a:t>
            </a:r>
            <a:r>
              <a:rPr kumimoji="0" lang="en-US" alt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about 10</a:t>
            </a:r>
            <a:r>
              <a:rPr kumimoji="0" lang="en-US" altLang="en-US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89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protons.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charset="0"/>
                <a:cs typeface="Arial" charset="0"/>
              </a:rPr>
              <a:t>(http://www.pagines.ma1.upc.edu/~</a:t>
            </a:r>
            <a:r>
              <a:rPr lang="en-US" altLang="en-US" sz="1400" dirty="0" smtClean="0">
                <a:latin typeface="Arial" charset="0"/>
                <a:cs typeface="Arial" charset="0"/>
              </a:rPr>
              <a:t>casanellas/eaca/tree_number.html)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5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4" name="AutoShape 2" descr="https://askabiologist.asu.edu/sites/default/files/resources/articles/bats/homology_550.jpg"/>
          <p:cNvSpPr>
            <a:spLocks noChangeAspect="1" noChangeArrowheads="1"/>
          </p:cNvSpPr>
          <p:nvPr/>
        </p:nvSpPr>
        <p:spPr bwMode="auto">
          <a:xfrm>
            <a:off x="155575" y="-1790700"/>
            <a:ext cx="2743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734666" cy="50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7231" y="1896446"/>
            <a:ext cx="4833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trickier than it sounds!!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Organs are not monolithic entities!!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27175" y="6438851"/>
            <a:ext cx="6608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askabiologist.asu.edu/human-bird-and-bat-bone-comparison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831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Algorithms: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18288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Random starting 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6982" y="37338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 fit of data to tree under optimality criterion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3518" y="55626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Choose another 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53000" y="3124200"/>
            <a:ext cx="4572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32218" y="5029200"/>
            <a:ext cx="4572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 flipH="1" flipV="1">
            <a:off x="2743200" y="4073236"/>
            <a:ext cx="990600" cy="19812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Heuristic Search:</a:t>
            </a:r>
          </a:p>
          <a:p>
            <a:pPr algn="ctr"/>
            <a:r>
              <a:rPr lang="en-US" sz="2400" dirty="0" smtClean="0"/>
              <a:t>Search a sub-space of trees with a well-defined stopping criterion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6314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Optimality criteria for inferring trees</a:t>
            </a:r>
          </a:p>
          <a:p>
            <a:pPr lvl="1"/>
            <a:r>
              <a:rPr lang="en-US" dirty="0" smtClean="0"/>
              <a:t>Pairwise distance methods</a:t>
            </a:r>
          </a:p>
          <a:p>
            <a:pPr lvl="1"/>
            <a:r>
              <a:rPr lang="en-US" dirty="0" smtClean="0"/>
              <a:t>Maximum parsimony</a:t>
            </a:r>
          </a:p>
          <a:p>
            <a:pPr lvl="1"/>
            <a:r>
              <a:rPr lang="en-US" dirty="0" smtClean="0"/>
              <a:t>Likelihood/Bayesian methods</a:t>
            </a:r>
          </a:p>
        </p:txBody>
      </p:sp>
    </p:spTree>
    <p:extLst>
      <p:ext uri="{BB962C8B-B14F-4D97-AF65-F5344CB8AC3E}">
        <p14:creationId xmlns:p14="http://schemas.microsoft.com/office/powerpoint/2010/main" val="178716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Phylogenies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Phylogenies are based on alignments</a:t>
            </a:r>
          </a:p>
          <a:p>
            <a:pPr lvl="1"/>
            <a:r>
              <a:rPr lang="en-US" dirty="0" smtClean="0"/>
              <a:t>Taxa are represented row-wise</a:t>
            </a:r>
          </a:p>
          <a:p>
            <a:pPr lvl="1"/>
            <a:r>
              <a:rPr lang="en-US" dirty="0" smtClean="0"/>
              <a:t>Columns are sites in the genome</a:t>
            </a:r>
          </a:p>
          <a:p>
            <a:pPr lvl="2"/>
            <a:r>
              <a:rPr lang="en-US" dirty="0" smtClean="0"/>
              <a:t>Can be nucleotides or amino acids</a:t>
            </a:r>
          </a:p>
        </p:txBody>
      </p:sp>
      <p:pic>
        <p:nvPicPr>
          <p:cNvPr id="2050" name="Picture 2" descr="http://www.codoncode.com/images/aligner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7"/>
          <a:stretch/>
        </p:blipFill>
        <p:spPr bwMode="auto">
          <a:xfrm>
            <a:off x="304800" y="3865419"/>
            <a:ext cx="8358231" cy="29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250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Score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2996"/>
            <a:ext cx="6553200" cy="45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44734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curtesy of David Hillis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741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Score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2996"/>
            <a:ext cx="6553200" cy="45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44734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curtesy of David Hillis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602996"/>
            <a:ext cx="6934200" cy="759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1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Score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44734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curtesy of David Hillis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1"/>
            <a:ext cx="6629400" cy="43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798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Score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44734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curtesy of David Hillis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32550" cy="391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8561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Score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44734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curtesy of David Hillis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70" y="1752601"/>
            <a:ext cx="637003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502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Score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44734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curtesy of David Hillis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46" y="1705360"/>
            <a:ext cx="6150754" cy="370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499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likelihood methods find the tree that maximizes the probability of a model</a:t>
            </a:r>
          </a:p>
          <a:p>
            <a:pPr lvl="1"/>
            <a:r>
              <a:rPr lang="en-US" dirty="0" err="1"/>
              <a:t>arg</a:t>
            </a:r>
            <a:r>
              <a:rPr lang="en-US" dirty="0"/>
              <a:t> max  P(M|T)</a:t>
            </a:r>
          </a:p>
          <a:p>
            <a:r>
              <a:rPr lang="en-US" dirty="0" smtClean="0"/>
              <a:t>Bayesian methods calculate the probability of a tree given a model</a:t>
            </a:r>
          </a:p>
          <a:p>
            <a:pPr lvl="1"/>
            <a:r>
              <a:rPr lang="en-US" dirty="0" smtClean="0"/>
              <a:t>P(T|M)</a:t>
            </a:r>
          </a:p>
          <a:p>
            <a:pPr lvl="1"/>
            <a:r>
              <a:rPr lang="en-US" dirty="0" smtClean="0"/>
              <a:t>Bayes’ theorem:</a:t>
            </a:r>
          </a:p>
        </p:txBody>
      </p:sp>
      <p:sp>
        <p:nvSpPr>
          <p:cNvPr id="4" name="AutoShape 2" descr="https://upload.wikimedia.org/math/3/b/0/3b06340dc32b163f8adaeb274efb1f12.png"/>
          <p:cNvSpPr>
            <a:spLocks noChangeAspect="1" noChangeArrowheads="1"/>
          </p:cNvSpPr>
          <p:nvPr/>
        </p:nvSpPr>
        <p:spPr bwMode="auto">
          <a:xfrm>
            <a:off x="155575" y="-441325"/>
            <a:ext cx="3438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323490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4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4" name="AutoShape 2" descr="https://askabiologist.asu.edu/sites/default/files/resources/articles/bats/homology_550.jpg"/>
          <p:cNvSpPr>
            <a:spLocks noChangeAspect="1" noChangeArrowheads="1"/>
          </p:cNvSpPr>
          <p:nvPr/>
        </p:nvSpPr>
        <p:spPr bwMode="auto">
          <a:xfrm>
            <a:off x="155575" y="-1790700"/>
            <a:ext cx="2743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734666" cy="50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7231" y="1896446"/>
            <a:ext cx="4833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trickier than it sounds!!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Organs are not monolithic entities!!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2675" y="4343400"/>
            <a:ext cx="4462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Bat wings and bird wings are homologous </a:t>
            </a:r>
            <a:r>
              <a:rPr lang="en-US" sz="2000" i="1" dirty="0" smtClean="0"/>
              <a:t>as </a:t>
            </a:r>
            <a:r>
              <a:rPr lang="en-US" sz="2000" dirty="0" smtClean="0"/>
              <a:t>vertebrate forelimbs</a:t>
            </a:r>
          </a:p>
          <a:p>
            <a:endParaRPr lang="en-US" sz="2000" dirty="0"/>
          </a:p>
          <a:p>
            <a:r>
              <a:rPr lang="en-US" sz="2000" dirty="0" smtClean="0"/>
              <a:t>But they are analogous as wings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27175" y="6438851"/>
            <a:ext cx="6608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askabiologist.asu.edu/human-bird-and-bat-bone-comparison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760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Parametric criteria are evaluated analogously to parsimony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tree is tried at a time!!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340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Parametric methods (likelihood, </a:t>
            </a:r>
            <a:r>
              <a:rPr lang="en-US" dirty="0"/>
              <a:t>B</a:t>
            </a:r>
            <a:r>
              <a:rPr lang="en-US" dirty="0" smtClean="0"/>
              <a:t>ayesian) perform best except in cases of egregious model violation </a:t>
            </a:r>
          </a:p>
          <a:p>
            <a:pPr lvl="1"/>
            <a:r>
              <a:rPr lang="en-US" dirty="0" smtClean="0"/>
              <a:t>Con: they are much slower</a:t>
            </a:r>
          </a:p>
          <a:p>
            <a:pPr lvl="1"/>
            <a:endParaRPr lang="en-US" dirty="0"/>
          </a:p>
          <a:p>
            <a:r>
              <a:rPr lang="en-US" dirty="0" smtClean="0"/>
              <a:t>Distance methods are the norm in prepackaged software. Parsimony still used widely</a:t>
            </a:r>
          </a:p>
          <a:p>
            <a:pPr lvl="1"/>
            <a:r>
              <a:rPr lang="en-US" dirty="0" smtClean="0"/>
              <a:t>Con: both are statistically inconsistent when internal branch lengths get longer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853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likelihood methods find the tree that maximizes the probability of a model</a:t>
            </a:r>
          </a:p>
          <a:p>
            <a:pPr lvl="1"/>
            <a:r>
              <a:rPr lang="en-US" dirty="0" err="1" smtClean="0"/>
              <a:t>arg</a:t>
            </a:r>
            <a:r>
              <a:rPr lang="en-US" dirty="0" smtClean="0"/>
              <a:t> max  P(M|T)</a:t>
            </a:r>
            <a:endParaRPr lang="en-US" dirty="0"/>
          </a:p>
          <a:p>
            <a:r>
              <a:rPr lang="en-US" dirty="0" smtClean="0"/>
              <a:t>Bayesian methods calculate the probability of a tree given a model</a:t>
            </a:r>
          </a:p>
          <a:p>
            <a:pPr lvl="1"/>
            <a:r>
              <a:rPr lang="en-US" dirty="0" smtClean="0"/>
              <a:t>P(T|M)</a:t>
            </a:r>
          </a:p>
          <a:p>
            <a:pPr lvl="1"/>
            <a:r>
              <a:rPr lang="en-US" dirty="0" smtClean="0"/>
              <a:t>Bayes’ theorem:</a:t>
            </a:r>
          </a:p>
        </p:txBody>
      </p:sp>
      <p:sp>
        <p:nvSpPr>
          <p:cNvPr id="4" name="AutoShape 2" descr="https://upload.wikimedia.org/math/3/b/0/3b06340dc32b163f8adaeb274efb1f12.png"/>
          <p:cNvSpPr>
            <a:spLocks noChangeAspect="1" noChangeArrowheads="1"/>
          </p:cNvSpPr>
          <p:nvPr/>
        </p:nvSpPr>
        <p:spPr bwMode="auto">
          <a:xfrm>
            <a:off x="155575" y="-441325"/>
            <a:ext cx="3438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323490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5181600"/>
            <a:ext cx="1143000" cy="73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5181600"/>
            <a:ext cx="1143000" cy="73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5915025"/>
            <a:ext cx="1143000" cy="733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4572000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4747368"/>
            <a:ext cx="183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 prob. of tree</a:t>
            </a:r>
          </a:p>
          <a:p>
            <a:r>
              <a:rPr lang="en-US" dirty="0" smtClean="0"/>
              <a:t>(usually flat)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1315" y="6020484"/>
            <a:ext cx="3492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over parameter values of model</a:t>
            </a:r>
          </a:p>
          <a:p>
            <a:r>
              <a:rPr lang="en-US" dirty="0" smtClean="0"/>
              <a:t>Evaluated numerically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016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time Markov models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21731"/>
            <a:ext cx="468481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0679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time Markov models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21731"/>
            <a:ext cx="468481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33528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48000" y="3810000"/>
            <a:ext cx="1219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28116" y="5105400"/>
            <a:ext cx="4658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changing from cytosine to thymine </a:t>
            </a:r>
          </a:p>
          <a:p>
            <a:r>
              <a:rPr lang="en-US" dirty="0" smtClean="0"/>
              <a:t>In time </a:t>
            </a:r>
            <a:r>
              <a:rPr lang="en-US" sz="2400" i="1" dirty="0" smtClean="0"/>
              <a:t>t </a:t>
            </a:r>
            <a:r>
              <a:rPr lang="en-US" dirty="0" smtClean="0"/>
              <a:t>along a branch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0978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time Markov models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21731"/>
            <a:ext cx="468481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s://upload.wikimedia.org/wikipedia/commons/thumb/4/4f/Jukes_and_Cantor_%281969%29_JC69_Pij_Pii.jpg/800px-Jukes_and_Cantor_%281969%29_JC69_Pij_P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r="11250" b="-1"/>
          <a:stretch/>
        </p:blipFill>
        <p:spPr bwMode="auto">
          <a:xfrm>
            <a:off x="5675417" y="3454328"/>
            <a:ext cx="3470411" cy="34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667000" y="3810000"/>
            <a:ext cx="28194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5334000"/>
            <a:ext cx="3954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Wait times are exponentially functions</a:t>
            </a:r>
          </a:p>
          <a:p>
            <a:r>
              <a:rPr lang="en-US" dirty="0" smtClean="0"/>
              <a:t>If transition probabilities are equal (=.25),</a:t>
            </a:r>
          </a:p>
          <a:p>
            <a:r>
              <a:rPr lang="en-US" dirty="0" smtClean="0"/>
              <a:t>all probabilities approach 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6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228600" y="13900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</a:t>
            </a:r>
            <a:r>
              <a:rPr lang="en-US" sz="2400" dirty="0" smtClean="0"/>
              <a:t>lignment scores follow an </a:t>
            </a:r>
            <a:r>
              <a:rPr lang="en-US" sz="2400" b="1" i="1" dirty="0" smtClean="0"/>
              <a:t>extreme value distribution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48009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866446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/>
          <p:cNvSpPr txBox="1"/>
          <p:nvPr/>
        </p:nvSpPr>
        <p:spPr>
          <a:xfrm>
            <a:off x="4876800" y="4104446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# random trials  &amp; their average score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905500" y="4675946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124700" y="4599746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/>
          <p:cNvSpPr txBox="1"/>
          <p:nvPr/>
        </p:nvSpPr>
        <p:spPr>
          <a:xfrm>
            <a:off x="5791200" y="6238046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Describe the shape &amp; can</a:t>
            </a:r>
          </a:p>
          <a:p>
            <a:r>
              <a:rPr lang="en-US" dirty="0" smtClean="0"/>
              <a:t>be fit from a few trials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676900" y="5666546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057900" y="566654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Homology of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1761</Words>
  <Application>Microsoft Office PowerPoint</Application>
  <PresentationFormat>On-screen Show (4:3)</PresentationFormat>
  <Paragraphs>422</Paragraphs>
  <Slides>85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Garamond</vt:lpstr>
      <vt:lpstr>Wingdings</vt:lpstr>
      <vt:lpstr>Office Theme</vt:lpstr>
      <vt:lpstr>Homology, Orthology, and Trees</vt:lpstr>
      <vt:lpstr>PowerPoint Presentation</vt:lpstr>
      <vt:lpstr>PowerPoint Presentation</vt:lpstr>
      <vt:lpstr>Homology</vt:lpstr>
      <vt:lpstr>Homology</vt:lpstr>
      <vt:lpstr>Homology</vt:lpstr>
      <vt:lpstr>Homology</vt:lpstr>
      <vt:lpstr>Homology</vt:lpstr>
      <vt:lpstr>Homology of Genes</vt:lpstr>
      <vt:lpstr>PowerPoint Presentation</vt:lpstr>
      <vt:lpstr>Homology</vt:lpstr>
      <vt:lpstr>Orthology</vt:lpstr>
      <vt:lpstr>What is an Ortholog?</vt:lpstr>
      <vt:lpstr>What is an Ortholog?</vt:lpstr>
      <vt:lpstr>Terminology Barf</vt:lpstr>
      <vt:lpstr>What is an Ortholog?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PowerPoint Presentation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Basics of Phylogenetics</vt:lpstr>
      <vt:lpstr>What is an Ortholog?</vt:lpstr>
      <vt:lpstr>What is an Ortholog?</vt:lpstr>
      <vt:lpstr>What is an Ortholog?</vt:lpstr>
      <vt:lpstr>What is an Ortholog?</vt:lpstr>
      <vt:lpstr>What is an Ortholog?</vt:lpstr>
      <vt:lpstr>What is an Orthologous Group?</vt:lpstr>
      <vt:lpstr>What is an Orthologous Group?</vt:lpstr>
      <vt:lpstr>What is an Orthologous Group?</vt:lpstr>
      <vt:lpstr>Uh Oh</vt:lpstr>
      <vt:lpstr>-ologies</vt:lpstr>
      <vt:lpstr>-ologies</vt:lpstr>
      <vt:lpstr>-ologies</vt:lpstr>
      <vt:lpstr>PowerPoint Presentation</vt:lpstr>
      <vt:lpstr>PowerPoint Presentation</vt:lpstr>
      <vt:lpstr>What’s the way forward?</vt:lpstr>
      <vt:lpstr>What’s the way forward?</vt:lpstr>
      <vt:lpstr>What’s the way forward?</vt:lpstr>
      <vt:lpstr>PowerPoint Presentation</vt:lpstr>
      <vt:lpstr>Thanks!</vt:lpstr>
      <vt:lpstr>Inferring Phylogenies</vt:lpstr>
      <vt:lpstr>Inferring Phylogenies</vt:lpstr>
      <vt:lpstr>Number of Possible Trees</vt:lpstr>
      <vt:lpstr>Inferring Phylogenies</vt:lpstr>
      <vt:lpstr>Inferring Phylogenies</vt:lpstr>
      <vt:lpstr>Inferring Phylogenies</vt:lpstr>
      <vt:lpstr>Parsimony Score</vt:lpstr>
      <vt:lpstr>Parsimony Score</vt:lpstr>
      <vt:lpstr>Parsimony Score</vt:lpstr>
      <vt:lpstr>Parsimony Score</vt:lpstr>
      <vt:lpstr>Parsimony Score</vt:lpstr>
      <vt:lpstr>Parsimony Score</vt:lpstr>
      <vt:lpstr>Parametric Methods</vt:lpstr>
      <vt:lpstr>Models of Evolution</vt:lpstr>
      <vt:lpstr>Performance</vt:lpstr>
      <vt:lpstr>Parametric Methods</vt:lpstr>
      <vt:lpstr>Models of Evolution</vt:lpstr>
      <vt:lpstr>Models of Evolution</vt:lpstr>
      <vt:lpstr>Models of Evolution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Homology, Orthology, and Trees</dc:title>
  <dc:creator>Ben</dc:creator>
  <cp:lastModifiedBy>Ben</cp:lastModifiedBy>
  <cp:revision>337</cp:revision>
  <dcterms:created xsi:type="dcterms:W3CDTF">2016-01-30T18:58:45Z</dcterms:created>
  <dcterms:modified xsi:type="dcterms:W3CDTF">2017-02-02T16:29:07Z</dcterms:modified>
</cp:coreProperties>
</file>