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66" r:id="rId2"/>
    <p:sldId id="264" r:id="rId3"/>
    <p:sldId id="270" r:id="rId4"/>
    <p:sldId id="265" r:id="rId5"/>
    <p:sldId id="269" r:id="rId6"/>
    <p:sldId id="277" r:id="rId7"/>
    <p:sldId id="283" r:id="rId8"/>
    <p:sldId id="271" r:id="rId9"/>
    <p:sldId id="272" r:id="rId10"/>
    <p:sldId id="273" r:id="rId11"/>
    <p:sldId id="267" r:id="rId12"/>
    <p:sldId id="278" r:id="rId13"/>
    <p:sldId id="274" r:id="rId14"/>
    <p:sldId id="268" r:id="rId15"/>
    <p:sldId id="275" r:id="rId16"/>
    <p:sldId id="276" r:id="rId17"/>
    <p:sldId id="280" r:id="rId18"/>
    <p:sldId id="281" r:id="rId19"/>
    <p:sldId id="282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CF223-2483-47D9-ACE5-76F53A1FD46B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980-1DB3-43DC-997D-3064F1BFD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6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2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7D0E-F905-4AA5-906F-DBD9A2766A5A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3862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2/library/urllib2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  <p:sp>
        <p:nvSpPr>
          <p:cNvPr id="3" name="Rectangle 2"/>
          <p:cNvSpPr/>
          <p:nvPr/>
        </p:nvSpPr>
        <p:spPr>
          <a:xfrm>
            <a:off x="249195" y="0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Science news of the day: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7157"/>
            <a:ext cx="5008605" cy="4210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127171" y="838200"/>
            <a:ext cx="38850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“The </a:t>
            </a:r>
            <a:r>
              <a:rPr lang="en-US" sz="2000" dirty="0"/>
              <a:t>game, called </a:t>
            </a:r>
            <a:r>
              <a:rPr lang="en-US" sz="2000" dirty="0" err="1"/>
              <a:t>EteRNA</a:t>
            </a:r>
            <a:r>
              <a:rPr lang="en-US" sz="2000" dirty="0"/>
              <a:t>, </a:t>
            </a:r>
            <a:r>
              <a:rPr lang="en-US" sz="2000" dirty="0" smtClean="0"/>
              <a:t>allows </a:t>
            </a:r>
            <a:r>
              <a:rPr lang="en-US" sz="2000" dirty="0"/>
              <a:t>players to remotely carry out real </a:t>
            </a:r>
          </a:p>
          <a:p>
            <a:r>
              <a:rPr lang="en-US" sz="2000" dirty="0"/>
              <a:t>experiments to verify their predictions of </a:t>
            </a:r>
            <a:r>
              <a:rPr lang="en-US" sz="2000" dirty="0" smtClean="0"/>
              <a:t>how </a:t>
            </a:r>
            <a:r>
              <a:rPr lang="en-US" sz="2000" dirty="0"/>
              <a:t>RNA molecules fold</a:t>
            </a:r>
            <a:r>
              <a:rPr lang="en-US" sz="2000" dirty="0" smtClean="0"/>
              <a:t>.”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159828" y="2743200"/>
            <a:ext cx="36600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“hooking </a:t>
            </a:r>
            <a:r>
              <a:rPr lang="en-US" sz="2000" dirty="0"/>
              <a:t>players up directly to </a:t>
            </a:r>
            <a:r>
              <a:rPr lang="en-US" sz="2000" dirty="0" smtClean="0"/>
              <a:t>a </a:t>
            </a:r>
            <a:r>
              <a:rPr lang="en-US" sz="2000" dirty="0"/>
              <a:t>real-world, robot-controlled biochemistry </a:t>
            </a:r>
            <a:r>
              <a:rPr lang="en-US" sz="2000" dirty="0" smtClean="0"/>
              <a:t>lab.”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5141685" y="4007584"/>
            <a:ext cx="38705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In tests, … “human </a:t>
            </a:r>
            <a:r>
              <a:rPr lang="en-US" sz="2000" dirty="0"/>
              <a:t>players still came out on </a:t>
            </a:r>
            <a:r>
              <a:rPr lang="en-US" sz="2000" dirty="0" smtClean="0"/>
              <a:t>top</a:t>
            </a:r>
            <a:r>
              <a:rPr lang="en-US" sz="2000" dirty="0"/>
              <a:t>, solving structures more accurately </a:t>
            </a:r>
            <a:r>
              <a:rPr lang="en-US" sz="2000" dirty="0" smtClean="0"/>
              <a:t>than </a:t>
            </a:r>
            <a:r>
              <a:rPr lang="en-US" sz="2000" dirty="0"/>
              <a:t>the standard software 99% of the time</a:t>
            </a:r>
            <a:r>
              <a:rPr lang="en-US" sz="2000" dirty="0" smtClean="0"/>
              <a:t>.”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0" y="4998161"/>
            <a:ext cx="1938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Science</a:t>
            </a:r>
            <a:r>
              <a:rPr lang="en-US" dirty="0" smtClean="0"/>
              <a:t> 343 (2014)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6019800"/>
            <a:ext cx="7971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The paper reporting </a:t>
            </a:r>
            <a:r>
              <a:rPr lang="en-US" sz="2000" b="1" dirty="0" err="1" smtClean="0"/>
              <a:t>EteRNA</a:t>
            </a:r>
            <a:r>
              <a:rPr lang="en-US" sz="2000" b="1" dirty="0" smtClean="0"/>
              <a:t> (Lee et al., PNAS, 2014) has &gt;37,000 authors.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basic idea: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first </a:t>
            </a:r>
            <a:r>
              <a:rPr lang="en-US" sz="2400" dirty="0" smtClean="0"/>
              <a:t>set up </a:t>
            </a:r>
            <a:r>
              <a:rPr lang="en-US" sz="2400" dirty="0"/>
              <a:t>a “request” by opening a connection to the URL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then save the response in a </a:t>
            </a:r>
            <a:r>
              <a:rPr lang="en-US" sz="2400" dirty="0" smtClean="0"/>
              <a:t>variable </a:t>
            </a:r>
            <a:r>
              <a:rPr lang="en-US" sz="2400" dirty="0"/>
              <a:t>and print it.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If </a:t>
            </a:r>
            <a:r>
              <a:rPr lang="en-US" sz="2400" dirty="0"/>
              <a:t>it can’t connect to the site, it’ll print out a helpful error message instead of the page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You can more or less use the commands in a cookbook fashion….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1904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	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include the urllib2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"http://www.utexas.edu/"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this 'try' statement tells Python that we might expect an error.</a:t>
            </a:r>
          </a:p>
          <a:p>
            <a:r>
              <a:rPr lang="en-US" dirty="0" smtClean="0"/>
              <a:t>     request </a:t>
            </a:r>
            <a:r>
              <a:rPr lang="en-US" dirty="0"/>
              <a:t>= urllib2.urlopen(</a:t>
            </a:r>
            <a:r>
              <a:rPr lang="en-US" dirty="0" err="1"/>
              <a:t>url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		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			</a:t>
            </a:r>
            <a:r>
              <a:rPr lang="en-US" dirty="0">
                <a:solidFill>
                  <a:srgbClr val="FF0000"/>
                </a:solidFill>
              </a:rPr>
              <a:t># show the result to the </a:t>
            </a:r>
            <a:r>
              <a:rPr lang="en-US" dirty="0" smtClean="0">
                <a:solidFill>
                  <a:srgbClr val="FF0000"/>
                </a:solidFill>
              </a:rPr>
              <a:t>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handle a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835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For example: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19200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&gt;&gt;&gt; </a:t>
            </a:r>
            <a:endParaRPr lang="en-US" dirty="0" smtClean="0"/>
          </a:p>
          <a:p>
            <a:r>
              <a:rPr lang="en-US" dirty="0" smtClean="0"/>
              <a:t>&lt;!</a:t>
            </a:r>
            <a:r>
              <a:rPr lang="en-US" dirty="0"/>
              <a:t>DOCTYPE html PUBLIC "-//W3C//DTD XHTML 1.0 Strict//EN"</a:t>
            </a:r>
          </a:p>
          <a:p>
            <a:r>
              <a:rPr lang="en-US" dirty="0"/>
              <a:t>  "http://www.w3.org/TR/xhtml1/DTD/xhtml1-strict.dtd"&gt;</a:t>
            </a:r>
          </a:p>
          <a:p>
            <a:r>
              <a:rPr lang="en-US" dirty="0"/>
              <a:t>&lt;html </a:t>
            </a:r>
            <a:r>
              <a:rPr lang="en-US" dirty="0" err="1"/>
              <a:t>xmlns</a:t>
            </a:r>
            <a:r>
              <a:rPr lang="en-US" dirty="0"/>
              <a:t>="http://www.w3.org/1999/xhtml" </a:t>
            </a:r>
            <a:r>
              <a:rPr lang="en-US" dirty="0" err="1"/>
              <a:t>xml:lang</a:t>
            </a:r>
            <a:r>
              <a:rPr lang="en-US" dirty="0"/>
              <a:t>="en" </a:t>
            </a:r>
            <a:r>
              <a:rPr lang="en-US" dirty="0" err="1"/>
              <a:t>lang</a:t>
            </a:r>
            <a:r>
              <a:rPr lang="en-US" dirty="0"/>
              <a:t>="en" </a:t>
            </a:r>
            <a:r>
              <a:rPr lang="en-US" dirty="0" err="1"/>
              <a:t>dir</a:t>
            </a:r>
            <a:r>
              <a:rPr lang="en-US" dirty="0"/>
              <a:t>="</a:t>
            </a:r>
            <a:r>
              <a:rPr lang="en-US" dirty="0" err="1"/>
              <a:t>ltr</a:t>
            </a:r>
            <a:r>
              <a:rPr lang="en-US" dirty="0"/>
              <a:t>"&gt;</a:t>
            </a:r>
          </a:p>
          <a:p>
            <a:endParaRPr lang="en-US" dirty="0"/>
          </a:p>
          <a:p>
            <a:r>
              <a:rPr lang="en-US" dirty="0"/>
              <a:t>&lt;head&gt;</a:t>
            </a:r>
          </a:p>
          <a:p>
            <a:r>
              <a:rPr lang="en-US" dirty="0"/>
              <a:t>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  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="shortcut icon" </a:t>
            </a:r>
            <a:r>
              <a:rPr lang="en-US" dirty="0" err="1"/>
              <a:t>href</a:t>
            </a:r>
            <a:r>
              <a:rPr lang="en-US" dirty="0"/>
              <a:t>="/sites/default/files/webcentral_favicon_0.ico" type="image/x-icon" /&gt;</a:t>
            </a:r>
          </a:p>
          <a:p>
            <a:r>
              <a:rPr lang="en-US" dirty="0"/>
              <a:t>  &lt;title&gt;Home |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University of Texas at Austin</a:t>
            </a:r>
            <a:r>
              <a:rPr lang="en-US" dirty="0"/>
              <a:t>&lt;/title&gt;</a:t>
            </a:r>
          </a:p>
          <a:p>
            <a:r>
              <a:rPr lang="en-US" dirty="0"/>
              <a:t>  &lt;link type="text/</a:t>
            </a:r>
            <a:r>
              <a:rPr lang="en-US" dirty="0" err="1"/>
              <a:t>css</a:t>
            </a:r>
            <a:r>
              <a:rPr lang="en-US" dirty="0"/>
              <a:t>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media="all" </a:t>
            </a:r>
            <a:r>
              <a:rPr lang="en-US" dirty="0" err="1"/>
              <a:t>href</a:t>
            </a:r>
            <a:r>
              <a:rPr lang="en-US" dirty="0"/>
              <a:t>="/sites/default/files/</a:t>
            </a:r>
            <a:r>
              <a:rPr lang="en-US" dirty="0" err="1"/>
              <a:t>css</a:t>
            </a:r>
            <a:r>
              <a:rPr lang="en-US" dirty="0"/>
              <a:t>/css_39da96d3505397e78e1b5ff4743df898.css" /&gt;</a:t>
            </a:r>
          </a:p>
          <a:p>
            <a:r>
              <a:rPr lang="en-US" dirty="0"/>
              <a:t>  &lt;script type="text/</a:t>
            </a:r>
            <a:r>
              <a:rPr lang="en-US" dirty="0" err="1"/>
              <a:t>javascript</a:t>
            </a:r>
            <a:r>
              <a:rPr lang="en-US" dirty="0"/>
              <a:t>" </a:t>
            </a:r>
            <a:r>
              <a:rPr lang="en-US" dirty="0" err="1"/>
              <a:t>src</a:t>
            </a:r>
            <a:r>
              <a:rPr lang="en-US" dirty="0"/>
              <a:t>="/sites/default/files/</a:t>
            </a:r>
            <a:r>
              <a:rPr lang="en-US" dirty="0" err="1"/>
              <a:t>js</a:t>
            </a:r>
            <a:r>
              <a:rPr lang="en-US" dirty="0"/>
              <a:t>/js_bb53cbf52ebfa96587a1c184036c356e.jsmin.js"&gt;&lt;/script&gt;</a:t>
            </a:r>
          </a:p>
          <a:p>
            <a:r>
              <a:rPr lang="en-US" dirty="0"/>
              <a:t>&lt;script type="text/</a:t>
            </a:r>
            <a:r>
              <a:rPr lang="en-US" dirty="0" err="1"/>
              <a:t>javascript</a:t>
            </a:r>
            <a:r>
              <a:rPr lang="en-US" dirty="0"/>
              <a:t>"&gt;</a:t>
            </a:r>
          </a:p>
          <a:p>
            <a:r>
              <a:rPr lang="en-US" dirty="0"/>
              <a:t>&lt;!--//--&gt;&lt;![CDATA</a:t>
            </a:r>
            <a:r>
              <a:rPr lang="en-US" dirty="0" smtClean="0"/>
              <a:t>[//&gt;&lt;!—</a:t>
            </a:r>
          </a:p>
          <a:p>
            <a:r>
              <a:rPr lang="en-US" dirty="0" smtClean="0"/>
              <a:t>				…and so on…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77794" y="152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W</a:t>
            </a:r>
            <a:r>
              <a:rPr lang="en-US" b="1" dirty="0" smtClean="0"/>
              <a:t>e </a:t>
            </a:r>
            <a:r>
              <a:rPr lang="en-US" b="1" dirty="0"/>
              <a:t>just captured the UT web page and printed it out (minus the images</a:t>
            </a:r>
            <a:r>
              <a:rPr lang="en-US" b="1" dirty="0" smtClean="0"/>
              <a:t>)… 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97567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90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That was </a:t>
            </a:r>
            <a:r>
              <a:rPr lang="en-US" sz="2400" b="1" dirty="0"/>
              <a:t>a static web </a:t>
            </a:r>
            <a:r>
              <a:rPr lang="en-US" sz="2400" b="1" dirty="0" smtClean="0"/>
              <a:t>page.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Let’s try one that </a:t>
            </a:r>
            <a:r>
              <a:rPr lang="en-US" sz="2400" b="1" dirty="0"/>
              <a:t>requires some sort of action, 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for example by entering a </a:t>
            </a:r>
            <a:r>
              <a:rPr lang="en-US" sz="2400" b="1" dirty="0"/>
              <a:t>document id </a:t>
            </a:r>
            <a:r>
              <a:rPr lang="en-US" sz="2400" b="1" dirty="0" smtClean="0"/>
              <a:t>or an id </a:t>
            </a:r>
            <a:r>
              <a:rPr lang="en-US" sz="2400" b="1" dirty="0"/>
              <a:t>code for a </a:t>
            </a:r>
            <a:r>
              <a:rPr lang="en-US" sz="2400" b="1" dirty="0" smtClean="0"/>
              <a:t>sequence.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Many web pages pass this information along in the web URL itself…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639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a </a:t>
            </a:r>
            <a:r>
              <a:rPr lang="en-US" sz="2400" b="1" dirty="0"/>
              <a:t>complete Python program to 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Medline: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the Medline entry for the human genome sequence paper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  <p:sp>
        <p:nvSpPr>
          <p:cNvPr id="6" name="Rectangle 5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3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/>
              <a:t>We just printed it.  We could have saved it or extracted data from it.</a:t>
            </a:r>
          </a:p>
          <a:p>
            <a:pPr algn="ctr"/>
            <a:r>
              <a:rPr lang="en-US" sz="2400" b="1" dirty="0" smtClean="0"/>
              <a:t>For example…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198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 smtClean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9587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 err="1"/>
              <a:t>page.count</a:t>
            </a:r>
            <a:r>
              <a:rPr lang="en-US" dirty="0"/>
              <a:t>("AU  - ")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6172200" y="3276600"/>
            <a:ext cx="27432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Medline begins author lines with "AU  </a:t>
            </a:r>
            <a:r>
              <a:rPr lang="en-US" sz="2400" b="1" dirty="0"/>
              <a:t>- </a:t>
            </a:r>
            <a:r>
              <a:rPr lang="en-US" sz="2400" b="1" dirty="0" smtClean="0"/>
              <a:t>" , so…</a:t>
            </a:r>
            <a:endParaRPr lang="en-US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48000" y="4263081"/>
            <a:ext cx="3124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2210" y="5867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this, &amp; get …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667000" y="5906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255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0" y="5791200"/>
            <a:ext cx="50292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So, there were 255 authors on one (of the two) human genome papers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9365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Queries </a:t>
            </a:r>
            <a:r>
              <a:rPr lang="en-US" sz="2400" dirty="0"/>
              <a:t>to Medline or any other NCBI database, including </a:t>
            </a:r>
            <a:r>
              <a:rPr lang="en-US" sz="2400" dirty="0" err="1"/>
              <a:t>GenBank</a:t>
            </a:r>
            <a:r>
              <a:rPr lang="en-US" sz="2400" dirty="0"/>
              <a:t>, </a:t>
            </a:r>
            <a:r>
              <a:rPr lang="en-US" sz="2400" dirty="0" smtClean="0"/>
              <a:t>are described at</a:t>
            </a:r>
            <a:r>
              <a:rPr lang="en-US" sz="2400" dirty="0"/>
              <a:t>:  </a:t>
            </a:r>
            <a:r>
              <a:rPr lang="en-US" sz="2400" dirty="0">
                <a:hlinkClick r:id="rId2"/>
              </a:rPr>
              <a:t>http://www.ncbi.nlm.nih.gov/books/NBK3862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You can </a:t>
            </a:r>
            <a:r>
              <a:rPr lang="en-US" sz="2400" dirty="0"/>
              <a:t>often figure out the form of the URL just by looking something up in a database, then noting the address of the web page with the data.</a:t>
            </a:r>
          </a:p>
          <a:p>
            <a:r>
              <a:rPr lang="en-US" sz="240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This very simple approach could easily be the basis </a:t>
            </a:r>
            <a:r>
              <a:rPr lang="en-US" sz="2400" dirty="0" smtClean="0"/>
              <a:t>for: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a home-made web </a:t>
            </a:r>
            <a:r>
              <a:rPr lang="en-US" sz="2400" dirty="0" smtClean="0"/>
              <a:t>browser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consult biological databases in real </a:t>
            </a:r>
            <a:r>
              <a:rPr lang="en-US" sz="2400" dirty="0" smtClean="0"/>
              <a:t>time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map the internet, etc.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Of course, with this kind of power available to you, the imagination reels...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6218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  <p:pic>
        <p:nvPicPr>
          <p:cNvPr id="1026" name="Picture 2" descr="transpo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36202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9195" y="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Wrapping up our last topic:</a:t>
            </a:r>
          </a:p>
          <a:p>
            <a:pPr algn="ctr"/>
            <a:r>
              <a:rPr lang="en-US" sz="2800" b="1" dirty="0" smtClean="0"/>
              <a:t>You and your (DNA) parasites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5682734"/>
            <a:ext cx="6852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Events like these, happening over and over again, have led to…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8326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  <p:pic>
        <p:nvPicPr>
          <p:cNvPr id="2050" name="Picture 2" descr="http://www.biochem.arizona.edu/classes/bioc471/pages/Lecture7/a6GenomeRepea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95400"/>
            <a:ext cx="7718961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94087" y="6611778"/>
            <a:ext cx="28416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(apologies—missing the citation, now lost)</a:t>
            </a:r>
            <a:endParaRPr lang="en-US" sz="12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391400" y="4419600"/>
            <a:ext cx="76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90800" y="5334000"/>
            <a:ext cx="6335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0000"/>
                </a:solidFill>
              </a:rPr>
              <a:t>Bottom line:  Roughly half of your (and my) genome is the fossil wreckage of genomic parasites.</a:t>
            </a:r>
          </a:p>
          <a:p>
            <a:pPr algn="r"/>
            <a:endParaRPr lang="en-US" b="1" dirty="0" smtClean="0">
              <a:solidFill>
                <a:srgbClr val="FF0000"/>
              </a:solidFill>
            </a:endParaRPr>
          </a:p>
          <a:p>
            <a:pPr algn="r"/>
            <a:r>
              <a:rPr lang="en-US" b="1" dirty="0" smtClean="0">
                <a:solidFill>
                  <a:srgbClr val="FF0000"/>
                </a:solidFill>
              </a:rPr>
              <a:t>We know this (in part) from sequence alignments. 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54170" y="46598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~45%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9195" y="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Wrapping up our last topic:</a:t>
            </a:r>
          </a:p>
          <a:p>
            <a:pPr algn="ctr"/>
            <a:r>
              <a:rPr lang="en-US" sz="2800" b="1" dirty="0" smtClean="0"/>
              <a:t>You and your (DNA) parasites</a:t>
            </a:r>
          </a:p>
        </p:txBody>
      </p:sp>
    </p:spTree>
    <p:extLst>
      <p:ext uri="{BB962C8B-B14F-4D97-AF65-F5344CB8AC3E}">
        <p14:creationId xmlns:p14="http://schemas.microsoft.com/office/powerpoint/2010/main" val="15911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  <p:sp>
        <p:nvSpPr>
          <p:cNvPr id="3" name="Rectangle 2"/>
          <p:cNvSpPr/>
          <p:nvPr/>
        </p:nvSpPr>
        <p:spPr>
          <a:xfrm>
            <a:off x="457200" y="556707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So far, we’ve talked about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DNA</a:t>
            </a:r>
            <a:r>
              <a:rPr lang="en-US" sz="2400" b="1" dirty="0"/>
              <a:t>, RNA and </a:t>
            </a:r>
            <a:r>
              <a:rPr lang="en-US" sz="2400" b="1" dirty="0" smtClean="0"/>
              <a:t>protein sequences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How </a:t>
            </a:r>
            <a:r>
              <a:rPr lang="en-US" sz="2400" b="1" dirty="0"/>
              <a:t>to compare sequences to decide if they are </a:t>
            </a:r>
            <a:r>
              <a:rPr lang="en-US" sz="2400" b="1" dirty="0" smtClean="0"/>
              <a:t>related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Having </a:t>
            </a:r>
            <a:r>
              <a:rPr lang="en-US" sz="2400" b="1" dirty="0"/>
              <a:t>databases full of sequences and </a:t>
            </a:r>
            <a:r>
              <a:rPr lang="en-US" sz="2400" b="1" dirty="0" smtClean="0"/>
              <a:t>comparing them rapidly (BLAST)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 smtClean="0"/>
              <a:t>In fact, </a:t>
            </a:r>
            <a:r>
              <a:rPr lang="en-US" sz="2400" b="1" u="sng" dirty="0"/>
              <a:t>many</a:t>
            </a:r>
            <a:r>
              <a:rPr lang="en-US" sz="2400" b="1" dirty="0"/>
              <a:t> such databases exist, so </a:t>
            </a:r>
            <a:r>
              <a:rPr lang="en-US" sz="2400" b="1" dirty="0" smtClean="0"/>
              <a:t>today we’ll </a:t>
            </a:r>
            <a:r>
              <a:rPr lang="en-US" sz="2400" b="1" dirty="0"/>
              <a:t>start with a brief tour of </a:t>
            </a:r>
            <a:r>
              <a:rPr lang="en-US" sz="2400" b="1" u="sng" dirty="0"/>
              <a:t>some</a:t>
            </a:r>
            <a:r>
              <a:rPr lang="en-US" sz="2400" b="1" dirty="0"/>
              <a:t> of the biological data on the web.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98054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838700" y="228600"/>
            <a:ext cx="3009900" cy="707886"/>
            <a:chOff x="4838700" y="228600"/>
            <a:chExt cx="3009900" cy="707886"/>
          </a:xfrm>
        </p:grpSpPr>
        <p:sp>
          <p:nvSpPr>
            <p:cNvPr id="2" name="TextBox 1"/>
            <p:cNvSpPr txBox="1"/>
            <p:nvPr/>
          </p:nvSpPr>
          <p:spPr>
            <a:xfrm>
              <a:off x="5448300" y="228600"/>
              <a:ext cx="2400300" cy="70788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&gt;75K protein-protein  interactions</a:t>
              </a:r>
              <a:endParaRPr lang="en-US" sz="2000" dirty="0"/>
            </a:p>
          </p:txBody>
        </p:sp>
        <p:cxnSp>
          <p:nvCxnSpPr>
            <p:cNvPr id="10" name="Straight Arrow Connector 9"/>
            <p:cNvCxnSpPr>
              <a:stCxn id="2" idx="1"/>
            </p:cNvCxnSpPr>
            <p:nvPr/>
          </p:nvCxnSpPr>
          <p:spPr>
            <a:xfrm flipH="1">
              <a:off x="4838700" y="582543"/>
              <a:ext cx="609600" cy="17945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467350" y="4771266"/>
            <a:ext cx="3009900" cy="1323439"/>
            <a:chOff x="5467350" y="4771266"/>
            <a:chExt cx="3009900" cy="1323439"/>
          </a:xfrm>
        </p:grpSpPr>
        <p:sp>
          <p:nvSpPr>
            <p:cNvPr id="5" name="TextBox 4"/>
            <p:cNvSpPr txBox="1"/>
            <p:nvPr/>
          </p:nvSpPr>
          <p:spPr>
            <a:xfrm>
              <a:off x="6076950" y="4771266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&gt;1,300 biochemical processes and reactions, described in detail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H="1">
              <a:off x="5467350" y="5499928"/>
              <a:ext cx="609600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5638800" y="3300680"/>
            <a:ext cx="3371850" cy="1323439"/>
            <a:chOff x="5638800" y="3300680"/>
            <a:chExt cx="3371850" cy="1323439"/>
          </a:xfrm>
        </p:grpSpPr>
        <p:sp>
          <p:nvSpPr>
            <p:cNvPr id="8" name="TextBox 7"/>
            <p:cNvSpPr txBox="1"/>
            <p:nvPr/>
          </p:nvSpPr>
          <p:spPr>
            <a:xfrm>
              <a:off x="6610350" y="3300680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OMIM = the most important resource for human genetic disease</a:t>
              </a:r>
              <a:endParaRPr lang="en-US" sz="20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H="1">
              <a:off x="5638800" y="4267200"/>
              <a:ext cx="971550" cy="34985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3276600" y="2783175"/>
            <a:ext cx="3009900" cy="1323439"/>
            <a:chOff x="4406342" y="2783175"/>
            <a:chExt cx="3009900" cy="1323439"/>
          </a:xfrm>
        </p:grpSpPr>
        <p:sp>
          <p:nvSpPr>
            <p:cNvPr id="9" name="TextBox 8"/>
            <p:cNvSpPr txBox="1"/>
            <p:nvPr/>
          </p:nvSpPr>
          <p:spPr>
            <a:xfrm>
              <a:off x="5015942" y="2783175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Medline has &gt;22 million research articles, many with complete text online</a:t>
              </a:r>
              <a:endParaRPr lang="en-US" sz="2000" dirty="0"/>
            </a:p>
          </p:txBody>
        </p:sp>
        <p:cxnSp>
          <p:nvCxnSpPr>
            <p:cNvPr id="16" name="Straight Arrow Connector 15"/>
            <p:cNvCxnSpPr>
              <a:stCxn id="9" idx="1"/>
            </p:cNvCxnSpPr>
            <p:nvPr/>
          </p:nvCxnSpPr>
          <p:spPr>
            <a:xfrm flipH="1">
              <a:off x="4406342" y="3444895"/>
              <a:ext cx="609600" cy="31687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5450359" y="1295400"/>
            <a:ext cx="3588866" cy="1631216"/>
            <a:chOff x="5450359" y="1295400"/>
            <a:chExt cx="3588866" cy="1631216"/>
          </a:xfrm>
        </p:grpSpPr>
        <p:sp>
          <p:nvSpPr>
            <p:cNvPr id="6" name="TextBox 5"/>
            <p:cNvSpPr txBox="1"/>
            <p:nvPr/>
          </p:nvSpPr>
          <p:spPr>
            <a:xfrm>
              <a:off x="6448425" y="1295400"/>
              <a:ext cx="25908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GEO has ~900K experiments, each measuring 1000’s of </a:t>
              </a:r>
              <a:r>
                <a:rPr lang="en-US" sz="2000" dirty="0"/>
                <a:t>mRNA or protein </a:t>
              </a:r>
              <a:r>
                <a:rPr lang="en-US" sz="2000" dirty="0" smtClean="0"/>
                <a:t>abundances</a:t>
              </a:r>
              <a:endParaRPr lang="en-US" sz="2000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H="1">
              <a:off x="5450359" y="1957119"/>
              <a:ext cx="998066" cy="25112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5957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322823"/>
            <a:ext cx="3614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Live demo OMIM,</a:t>
            </a:r>
          </a:p>
          <a:p>
            <a:pPr algn="ctr"/>
            <a:r>
              <a:rPr lang="en-US" sz="3200" dirty="0" err="1" smtClean="0"/>
              <a:t>Reactome</a:t>
            </a:r>
            <a:r>
              <a:rPr lang="en-US" sz="3200" dirty="0" smtClean="0"/>
              <a:t>,</a:t>
            </a:r>
          </a:p>
          <a:p>
            <a:pPr algn="ctr"/>
            <a:r>
              <a:rPr lang="en-US" sz="3200" dirty="0" smtClean="0"/>
              <a:t>Human Protein Atlas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62678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74357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It’s nice to know that all of this exists, but ideally, you’d like to be able to so something constructive with the data.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That means getting </a:t>
            </a:r>
            <a:r>
              <a:rPr lang="en-US" sz="2400" b="1" dirty="0"/>
              <a:t>the data inside your own programs.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All of these databases let you download </a:t>
            </a:r>
            <a:r>
              <a:rPr lang="en-US" sz="2400" b="1" dirty="0"/>
              <a:t>data in big batches, but this isn’t always the </a:t>
            </a:r>
            <a:r>
              <a:rPr lang="en-US" sz="2400" b="1" dirty="0" smtClean="0"/>
              <a:t>case, so….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61619" y="4800600"/>
            <a:ext cx="7192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 saw one way to do this in </a:t>
            </a:r>
            <a:r>
              <a:rPr lang="en-US" sz="2400" dirty="0" err="1" smtClean="0"/>
              <a:t>AppSoma</a:t>
            </a:r>
            <a:r>
              <a:rPr lang="en-US" sz="2400" dirty="0" smtClean="0"/>
              <a:t>.  Here’s another.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8997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47816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Let’s empower </a:t>
            </a:r>
            <a:r>
              <a:rPr lang="en-US" sz="2400" b="1" dirty="0"/>
              <a:t>your Python scripts to </a:t>
            </a:r>
            <a:r>
              <a:rPr lang="en-US" sz="2400" b="1" dirty="0" smtClean="0"/>
              <a:t>grab </a:t>
            </a:r>
            <a:r>
              <a:rPr lang="en-US" sz="2400" b="1" dirty="0"/>
              <a:t>data from the </a:t>
            </a:r>
            <a:r>
              <a:rPr lang="en-US" sz="2400" b="1" dirty="0" smtClean="0"/>
              <a:t>web.  </a:t>
            </a:r>
          </a:p>
          <a:p>
            <a:endParaRPr lang="en-US" sz="2400" dirty="0"/>
          </a:p>
          <a:p>
            <a:r>
              <a:rPr lang="en-US" sz="2400" dirty="0" smtClean="0"/>
              <a:t>We’ll use Python </a:t>
            </a:r>
            <a:r>
              <a:rPr lang="en-US" sz="2400" u="sng" dirty="0" smtClean="0"/>
              <a:t>library/module</a:t>
            </a:r>
            <a:r>
              <a:rPr lang="en-US" sz="2400" dirty="0" smtClean="0"/>
              <a:t> = an </a:t>
            </a:r>
            <a:r>
              <a:rPr lang="en-US" sz="2400" dirty="0"/>
              <a:t>optional, </a:t>
            </a:r>
            <a:r>
              <a:rPr lang="en-US" sz="2400" dirty="0" smtClean="0"/>
              <a:t>specialized </a:t>
            </a:r>
            <a:r>
              <a:rPr lang="en-US" sz="2400" dirty="0"/>
              <a:t>set of Python </a:t>
            </a:r>
            <a:r>
              <a:rPr lang="en-US" sz="2400" dirty="0" smtClean="0"/>
              <a:t>methods</a:t>
            </a:r>
          </a:p>
          <a:p>
            <a:endParaRPr lang="en-US" sz="2400" dirty="0"/>
          </a:p>
          <a:p>
            <a:r>
              <a:rPr lang="en-US" sz="2400" dirty="0" smtClean="0"/>
              <a:t>This particular </a:t>
            </a:r>
            <a:r>
              <a:rPr lang="en-US" sz="2400" dirty="0"/>
              <a:t>Python module </a:t>
            </a:r>
            <a:r>
              <a:rPr lang="en-US" sz="2400" dirty="0" smtClean="0"/>
              <a:t>is </a:t>
            </a:r>
            <a:r>
              <a:rPr lang="en-US" sz="2400" dirty="0"/>
              <a:t>called </a:t>
            </a:r>
            <a:r>
              <a:rPr lang="en-US" sz="2400" b="1" i="1" dirty="0"/>
              <a:t>urllib2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u</a:t>
            </a:r>
            <a:r>
              <a:rPr lang="en-US" sz="2400" dirty="0" smtClean="0"/>
              <a:t>rllib2 is: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collection of </a:t>
            </a:r>
            <a:r>
              <a:rPr lang="en-US" sz="2400" dirty="0" smtClean="0"/>
              <a:t>programs/tools </a:t>
            </a:r>
            <a:r>
              <a:rPr lang="en-US" sz="2400" dirty="0"/>
              <a:t>to </a:t>
            </a:r>
            <a:r>
              <a:rPr lang="en-US" sz="2400" dirty="0" smtClean="0"/>
              <a:t>let you </a:t>
            </a:r>
            <a:r>
              <a:rPr lang="en-US" sz="2400" dirty="0"/>
              <a:t>to surf the web from inside your programs.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</a:t>
            </a:r>
            <a:r>
              <a:rPr lang="en-US" sz="2400" dirty="0" smtClean="0"/>
              <a:t>uch more </a:t>
            </a:r>
            <a:r>
              <a:rPr lang="en-US" sz="2400" dirty="0"/>
              <a:t>powerful than the simple </a:t>
            </a:r>
            <a:r>
              <a:rPr lang="en-US" sz="2400" dirty="0" smtClean="0"/>
              <a:t>tasks we’ll do with </a:t>
            </a:r>
            <a:r>
              <a:rPr lang="en-US" sz="2400" dirty="0"/>
              <a:t>it.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More details:     </a:t>
            </a:r>
            <a:r>
              <a:rPr lang="en-US" sz="2400" u="sng" dirty="0">
                <a:hlinkClick r:id="rId2"/>
              </a:rPr>
              <a:t>http://docs.python.org/2/library/urllib2.html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6642556"/>
            <a:ext cx="2435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Texas/BIO337/Spring 2014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65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1447</Words>
  <Application>Microsoft Office PowerPoint</Application>
  <PresentationFormat>On-screen Show (4:3)</PresentationFormat>
  <Paragraphs>245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Edward Marcotte</cp:lastModifiedBy>
  <cp:revision>31</cp:revision>
  <cp:lastPrinted>2014-01-13T23:29:13Z</cp:lastPrinted>
  <dcterms:created xsi:type="dcterms:W3CDTF">2014-01-13T19:44:00Z</dcterms:created>
  <dcterms:modified xsi:type="dcterms:W3CDTF">2014-02-06T04:24:03Z</dcterms:modified>
</cp:coreProperties>
</file>