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7" r:id="rId2"/>
    <p:sldId id="288" r:id="rId3"/>
    <p:sldId id="289" r:id="rId4"/>
    <p:sldId id="290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70" r:id="rId18"/>
    <p:sldId id="268" r:id="rId19"/>
    <p:sldId id="271" r:id="rId20"/>
    <p:sldId id="272" r:id="rId21"/>
    <p:sldId id="280" r:id="rId22"/>
    <p:sldId id="273" r:id="rId23"/>
    <p:sldId id="278" r:id="rId24"/>
    <p:sldId id="277" r:id="rId25"/>
    <p:sldId id="276" r:id="rId26"/>
    <p:sldId id="274" r:id="rId27"/>
    <p:sldId id="275" r:id="rId28"/>
    <p:sldId id="281" r:id="rId29"/>
    <p:sldId id="279" r:id="rId30"/>
    <p:sldId id="283" r:id="rId31"/>
    <p:sldId id="282" r:id="rId32"/>
    <p:sldId id="284" r:id="rId33"/>
    <p:sldId id="285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4547" autoAdjust="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543E176-43A7-4B4A-87C8-86D68A4B302C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0333E-2409-45B2-A8EF-19F95675A41A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Horse-racing</a:t>
            </a:r>
            <a:r>
              <a:rPr lang="en-US" baseline="0" dirty="0" smtClean="0"/>
              <a:t> (3:1 odds)</a:t>
            </a:r>
          </a:p>
          <a:p>
            <a:r>
              <a:rPr lang="en-US" baseline="0" dirty="0" smtClean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test all alignments! </a:t>
            </a:r>
            <a:r>
              <a:rPr lang="en-US" sz="1300" dirty="0" smtClean="0"/>
              <a:t>For two 100 amino acid proteins =&gt; 10</a:t>
            </a:r>
            <a:r>
              <a:rPr lang="en-US" sz="1300" baseline="30000" dirty="0" smtClean="0"/>
              <a:t>59</a:t>
            </a:r>
            <a:r>
              <a:rPr lang="en-US" sz="1300" dirty="0" smtClean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with A gives a score of 5  (remember, the score equals </a:t>
            </a:r>
            <a:r>
              <a:rPr lang="en-US" sz="1300" i="1" dirty="0" smtClean="0"/>
              <a:t>F</a:t>
            </a:r>
            <a:r>
              <a:rPr lang="en-US" sz="1300" dirty="0" smtClean="0"/>
              <a:t>(</a:t>
            </a:r>
            <a:r>
              <a:rPr lang="en-US" sz="1300" i="1" dirty="0" smtClean="0"/>
              <a:t>i</a:t>
            </a:r>
            <a:r>
              <a:rPr lang="en-US" sz="1300" dirty="0" smtClean="0"/>
              <a:t>-1,</a:t>
            </a:r>
            <a:r>
              <a:rPr lang="en-US" sz="1300" i="1" dirty="0" smtClean="0"/>
              <a:t>j</a:t>
            </a:r>
            <a:r>
              <a:rPr lang="en-US" sz="1300" dirty="0" smtClean="0"/>
              <a:t>-1) + </a:t>
            </a:r>
            <a:r>
              <a:rPr lang="en-US" sz="1300" i="1" dirty="0" smtClean="0"/>
              <a:t>s</a:t>
            </a:r>
            <a:r>
              <a:rPr lang="en-US" sz="1300" dirty="0" smtClean="0"/>
              <a:t>(</a:t>
            </a:r>
            <a:r>
              <a:rPr lang="en-US" sz="1300" i="1" dirty="0" err="1" smtClean="0"/>
              <a:t>x</a:t>
            </a:r>
            <a:r>
              <a:rPr lang="en-US" sz="1300" i="1" baseline="-25000" dirty="0" err="1" smtClean="0"/>
              <a:t>i</a:t>
            </a:r>
            <a:r>
              <a:rPr lang="en-US" sz="1300" i="1" dirty="0" err="1" smtClean="0"/>
              <a:t>,y</a:t>
            </a:r>
            <a:r>
              <a:rPr lang="en-US" sz="1300" i="1" baseline="-25000" dirty="0" err="1" smtClean="0"/>
              <a:t>j</a:t>
            </a:r>
            <a:r>
              <a:rPr lang="en-US" sz="1300" dirty="0" smtClean="0"/>
              <a:t>), which is 0+5=5 in this case).  </a:t>
            </a:r>
          </a:p>
          <a:p>
            <a:r>
              <a:rPr lang="en-US" sz="1300" dirty="0" smtClean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E4D5-5ACB-404D-A1D1-400D52274A1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 smtClean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statistically significant sequence or structural similarity can be used to infer homology (common ancestry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).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Myoglobin          &amp;          Hemoglobin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en.wikipedia.org/wiki/File:Myoglobin.png &amp;  File:1GZX_Haemoglobin.png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consider two models:</a:t>
            </a:r>
          </a:p>
          <a:p>
            <a:endParaRPr lang="en-US" sz="2400" dirty="0" smtClean="0"/>
          </a:p>
          <a:p>
            <a:r>
              <a:rPr lang="en-US" sz="2400" dirty="0" smtClean="0"/>
              <a:t>First, a </a:t>
            </a:r>
            <a:r>
              <a:rPr lang="en-US" sz="2400" b="1" u="sng" dirty="0" smtClean="0"/>
              <a:t>random</a:t>
            </a:r>
            <a:r>
              <a:rPr lang="en-US" sz="2400" dirty="0" smtClean="0"/>
              <a:t> model, where amino acids in the sequences occur independently at some given frequencies.</a:t>
            </a:r>
          </a:p>
          <a:p>
            <a:endParaRPr lang="en-US" sz="2400" dirty="0" smtClean="0"/>
          </a:p>
          <a:p>
            <a:r>
              <a:rPr lang="en-US" sz="2400" dirty="0" smtClean="0"/>
              <a:t>The probability of observing an alignment between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is just the product of the frequencies (q) with which we find each amino acid.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this as: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Second, a </a:t>
            </a:r>
            <a:r>
              <a:rPr lang="en-US" sz="2400" b="1" u="sng" dirty="0" smtClean="0"/>
              <a:t>match</a:t>
            </a:r>
            <a:r>
              <a:rPr lang="en-US" sz="2400" dirty="0" smtClean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ab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So, under this model, the probability of the alignment is the product of the probabilities of seeing the individual amino acids aligned.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that as: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Such a ratio of probabilities under 2 different models is called an </a:t>
            </a:r>
            <a:r>
              <a:rPr lang="en-US" sz="2400" b="1" i="1" dirty="0" smtClean="0"/>
              <a:t>odds ratio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did these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odds ratios used?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Basically: 	if the ratio &gt; 1, model </a:t>
            </a:r>
            <a:r>
              <a:rPr lang="en-US" sz="2400" i="1" dirty="0" smtClean="0"/>
              <a:t>M</a:t>
            </a:r>
            <a:r>
              <a:rPr lang="en-US" sz="2400" dirty="0" smtClean="0"/>
              <a:t> is more probable </a:t>
            </a:r>
          </a:p>
          <a:p>
            <a:r>
              <a:rPr lang="en-US" sz="2400" dirty="0" smtClean="0"/>
              <a:t>		if &lt; 1, model </a:t>
            </a:r>
            <a:r>
              <a:rPr lang="en-US" sz="2400" i="1" dirty="0" smtClean="0"/>
              <a:t>R</a:t>
            </a:r>
            <a:r>
              <a:rPr lang="en-US" sz="2400" dirty="0" smtClean="0"/>
              <a:t> is more probable.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just the score for aligning one amino acid with another amino acid: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Almost done with step 1…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about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with phenylalanine (F)?  Why?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We also need to penalize </a:t>
            </a:r>
            <a:r>
              <a:rPr lang="en-US" sz="2400" b="1" u="sng" dirty="0" smtClean="0">
                <a:cs typeface="Arial" pitchFamily="34" charset="0"/>
              </a:rPr>
              <a:t>gaps</a:t>
            </a:r>
            <a:r>
              <a:rPr lang="en-US" sz="2400" dirty="0" smtClean="0">
                <a:cs typeface="Arial" pitchFamily="34" charset="0"/>
              </a:rPr>
              <a:t>.  For now, let’s just use a constant penalty </a:t>
            </a:r>
            <a:r>
              <a:rPr lang="en-US" sz="2400" b="1" i="1" dirty="0" smtClean="0">
                <a:cs typeface="Arial" pitchFamily="34" charset="0"/>
              </a:rPr>
              <a:t>d</a:t>
            </a:r>
            <a:r>
              <a:rPr lang="en-US" sz="2400" dirty="0" smtClean="0">
                <a:cs typeface="Arial" pitchFamily="34" charset="0"/>
              </a:rPr>
              <a:t> for each amino acid gap in an alignment,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. e</a:t>
            </a:r>
            <a:r>
              <a:rPr lang="en-US" sz="2400" dirty="0" smtClean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use something called </a:t>
            </a:r>
            <a:r>
              <a:rPr lang="en-US" sz="2400" b="1" i="1" dirty="0" smtClean="0"/>
              <a:t>dynamic programming.</a:t>
            </a:r>
          </a:p>
          <a:p>
            <a:endParaRPr lang="en-US" sz="2400" b="1" i="1" dirty="0" smtClean="0"/>
          </a:p>
          <a:p>
            <a:r>
              <a:rPr lang="en-US" sz="2400" dirty="0" smtClean="0"/>
              <a:t>This is </a:t>
            </a:r>
            <a:r>
              <a:rPr lang="en-US" sz="2400" b="1" dirty="0" smtClean="0"/>
              <a:t>mathematically guaranteed </a:t>
            </a:r>
            <a:r>
              <a:rPr lang="en-US" sz="2400" dirty="0" smtClean="0"/>
              <a:t>to find the best scoring alignment, and uses </a:t>
            </a:r>
            <a:r>
              <a:rPr lang="en-US" sz="2400" b="1" i="1" dirty="0" smtClean="0"/>
              <a:t>recursion.   </a:t>
            </a:r>
            <a:r>
              <a:rPr lang="en-US" sz="2400" dirty="0" smtClean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 smtClean="0"/>
          </a:p>
          <a:p>
            <a:r>
              <a:rPr lang="en-US" sz="2400" dirty="0" smtClean="0"/>
              <a:t>We’re going to find the best </a:t>
            </a:r>
            <a:r>
              <a:rPr lang="en-US" sz="2400" b="1" i="1" dirty="0" smtClean="0"/>
              <a:t>local</a:t>
            </a:r>
            <a:r>
              <a:rPr lang="en-US" sz="2400" dirty="0" smtClean="0"/>
              <a:t> alignment—the best matching</a:t>
            </a:r>
          </a:p>
          <a:p>
            <a:r>
              <a:rPr lang="en-US" sz="2400" dirty="0" smtClean="0"/>
              <a:t>internal alignment—without forcing </a:t>
            </a:r>
            <a:r>
              <a:rPr lang="en-US" sz="2400" u="sng" dirty="0" smtClean="0"/>
              <a:t>all</a:t>
            </a:r>
            <a:r>
              <a:rPr lang="en-US" sz="2400" dirty="0" smtClean="0"/>
              <a:t> of the amino acids to align (i.e. to match </a:t>
            </a:r>
            <a:r>
              <a:rPr lang="en-US" sz="2400" b="1" i="1" dirty="0" smtClean="0"/>
              <a:t>globally</a:t>
            </a:r>
            <a:r>
              <a:rPr lang="en-US" sz="2400" dirty="0" smtClean="0"/>
              <a:t>).</a:t>
            </a:r>
          </a:p>
          <a:p>
            <a:endParaRPr lang="en-US" sz="2400" dirty="0" smtClean="0">
              <a:latin typeface="Courier" pitchFamily="49" charset="0"/>
            </a:endParaRP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  <a:r>
              <a:rPr lang="en-US" sz="2400" dirty="0" smtClean="0">
                <a:latin typeface="Courier" pitchFamily="49" charset="0"/>
              </a:rPr>
              <a:t>ACGTTATGCATGACGTA</a:t>
            </a:r>
          </a:p>
          <a:p>
            <a:r>
              <a:rPr lang="en-US" sz="2400" dirty="0" smtClean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i.e., this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this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Here’s the main idea: </a:t>
            </a:r>
          </a:p>
          <a:p>
            <a:r>
              <a:rPr lang="en-US" sz="2400" dirty="0" smtClean="0"/>
              <a:t>We’ll make a </a:t>
            </a:r>
            <a:r>
              <a:rPr lang="en-US" sz="2400" b="1" i="1" dirty="0" smtClean="0"/>
              <a:t>path matrix</a:t>
            </a:r>
            <a:r>
              <a:rPr lang="en-US" sz="2400" dirty="0" smtClean="0"/>
              <a:t>, showing the possible alignments and their scores.  There are simple rules for how to fill in the matrix.  </a:t>
            </a:r>
            <a:r>
              <a:rPr lang="en-US" sz="2400" b="1" i="1" u="sng" dirty="0" smtClean="0"/>
              <a:t>This will test all possible alignments &amp; give us the top-scoring alignment between the two sequences</a:t>
            </a:r>
            <a:r>
              <a:rPr lang="en-US" sz="2400" u="sng" dirty="0" smtClean="0"/>
              <a:t>.</a:t>
            </a:r>
            <a:endParaRPr lang="en-US" sz="2400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for discovering functions for genes, since we can often glean many new insights about a protein based on what is known about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Here’s an example from my own lab, where we discovered that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 the neurons in your brain employs the same biochemical mechanism used by bacteriophages to make capsids.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The critical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733800"/>
            <a:ext cx="6169025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0" y="6172200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Li, Park, </a:t>
            </a:r>
            <a:r>
              <a:rPr lang="en-US" sz="1200" dirty="0" err="1" smtClean="0"/>
              <a:t>Marcotte</a:t>
            </a:r>
            <a:endParaRPr lang="en-US" sz="1200" dirty="0" smtClean="0"/>
          </a:p>
          <a:p>
            <a:r>
              <a:rPr lang="en-US" sz="1200" i="1" dirty="0" err="1" smtClean="0"/>
              <a:t>PLoS</a:t>
            </a:r>
            <a:r>
              <a:rPr lang="en-US" sz="1200" i="1" dirty="0" smtClean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800600"/>
            <a:ext cx="762000" cy="2286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572000"/>
            <a:ext cx="3124200" cy="4572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495300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Homologs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Here are the rules:</a:t>
            </a:r>
          </a:p>
          <a:p>
            <a:r>
              <a:rPr lang="en-US" sz="2400" dirty="0" smtClean="0"/>
              <a:t>For a given square in the matrix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j</a:t>
            </a:r>
            <a:r>
              <a:rPr lang="en-US" sz="2400" dirty="0" smtClean="0"/>
              <a:t>), we look at the squares to its 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, top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i,j</a:t>
            </a:r>
            <a:r>
              <a:rPr lang="en-US" sz="2400" dirty="0" smtClean="0"/>
              <a:t>-1) , and top-left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-1).    Each should have a score. </a:t>
            </a:r>
          </a:p>
          <a:p>
            <a:endParaRPr lang="en-US" sz="2400" dirty="0" smtClean="0"/>
          </a:p>
          <a:p>
            <a:r>
              <a:rPr lang="en-US" sz="2400" dirty="0" smtClean="0"/>
              <a:t>We consider </a:t>
            </a:r>
            <a:r>
              <a:rPr lang="en-US" sz="2400" b="1" u="sng" dirty="0" smtClean="0"/>
              <a:t>3 possible events </a:t>
            </a:r>
            <a:r>
              <a:rPr lang="en-US" sz="2400" dirty="0" smtClean="0"/>
              <a:t>&amp; </a:t>
            </a:r>
            <a:r>
              <a:rPr lang="en-US" sz="2400" b="1" u="sng" dirty="0" smtClean="0"/>
              <a:t>choose the one scoring the highest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(1)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 + </a:t>
            </a:r>
            <a:r>
              <a:rPr lang="en-US" sz="2400" i="1" dirty="0" smtClean="0"/>
              <a:t>s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,y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(2)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– </a:t>
            </a:r>
            <a:r>
              <a:rPr lang="en-US" sz="2400" i="1" dirty="0" smtClean="0"/>
              <a:t>d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(3)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,</a:t>
            </a:r>
            <a:r>
              <a:rPr lang="en-US" sz="2400" i="1" dirty="0" smtClean="0"/>
              <a:t>j</a:t>
            </a:r>
            <a:r>
              <a:rPr lang="en-US" sz="2400" dirty="0" smtClean="0"/>
              <a:t>-1) – </a:t>
            </a:r>
            <a:r>
              <a:rPr lang="en-US" sz="2400" i="1" dirty="0" smtClean="0"/>
              <a:t>d</a:t>
            </a:r>
            <a:r>
              <a:rPr lang="en-US" sz="2400" dirty="0" smtClean="0"/>
              <a:t> 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this example, we’ll use </a:t>
            </a:r>
            <a:r>
              <a:rPr lang="en-US" sz="2400" i="1" dirty="0" smtClean="0"/>
              <a:t>d</a:t>
            </a:r>
            <a:r>
              <a:rPr lang="en-US" sz="2400" dirty="0" smtClean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Just two more rules:</a:t>
            </a:r>
          </a:p>
          <a:p>
            <a:endParaRPr lang="en-US" sz="2400" b="1" u="sng" dirty="0" smtClean="0"/>
          </a:p>
          <a:p>
            <a:pPr lvl="0"/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we go!   Start with the borders  &amp; the first entry.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What’s the score from our BLOSSUM matrix for substituting H for P?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Terrible!  Again, none of the possible give positive scores.    </a:t>
            </a:r>
          </a:p>
          <a:p>
            <a:r>
              <a:rPr lang="en-US" sz="2400" dirty="0" smtClean="0"/>
              <a:t>We have to go a bit further in before we find a positive score…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round!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few more rounds, and a positive score at last!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we get this one?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&amp; a few more rounds…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whole thing filled in!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find the optimal alignment using a </a:t>
            </a:r>
            <a:r>
              <a:rPr lang="en-US" sz="2400" b="1" i="1" dirty="0" err="1" smtClean="0"/>
              <a:t>traceback</a:t>
            </a:r>
            <a:r>
              <a:rPr lang="en-US" sz="2400" dirty="0" smtClean="0"/>
              <a:t> process: </a:t>
            </a:r>
          </a:p>
          <a:p>
            <a:r>
              <a:rPr lang="en-US" sz="2400" b="1" dirty="0" smtClean="0"/>
              <a:t>	Look for the highest score, then follow the arrows back.</a:t>
            </a:r>
          </a:p>
          <a:p>
            <a:r>
              <a:rPr lang="en-US" sz="2400" b="1" dirty="0" smtClean="0"/>
              <a:t>	The alignment “grows” from right to left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gives the following alignment:</a:t>
            </a:r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r>
              <a:rPr lang="en-US" sz="2400" dirty="0" smtClean="0"/>
              <a:t>(Note: for gaps, the arrow points to the sequence that gets the gap)</a:t>
            </a:r>
            <a:endParaRPr lang="en-US" sz="24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6477000"/>
            <a:ext cx="572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Sorry—typos!  Downward pointing arrows should point up!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Sequence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alignment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</a:t>
            </a:r>
            <a:r>
              <a:rPr lang="en-US" sz="2400" b="1" dirty="0" smtClean="0"/>
              <a:t>&amp;</a:t>
            </a:r>
            <a:endParaRPr lang="en-US" sz="24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Smith-Waterman algorithms arguably comprise some of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the most important driver technologies of modern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algorithm </a:t>
            </a:r>
            <a:r>
              <a:rPr lang="en-US" sz="2400" u="sng" dirty="0" smtClean="0"/>
              <a:t>always</a:t>
            </a:r>
            <a:r>
              <a:rPr lang="en-US" sz="2400" dirty="0" smtClean="0"/>
              <a:t> gives the best alignment.  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Every</a:t>
            </a:r>
            <a:r>
              <a:rPr lang="en-US" sz="2400" dirty="0" smtClean="0"/>
              <a:t> pair of sequences can be aligned in </a:t>
            </a:r>
            <a:r>
              <a:rPr lang="en-US" sz="2400" u="sng" dirty="0" smtClean="0"/>
              <a:t>some</a:t>
            </a:r>
            <a:r>
              <a:rPr lang="en-US" sz="2400" dirty="0" smtClean="0"/>
              <a:t> fashion.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So, when is a score “good enough”?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can we figure this out?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Here’s one approach: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Shuffle one sequence.  Calculate the best alignment &amp; its score.</a:t>
            </a:r>
          </a:p>
          <a:p>
            <a:r>
              <a:rPr lang="en-US" sz="2400" b="1" dirty="0" smtClean="0"/>
              <a:t>	Repeat 1000 times.</a:t>
            </a:r>
          </a:p>
          <a:p>
            <a:endParaRPr lang="en-US" sz="2400" dirty="0" smtClean="0"/>
          </a:p>
          <a:p>
            <a:r>
              <a:rPr lang="en-US" sz="2400" dirty="0" smtClean="0"/>
              <a:t>If we never see a score as high as the real one, we say the real score has &lt;1 in a 1000 chance of happening just by luck.</a:t>
            </a:r>
          </a:p>
          <a:p>
            <a:endParaRPr lang="en-US" sz="2400" dirty="0" smtClean="0"/>
          </a:p>
          <a:p>
            <a:r>
              <a:rPr lang="en-US" sz="2400" dirty="0" smtClean="0"/>
              <a:t>But if we want something that only occurs &lt; 1 in a million, we’d have to shuffle 1,000,000 times…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Luckily, alignment scores follow a well-behaved distribution,</a:t>
            </a:r>
          </a:p>
          <a:p>
            <a:r>
              <a:rPr lang="en-US" sz="2400" dirty="0" smtClean="0"/>
              <a:t>the </a:t>
            </a:r>
            <a:r>
              <a:rPr lang="en-US" sz="2400" b="1" i="1" dirty="0" smtClean="0"/>
              <a:t>extreme value distribution</a:t>
            </a:r>
            <a:r>
              <a:rPr lang="en-US" sz="2400" dirty="0" smtClean="0"/>
              <a:t>, so we can do a few trials &amp; fit to this.</a:t>
            </a:r>
            <a:endParaRPr lang="en-US" sz="2400" b="1" i="1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random trials  &amp; their average score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 the shape &amp; can</a:t>
            </a:r>
          </a:p>
          <a:p>
            <a:r>
              <a:rPr lang="en-US" dirty="0" smtClean="0"/>
              <a:t>be fit from a few trials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p-value gives the significance of your alignment.</a:t>
            </a:r>
          </a:p>
          <a:p>
            <a:r>
              <a:rPr lang="en-US" dirty="0" smtClean="0"/>
              <a:t>But, if we search a database and perform many alignments, </a:t>
            </a:r>
            <a:r>
              <a:rPr lang="en-US" u="sng" dirty="0" smtClean="0"/>
              <a:t>we still need something more </a:t>
            </a:r>
            <a:r>
              <a:rPr lang="en-US" dirty="0" smtClean="0"/>
              <a:t>(next time).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 demo:</a:t>
            </a:r>
          </a:p>
          <a:p>
            <a:endParaRPr lang="en-US" dirty="0"/>
          </a:p>
          <a:p>
            <a:r>
              <a:rPr lang="en-US" dirty="0" smtClean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 smtClean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Title:All</a:t>
            </a:r>
            <a:r>
              <a:rPr lang="en-US" dirty="0" smtClean="0"/>
              <a:t> non-redundant </a:t>
            </a:r>
            <a:r>
              <a:rPr lang="en-US" dirty="0" err="1" smtClean="0"/>
              <a:t>GenBank</a:t>
            </a:r>
            <a:r>
              <a:rPr lang="en-US" dirty="0" smtClean="0"/>
              <a:t> CDS </a:t>
            </a:r>
            <a:r>
              <a:rPr lang="en-US" dirty="0" err="1" smtClean="0"/>
              <a:t>translations+PDB+SwissProt+PIR+PRF</a:t>
            </a:r>
            <a:r>
              <a:rPr lang="en-US" dirty="0" smtClean="0"/>
              <a:t> excluding environmental samples from WGS projects</a:t>
            </a:r>
            <a:br>
              <a:rPr lang="en-US" dirty="0" smtClean="0"/>
            </a:br>
            <a:r>
              <a:rPr lang="en-US" dirty="0" smtClean="0"/>
              <a:t>Molecule </a:t>
            </a:r>
            <a:r>
              <a:rPr lang="en-US" dirty="0" err="1" smtClean="0"/>
              <a:t>Type:Protein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Update date:2012/02/28</a:t>
            </a:r>
            <a:br>
              <a:rPr lang="en-US" dirty="0" smtClean="0"/>
            </a:br>
            <a:r>
              <a:rPr lang="en-US" dirty="0" smtClean="0"/>
              <a:t>Number of sequences:17,362,047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Protein sequence alignment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(FYI, we’ll draw examples </a:t>
            </a:r>
            <a:r>
              <a:rPr lang="en-US" dirty="0"/>
              <a:t>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 smtClean="0"/>
              <a:t>Biological </a:t>
            </a:r>
            <a:r>
              <a:rPr lang="en-US" i="1" dirty="0"/>
              <a:t>Sequence </a:t>
            </a:r>
            <a:r>
              <a:rPr lang="en-US" i="1" dirty="0" smtClean="0"/>
              <a:t>Analysis</a:t>
            </a:r>
            <a:r>
              <a:rPr lang="en-US" dirty="0" smtClean="0"/>
              <a:t>, Ch. </a:t>
            </a:r>
            <a:r>
              <a:rPr lang="en-US" dirty="0"/>
              <a:t>1 &amp; </a:t>
            </a:r>
            <a:r>
              <a:rPr lang="en-US" dirty="0" smtClean="0"/>
              <a:t>2).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treat mutations as independent events.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allows us to create an </a:t>
            </a:r>
            <a:r>
              <a:rPr lang="en-US" sz="2400" b="1" i="1" dirty="0" smtClean="0"/>
              <a:t>additive scoring scheme.</a:t>
            </a:r>
          </a:p>
          <a:p>
            <a:r>
              <a:rPr lang="en-US" sz="2400" dirty="0" smtClean="0"/>
              <a:t>The score for a sequence alignment will be the sum of the scores for aligning each of the individual positions in two sequences.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kind of mutations should we expect?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1741</Words>
  <Application>Microsoft Office PowerPoint</Application>
  <PresentationFormat>On-screen Show (4:3)</PresentationFormat>
  <Paragraphs>244</Paragraphs>
  <Slides>33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Edward Marcotte</cp:lastModifiedBy>
  <cp:revision>35</cp:revision>
  <cp:lastPrinted>2014-01-20T22:45:46Z</cp:lastPrinted>
  <dcterms:created xsi:type="dcterms:W3CDTF">2012-02-29T20:59:31Z</dcterms:created>
  <dcterms:modified xsi:type="dcterms:W3CDTF">2014-01-23T16:45:03Z</dcterms:modified>
</cp:coreProperties>
</file>