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1928" r:id="rId2"/>
    <p:sldId id="2093" r:id="rId3"/>
    <p:sldId id="2092" r:id="rId4"/>
    <p:sldId id="2110" r:id="rId5"/>
    <p:sldId id="2187" r:id="rId6"/>
    <p:sldId id="2111" r:id="rId7"/>
    <p:sldId id="2112" r:id="rId8"/>
    <p:sldId id="2113" r:id="rId9"/>
    <p:sldId id="2114" r:id="rId10"/>
    <p:sldId id="2115" r:id="rId11"/>
    <p:sldId id="2116" r:id="rId12"/>
    <p:sldId id="2166" r:id="rId13"/>
    <p:sldId id="2193" r:id="rId14"/>
    <p:sldId id="2182" r:id="rId15"/>
    <p:sldId id="2098" r:id="rId16"/>
    <p:sldId id="2100" r:id="rId17"/>
    <p:sldId id="2101" r:id="rId18"/>
    <p:sldId id="2104" r:id="rId19"/>
    <p:sldId id="2106" r:id="rId20"/>
    <p:sldId id="2188" r:id="rId21"/>
    <p:sldId id="2094" r:id="rId22"/>
    <p:sldId id="2039" r:id="rId23"/>
    <p:sldId id="2027" r:id="rId24"/>
    <p:sldId id="2158" r:id="rId25"/>
    <p:sldId id="2190" r:id="rId26"/>
    <p:sldId id="2169" r:id="rId27"/>
    <p:sldId id="2177" r:id="rId28"/>
    <p:sldId id="2178" r:id="rId29"/>
    <p:sldId id="2167" r:id="rId30"/>
    <p:sldId id="2031" r:id="rId31"/>
    <p:sldId id="2028" r:id="rId32"/>
    <p:sldId id="2173" r:id="rId33"/>
    <p:sldId id="2184" r:id="rId34"/>
    <p:sldId id="2175" r:id="rId35"/>
    <p:sldId id="2189" r:id="rId36"/>
    <p:sldId id="2162" r:id="rId37"/>
    <p:sldId id="2030" r:id="rId38"/>
    <p:sldId id="2176" r:id="rId39"/>
    <p:sldId id="2192" r:id="rId40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99"/>
    <a:srgbClr val="FFFF66"/>
    <a:srgbClr val="00FF00"/>
    <a:srgbClr val="33CC33"/>
    <a:srgbClr val="6600CC"/>
    <a:srgbClr val="00CCFF"/>
    <a:srgbClr val="993300"/>
    <a:srgbClr val="0080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9438" autoAdjust="0"/>
    <p:restoredTop sz="89761" autoAdjust="0"/>
  </p:normalViewPr>
  <p:slideViewPr>
    <p:cSldViewPr>
      <p:cViewPr varScale="1">
        <p:scale>
          <a:sx n="123" d="100"/>
          <a:sy n="123" d="100"/>
        </p:scale>
        <p:origin x="-215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064" y="0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56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064" y="9120156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DD78E74-D8D3-48EA-930C-771606242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77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728" y="0"/>
            <a:ext cx="3170474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916" y="4562542"/>
            <a:ext cx="5363372" cy="431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1797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728" y="9121797"/>
            <a:ext cx="3170474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15946CA-3914-445D-8178-77E01C262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874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2B94B9-EF16-45B8-93B2-12B7D52DCC36}" type="slidenum">
              <a:rPr lang="en-US"/>
              <a:pPr/>
              <a:t>22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>
          <a:xfrm>
            <a:off x="975361" y="4562238"/>
            <a:ext cx="5364480" cy="431887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2B94B9-EF16-45B8-93B2-12B7D52DCC36}" type="slidenum">
              <a:rPr lang="en-US"/>
              <a:pPr/>
              <a:t>23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>
          <a:xfrm>
            <a:off x="975361" y="4562238"/>
            <a:ext cx="5364480" cy="431887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2B94B9-EF16-45B8-93B2-12B7D52DCC36}" type="slidenum">
              <a:rPr lang="en-US"/>
              <a:pPr/>
              <a:t>24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>
          <a:xfrm>
            <a:off x="975361" y="4562238"/>
            <a:ext cx="5364480" cy="431887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ABCFB9-556E-487E-A3F6-2405518B29A8}" type="slidenum">
              <a:rPr lang="en-US"/>
              <a:pPr/>
              <a:t>31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975361" y="4562238"/>
            <a:ext cx="5364480" cy="431887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ABCFB9-556E-487E-A3F6-2405518B29A8}" type="slidenum">
              <a:rPr lang="en-US"/>
              <a:pPr/>
              <a:t>32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975361" y="4562238"/>
            <a:ext cx="5364480" cy="431887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1pPr>
            <a:lvl2pPr marL="772435" indent="-297090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2pPr>
            <a:lvl3pPr marL="1188361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3pPr>
            <a:lvl4pPr marL="1663705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4pPr>
            <a:lvl5pPr marL="2139050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5pPr>
            <a:lvl6pPr marL="2614394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6pPr>
            <a:lvl7pPr marL="3089738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7pPr>
            <a:lvl8pPr marL="3565083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8pPr>
            <a:lvl9pPr marL="4040427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5817AB1-23E2-449D-806A-098739397230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100F79-ECE6-4ABC-B9FC-C76269CA1DD2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F9B38-637B-4432-8518-F06A91E26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BC56D-7057-4146-8D9F-0C2BECA48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5C975-111D-4A05-834B-92A331F8C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67063-CEB8-40B4-839A-EEBCB8B4B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8F9CC-9057-43BF-B289-7C711190F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8D46D-E4D2-4DE2-B3E2-827EA40397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4F3CB-478B-48B5-87F1-7893E3025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80811-7D73-4F76-9314-121164F36C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BA79A-ECA0-4D99-86D1-FFD2BB536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4B680-84C4-4244-BF8B-A2CBB4B35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FDF24-9D9A-4E0F-853F-8BA2E548D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D13D7B2D-BA64-417D-A1A9-848F3C20B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524000"/>
            <a:ext cx="9144000" cy="1524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6000" b="1" kern="0" dirty="0" smtClean="0">
                <a:latin typeface="Calibri" pitchFamily="34" charset="0"/>
                <a:ea typeface="+mj-ea"/>
                <a:cs typeface="Calibri" pitchFamily="34" charset="0"/>
              </a:rPr>
              <a:t>Network biology</a:t>
            </a:r>
          </a:p>
          <a:p>
            <a:pPr algn="ctr">
              <a:defRPr/>
            </a:pPr>
            <a:r>
              <a:rPr lang="en-US" sz="6000" b="1" kern="0" dirty="0" smtClean="0">
                <a:latin typeface="Calibri" pitchFamily="34" charset="0"/>
                <a:ea typeface="+mj-ea"/>
                <a:cs typeface="Calibri" pitchFamily="34" charset="0"/>
              </a:rPr>
              <a:t>(&amp; </a:t>
            </a:r>
            <a:r>
              <a:rPr lang="en-US" sz="6000" b="1" kern="0" dirty="0" smtClean="0">
                <a:latin typeface="Calibri" pitchFamily="34" charset="0"/>
                <a:ea typeface="+mj-ea"/>
                <a:cs typeface="Calibri" pitchFamily="34" charset="0"/>
              </a:rPr>
              <a:t>predicting gene function)</a:t>
            </a:r>
            <a:endParaRPr lang="en-US" sz="6000" b="1" kern="0" dirty="0" smtClean="0">
              <a:latin typeface="Calibri" pitchFamily="34" charset="0"/>
              <a:ea typeface="+mj-ea"/>
              <a:cs typeface="Calibri" pitchFamily="34" charset="0"/>
            </a:endParaRPr>
          </a:p>
          <a:p>
            <a:pPr algn="ctr">
              <a:defRPr/>
            </a:pPr>
            <a:endParaRPr lang="en-US" sz="6000" b="1" kern="0" dirty="0"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800641" y="5181664"/>
            <a:ext cx="7513960" cy="47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2500" b="1">
                <a:latin typeface="Calibri" pitchFamily="34" charset="0"/>
              </a:rPr>
              <a:t>BIO337 Systems Biology / Bioinformatics – Spring 2014 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847521" y="5714520"/>
            <a:ext cx="5651335" cy="47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2500" b="1">
                <a:latin typeface="Calibri" pitchFamily="34" charset="0"/>
              </a:rPr>
              <a:t>Edward Marcotte, Univ of Texas at Austin</a:t>
            </a:r>
            <a:endParaRPr lang="en-US" sz="2500"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16" name="Line 1068"/>
          <p:cNvSpPr>
            <a:spLocks noChangeShapeType="1"/>
          </p:cNvSpPr>
          <p:nvPr/>
        </p:nvSpPr>
        <p:spPr bwMode="auto">
          <a:xfrm>
            <a:off x="1776413" y="34617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7" name="Oval 1069"/>
          <p:cNvSpPr>
            <a:spLocks noChangeArrowheads="1"/>
          </p:cNvSpPr>
          <p:nvPr/>
        </p:nvSpPr>
        <p:spPr bwMode="auto">
          <a:xfrm>
            <a:off x="1600200" y="3361750"/>
            <a:ext cx="3048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4" name="Line 1066"/>
          <p:cNvSpPr>
            <a:spLocks noChangeShapeType="1"/>
          </p:cNvSpPr>
          <p:nvPr/>
        </p:nvSpPr>
        <p:spPr bwMode="auto">
          <a:xfrm>
            <a:off x="1776413" y="20901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5" name="Oval 1067"/>
          <p:cNvSpPr>
            <a:spLocks noChangeArrowheads="1"/>
          </p:cNvSpPr>
          <p:nvPr/>
        </p:nvSpPr>
        <p:spPr bwMode="auto">
          <a:xfrm>
            <a:off x="1600200" y="1990150"/>
            <a:ext cx="3048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4" name="Oval 1026"/>
          <p:cNvSpPr>
            <a:spLocks noChangeArrowheads="1"/>
          </p:cNvSpPr>
          <p:nvPr/>
        </p:nvSpPr>
        <p:spPr bwMode="auto">
          <a:xfrm>
            <a:off x="3276600" y="2599750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5" name="Oval 1027"/>
          <p:cNvSpPr>
            <a:spLocks noChangeArrowheads="1"/>
          </p:cNvSpPr>
          <p:nvPr/>
        </p:nvSpPr>
        <p:spPr bwMode="auto">
          <a:xfrm>
            <a:off x="3810000" y="2752150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6" name="Line 1028"/>
          <p:cNvSpPr>
            <a:spLocks noChangeShapeType="1"/>
          </p:cNvSpPr>
          <p:nvPr/>
        </p:nvSpPr>
        <p:spPr bwMode="auto">
          <a:xfrm>
            <a:off x="793750" y="92335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7" name="Rectangle 1029"/>
          <p:cNvSpPr>
            <a:spLocks noChangeArrowheads="1"/>
          </p:cNvSpPr>
          <p:nvPr/>
        </p:nvSpPr>
        <p:spPr bwMode="auto">
          <a:xfrm>
            <a:off x="2012950" y="847150"/>
            <a:ext cx="1219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8" name="Rectangle 1030"/>
          <p:cNvSpPr>
            <a:spLocks noChangeArrowheads="1"/>
          </p:cNvSpPr>
          <p:nvPr/>
        </p:nvSpPr>
        <p:spPr bwMode="auto">
          <a:xfrm>
            <a:off x="1860550" y="847150"/>
            <a:ext cx="3048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9" name="Line 1031"/>
          <p:cNvSpPr>
            <a:spLocks noChangeShapeType="1"/>
          </p:cNvSpPr>
          <p:nvPr/>
        </p:nvSpPr>
        <p:spPr bwMode="auto">
          <a:xfrm>
            <a:off x="2189163" y="20901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0" name="Oval 1032"/>
          <p:cNvSpPr>
            <a:spLocks noChangeArrowheads="1"/>
          </p:cNvSpPr>
          <p:nvPr/>
        </p:nvSpPr>
        <p:spPr bwMode="auto">
          <a:xfrm>
            <a:off x="2393950" y="176155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1" name="Oval 1033"/>
          <p:cNvSpPr>
            <a:spLocks noChangeArrowheads="1"/>
          </p:cNvSpPr>
          <p:nvPr/>
        </p:nvSpPr>
        <p:spPr bwMode="auto">
          <a:xfrm>
            <a:off x="2012950" y="199015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2" name="Line 1034"/>
          <p:cNvSpPr>
            <a:spLocks noChangeShapeType="1"/>
          </p:cNvSpPr>
          <p:nvPr/>
        </p:nvSpPr>
        <p:spPr bwMode="auto">
          <a:xfrm>
            <a:off x="2393950" y="115195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3" name="Line 1035"/>
          <p:cNvSpPr>
            <a:spLocks noChangeShapeType="1"/>
          </p:cNvSpPr>
          <p:nvPr/>
        </p:nvSpPr>
        <p:spPr bwMode="auto">
          <a:xfrm>
            <a:off x="1103313" y="3485575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4" name="Rectangle 1036"/>
          <p:cNvSpPr>
            <a:spLocks noChangeArrowheads="1"/>
          </p:cNvSpPr>
          <p:nvPr/>
        </p:nvSpPr>
        <p:spPr bwMode="auto">
          <a:xfrm>
            <a:off x="381000" y="2828350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5" name="AutoShape 1037"/>
          <p:cNvSpPr>
            <a:spLocks noChangeArrowheads="1"/>
          </p:cNvSpPr>
          <p:nvPr/>
        </p:nvSpPr>
        <p:spPr bwMode="auto">
          <a:xfrm rot="-5400000">
            <a:off x="1439863" y="3209350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6" name="Line 1038"/>
          <p:cNvSpPr>
            <a:spLocks noChangeShapeType="1"/>
          </p:cNvSpPr>
          <p:nvPr/>
        </p:nvSpPr>
        <p:spPr bwMode="auto">
          <a:xfrm>
            <a:off x="2157413" y="34617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7" name="Oval 1039"/>
          <p:cNvSpPr>
            <a:spLocks noChangeArrowheads="1"/>
          </p:cNvSpPr>
          <p:nvPr/>
        </p:nvSpPr>
        <p:spPr bwMode="auto">
          <a:xfrm>
            <a:off x="2362200" y="313315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8" name="Oval 1040"/>
          <p:cNvSpPr>
            <a:spLocks noChangeArrowheads="1"/>
          </p:cNvSpPr>
          <p:nvPr/>
        </p:nvSpPr>
        <p:spPr bwMode="auto">
          <a:xfrm>
            <a:off x="1981200" y="336175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9" name="Line 1041"/>
          <p:cNvSpPr>
            <a:spLocks noChangeShapeType="1"/>
          </p:cNvSpPr>
          <p:nvPr/>
        </p:nvSpPr>
        <p:spPr bwMode="auto">
          <a:xfrm>
            <a:off x="2393950" y="244735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0" name="Oval 1042"/>
          <p:cNvSpPr>
            <a:spLocks noChangeArrowheads="1"/>
          </p:cNvSpPr>
          <p:nvPr/>
        </p:nvSpPr>
        <p:spPr bwMode="auto">
          <a:xfrm>
            <a:off x="2743200" y="3590350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1" name="Oval 1043"/>
          <p:cNvSpPr>
            <a:spLocks noChangeArrowheads="1"/>
          </p:cNvSpPr>
          <p:nvPr/>
        </p:nvSpPr>
        <p:spPr bwMode="auto">
          <a:xfrm>
            <a:off x="3048000" y="2904550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2" name="Oval 1044"/>
          <p:cNvSpPr>
            <a:spLocks noChangeArrowheads="1"/>
          </p:cNvSpPr>
          <p:nvPr/>
        </p:nvSpPr>
        <p:spPr bwMode="auto">
          <a:xfrm>
            <a:off x="3352800" y="3285550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3" name="Line 1045"/>
          <p:cNvSpPr>
            <a:spLocks noChangeShapeType="1"/>
          </p:cNvSpPr>
          <p:nvPr/>
        </p:nvSpPr>
        <p:spPr bwMode="auto">
          <a:xfrm>
            <a:off x="2393950" y="389515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07" name="Text Box 1059"/>
          <p:cNvSpPr txBox="1">
            <a:spLocks noChangeArrowheads="1"/>
          </p:cNvSpPr>
          <p:nvPr/>
        </p:nvSpPr>
        <p:spPr bwMode="auto">
          <a:xfrm>
            <a:off x="2631932" y="1936274"/>
            <a:ext cx="4716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Bait</a:t>
            </a:r>
          </a:p>
        </p:txBody>
      </p:sp>
      <p:sp>
        <p:nvSpPr>
          <p:cNvPr id="28708" name="Text Box 1060"/>
          <p:cNvSpPr txBox="1">
            <a:spLocks noChangeArrowheads="1"/>
          </p:cNvSpPr>
          <p:nvPr/>
        </p:nvSpPr>
        <p:spPr bwMode="auto">
          <a:xfrm>
            <a:off x="1905000" y="1685350"/>
            <a:ext cx="5661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Tag2</a:t>
            </a:r>
          </a:p>
        </p:txBody>
      </p:sp>
      <p:sp>
        <p:nvSpPr>
          <p:cNvPr id="28709" name="Text Box 1061"/>
          <p:cNvSpPr txBox="1">
            <a:spLocks noChangeArrowheads="1"/>
          </p:cNvSpPr>
          <p:nvPr/>
        </p:nvSpPr>
        <p:spPr bwMode="auto">
          <a:xfrm>
            <a:off x="300317" y="4047550"/>
            <a:ext cx="9074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column1</a:t>
            </a:r>
          </a:p>
        </p:txBody>
      </p:sp>
      <p:sp>
        <p:nvSpPr>
          <p:cNvPr id="28712" name="Text Box 1064"/>
          <p:cNvSpPr txBox="1">
            <a:spLocks noChangeArrowheads="1"/>
          </p:cNvSpPr>
          <p:nvPr/>
        </p:nvSpPr>
        <p:spPr bwMode="auto">
          <a:xfrm>
            <a:off x="1378404" y="0"/>
            <a:ext cx="67749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variant:  tandem affinity purification (TAP)</a:t>
            </a:r>
          </a:p>
        </p:txBody>
      </p:sp>
      <p:sp>
        <p:nvSpPr>
          <p:cNvPr id="28713" name="Rectangle 1065"/>
          <p:cNvSpPr>
            <a:spLocks noChangeArrowheads="1"/>
          </p:cNvSpPr>
          <p:nvPr/>
        </p:nvSpPr>
        <p:spPr bwMode="auto">
          <a:xfrm>
            <a:off x="1600200" y="847150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8" name="Text Box 1070"/>
          <p:cNvSpPr txBox="1">
            <a:spLocks noChangeArrowheads="1"/>
          </p:cNvSpPr>
          <p:nvPr/>
        </p:nvSpPr>
        <p:spPr bwMode="auto">
          <a:xfrm>
            <a:off x="1447800" y="1685350"/>
            <a:ext cx="5661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Tag1</a:t>
            </a:r>
          </a:p>
        </p:txBody>
      </p:sp>
      <p:sp>
        <p:nvSpPr>
          <p:cNvPr id="28720" name="Oval 1072"/>
          <p:cNvSpPr>
            <a:spLocks noChangeArrowheads="1"/>
          </p:cNvSpPr>
          <p:nvPr/>
        </p:nvSpPr>
        <p:spPr bwMode="auto">
          <a:xfrm>
            <a:off x="1600200" y="5282625"/>
            <a:ext cx="3048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1" name="Oval 1073"/>
          <p:cNvSpPr>
            <a:spLocks noChangeArrowheads="1"/>
          </p:cNvSpPr>
          <p:nvPr/>
        </p:nvSpPr>
        <p:spPr bwMode="auto">
          <a:xfrm>
            <a:off x="3581400" y="4520625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2" name="Oval 1074"/>
          <p:cNvSpPr>
            <a:spLocks noChangeArrowheads="1"/>
          </p:cNvSpPr>
          <p:nvPr/>
        </p:nvSpPr>
        <p:spPr bwMode="auto">
          <a:xfrm>
            <a:off x="4114800" y="4673025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3" name="Line 1075"/>
          <p:cNvSpPr>
            <a:spLocks noChangeShapeType="1"/>
          </p:cNvSpPr>
          <p:nvPr/>
        </p:nvSpPr>
        <p:spPr bwMode="auto">
          <a:xfrm>
            <a:off x="1103313" y="5406450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4" name="Rectangle 1076"/>
          <p:cNvSpPr>
            <a:spLocks noChangeArrowheads="1"/>
          </p:cNvSpPr>
          <p:nvPr/>
        </p:nvSpPr>
        <p:spPr bwMode="auto">
          <a:xfrm>
            <a:off x="381000" y="4749225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5" name="AutoShape 1077"/>
          <p:cNvSpPr>
            <a:spLocks noChangeArrowheads="1"/>
          </p:cNvSpPr>
          <p:nvPr/>
        </p:nvSpPr>
        <p:spPr bwMode="auto">
          <a:xfrm rot="-5400000">
            <a:off x="1439863" y="5130225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6" name="Line 1078"/>
          <p:cNvSpPr>
            <a:spLocks noChangeShapeType="1"/>
          </p:cNvSpPr>
          <p:nvPr/>
        </p:nvSpPr>
        <p:spPr bwMode="auto">
          <a:xfrm>
            <a:off x="2462213" y="5382638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7" name="Oval 1079"/>
          <p:cNvSpPr>
            <a:spLocks noChangeArrowheads="1"/>
          </p:cNvSpPr>
          <p:nvPr/>
        </p:nvSpPr>
        <p:spPr bwMode="auto">
          <a:xfrm>
            <a:off x="2667000" y="5054025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8" name="Oval 1080"/>
          <p:cNvSpPr>
            <a:spLocks noChangeArrowheads="1"/>
          </p:cNvSpPr>
          <p:nvPr/>
        </p:nvSpPr>
        <p:spPr bwMode="auto">
          <a:xfrm>
            <a:off x="2286000" y="5282625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0" name="Oval 1082"/>
          <p:cNvSpPr>
            <a:spLocks noChangeArrowheads="1"/>
          </p:cNvSpPr>
          <p:nvPr/>
        </p:nvSpPr>
        <p:spPr bwMode="auto">
          <a:xfrm>
            <a:off x="3048000" y="5511225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1" name="Oval 1083"/>
          <p:cNvSpPr>
            <a:spLocks noChangeArrowheads="1"/>
          </p:cNvSpPr>
          <p:nvPr/>
        </p:nvSpPr>
        <p:spPr bwMode="auto">
          <a:xfrm>
            <a:off x="3352800" y="4825425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2" name="Oval 1084"/>
          <p:cNvSpPr>
            <a:spLocks noChangeArrowheads="1"/>
          </p:cNvSpPr>
          <p:nvPr/>
        </p:nvSpPr>
        <p:spPr bwMode="auto">
          <a:xfrm>
            <a:off x="3657600" y="5206425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3" name="Line 1085"/>
          <p:cNvSpPr>
            <a:spLocks noChangeShapeType="1"/>
          </p:cNvSpPr>
          <p:nvPr/>
        </p:nvSpPr>
        <p:spPr bwMode="auto">
          <a:xfrm>
            <a:off x="2698750" y="58160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4" name="Text Box 1086"/>
          <p:cNvSpPr txBox="1">
            <a:spLocks noChangeArrowheads="1"/>
          </p:cNvSpPr>
          <p:nvPr/>
        </p:nvSpPr>
        <p:spPr bwMode="auto">
          <a:xfrm>
            <a:off x="300317" y="5968425"/>
            <a:ext cx="9074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column1</a:t>
            </a:r>
          </a:p>
        </p:txBody>
      </p:sp>
      <p:sp>
        <p:nvSpPr>
          <p:cNvPr id="28735" name="Text Box 1087"/>
          <p:cNvSpPr txBox="1">
            <a:spLocks noChangeArrowheads="1"/>
          </p:cNvSpPr>
          <p:nvPr/>
        </p:nvSpPr>
        <p:spPr bwMode="auto">
          <a:xfrm>
            <a:off x="1600200" y="4733350"/>
            <a:ext cx="10688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+ protease</a:t>
            </a:r>
          </a:p>
        </p:txBody>
      </p:sp>
      <p:sp>
        <p:nvSpPr>
          <p:cNvPr id="28738" name="Oval 1090"/>
          <p:cNvSpPr>
            <a:spLocks noChangeArrowheads="1"/>
          </p:cNvSpPr>
          <p:nvPr/>
        </p:nvSpPr>
        <p:spPr bwMode="auto">
          <a:xfrm>
            <a:off x="7620000" y="1336100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9" name="Oval 1091"/>
          <p:cNvSpPr>
            <a:spLocks noChangeArrowheads="1"/>
          </p:cNvSpPr>
          <p:nvPr/>
        </p:nvSpPr>
        <p:spPr bwMode="auto">
          <a:xfrm>
            <a:off x="8153400" y="1488500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0" name="Line 1092"/>
          <p:cNvSpPr>
            <a:spLocks noChangeShapeType="1"/>
          </p:cNvSpPr>
          <p:nvPr/>
        </p:nvSpPr>
        <p:spPr bwMode="auto">
          <a:xfrm>
            <a:off x="5835650" y="2221925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1" name="Rectangle 1093"/>
          <p:cNvSpPr>
            <a:spLocks noChangeArrowheads="1"/>
          </p:cNvSpPr>
          <p:nvPr/>
        </p:nvSpPr>
        <p:spPr bwMode="auto">
          <a:xfrm>
            <a:off x="5113338" y="1564700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2" name="AutoShape 1094"/>
          <p:cNvSpPr>
            <a:spLocks noChangeArrowheads="1"/>
          </p:cNvSpPr>
          <p:nvPr/>
        </p:nvSpPr>
        <p:spPr bwMode="auto">
          <a:xfrm rot="-5400000">
            <a:off x="6172200" y="1945700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3" name="Line 1095"/>
          <p:cNvSpPr>
            <a:spLocks noChangeShapeType="1"/>
          </p:cNvSpPr>
          <p:nvPr/>
        </p:nvSpPr>
        <p:spPr bwMode="auto">
          <a:xfrm>
            <a:off x="6500813" y="219811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4" name="Oval 1096"/>
          <p:cNvSpPr>
            <a:spLocks noChangeArrowheads="1"/>
          </p:cNvSpPr>
          <p:nvPr/>
        </p:nvSpPr>
        <p:spPr bwMode="auto">
          <a:xfrm>
            <a:off x="6705600" y="186950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5" name="Oval 1097"/>
          <p:cNvSpPr>
            <a:spLocks noChangeArrowheads="1"/>
          </p:cNvSpPr>
          <p:nvPr/>
        </p:nvSpPr>
        <p:spPr bwMode="auto">
          <a:xfrm>
            <a:off x="6324600" y="209810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6" name="Line 1098"/>
          <p:cNvSpPr>
            <a:spLocks noChangeShapeType="1"/>
          </p:cNvSpPr>
          <p:nvPr/>
        </p:nvSpPr>
        <p:spPr bwMode="auto">
          <a:xfrm>
            <a:off x="6737350" y="11837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7" name="Oval 1099"/>
          <p:cNvSpPr>
            <a:spLocks noChangeArrowheads="1"/>
          </p:cNvSpPr>
          <p:nvPr/>
        </p:nvSpPr>
        <p:spPr bwMode="auto">
          <a:xfrm>
            <a:off x="7086600" y="2326700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8" name="Oval 1100"/>
          <p:cNvSpPr>
            <a:spLocks noChangeArrowheads="1"/>
          </p:cNvSpPr>
          <p:nvPr/>
        </p:nvSpPr>
        <p:spPr bwMode="auto">
          <a:xfrm>
            <a:off x="7391400" y="1640900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9" name="Oval 1101"/>
          <p:cNvSpPr>
            <a:spLocks noChangeArrowheads="1"/>
          </p:cNvSpPr>
          <p:nvPr/>
        </p:nvSpPr>
        <p:spPr bwMode="auto">
          <a:xfrm>
            <a:off x="7696200" y="2021900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0" name="Line 1102"/>
          <p:cNvSpPr>
            <a:spLocks noChangeShapeType="1"/>
          </p:cNvSpPr>
          <p:nvPr/>
        </p:nvSpPr>
        <p:spPr bwMode="auto">
          <a:xfrm>
            <a:off x="6737350" y="26315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1" name="Text Box 1103"/>
          <p:cNvSpPr txBox="1">
            <a:spLocks noChangeArrowheads="1"/>
          </p:cNvSpPr>
          <p:nvPr/>
        </p:nvSpPr>
        <p:spPr bwMode="auto">
          <a:xfrm>
            <a:off x="5058054" y="2783900"/>
            <a:ext cx="9074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column2</a:t>
            </a:r>
          </a:p>
        </p:txBody>
      </p:sp>
      <p:pic>
        <p:nvPicPr>
          <p:cNvPr id="28752" name="Picture 11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32550" y="3469700"/>
            <a:ext cx="5810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753" name="Line 1105"/>
          <p:cNvSpPr>
            <a:spLocks noChangeShapeType="1"/>
          </p:cNvSpPr>
          <p:nvPr/>
        </p:nvSpPr>
        <p:spPr bwMode="auto">
          <a:xfrm>
            <a:off x="7042150" y="39269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4" name="Line 1106"/>
          <p:cNvSpPr>
            <a:spLocks noChangeShapeType="1"/>
          </p:cNvSpPr>
          <p:nvPr/>
        </p:nvSpPr>
        <p:spPr bwMode="auto">
          <a:xfrm>
            <a:off x="7042150" y="42317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5" name="Line 1107"/>
          <p:cNvSpPr>
            <a:spLocks noChangeShapeType="1"/>
          </p:cNvSpPr>
          <p:nvPr/>
        </p:nvSpPr>
        <p:spPr bwMode="auto">
          <a:xfrm>
            <a:off x="7042150" y="46127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6" name="Line 1108"/>
          <p:cNvSpPr>
            <a:spLocks noChangeShapeType="1"/>
          </p:cNvSpPr>
          <p:nvPr/>
        </p:nvSpPr>
        <p:spPr bwMode="auto">
          <a:xfrm>
            <a:off x="7042150" y="48413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7" name="Line 1109"/>
          <p:cNvSpPr>
            <a:spLocks noChangeShapeType="1"/>
          </p:cNvSpPr>
          <p:nvPr/>
        </p:nvSpPr>
        <p:spPr bwMode="auto">
          <a:xfrm>
            <a:off x="7042150" y="43079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8" name="Line 1110"/>
          <p:cNvSpPr>
            <a:spLocks noChangeShapeType="1"/>
          </p:cNvSpPr>
          <p:nvPr/>
        </p:nvSpPr>
        <p:spPr bwMode="auto">
          <a:xfrm>
            <a:off x="7042150" y="50699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9" name="Text Box 1111"/>
          <p:cNvSpPr txBox="1">
            <a:spLocks noChangeArrowheads="1"/>
          </p:cNvSpPr>
          <p:nvPr/>
        </p:nvSpPr>
        <p:spPr bwMode="auto">
          <a:xfrm>
            <a:off x="7499350" y="37745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1</a:t>
            </a:r>
          </a:p>
        </p:txBody>
      </p:sp>
      <p:sp>
        <p:nvSpPr>
          <p:cNvPr id="28760" name="Text Box 1112"/>
          <p:cNvSpPr txBox="1">
            <a:spLocks noChangeArrowheads="1"/>
          </p:cNvSpPr>
          <p:nvPr/>
        </p:nvSpPr>
        <p:spPr bwMode="auto">
          <a:xfrm>
            <a:off x="7499350" y="40031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2</a:t>
            </a:r>
          </a:p>
        </p:txBody>
      </p:sp>
      <p:sp>
        <p:nvSpPr>
          <p:cNvPr id="28761" name="Text Box 1113"/>
          <p:cNvSpPr txBox="1">
            <a:spLocks noChangeArrowheads="1"/>
          </p:cNvSpPr>
          <p:nvPr/>
        </p:nvSpPr>
        <p:spPr bwMode="auto">
          <a:xfrm>
            <a:off x="7499350" y="41555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3</a:t>
            </a:r>
          </a:p>
        </p:txBody>
      </p:sp>
      <p:sp>
        <p:nvSpPr>
          <p:cNvPr id="28762" name="Text Box 1114"/>
          <p:cNvSpPr txBox="1">
            <a:spLocks noChangeArrowheads="1"/>
          </p:cNvSpPr>
          <p:nvPr/>
        </p:nvSpPr>
        <p:spPr bwMode="auto">
          <a:xfrm>
            <a:off x="7499350" y="44603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protein 4</a:t>
            </a:r>
          </a:p>
        </p:txBody>
      </p:sp>
      <p:sp>
        <p:nvSpPr>
          <p:cNvPr id="28763" name="Text Box 1115"/>
          <p:cNvSpPr txBox="1">
            <a:spLocks noChangeArrowheads="1"/>
          </p:cNvSpPr>
          <p:nvPr/>
        </p:nvSpPr>
        <p:spPr bwMode="auto">
          <a:xfrm>
            <a:off x="7499350" y="46889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5</a:t>
            </a:r>
          </a:p>
        </p:txBody>
      </p:sp>
      <p:sp>
        <p:nvSpPr>
          <p:cNvPr id="28764" name="Text Box 1116"/>
          <p:cNvSpPr txBox="1">
            <a:spLocks noChangeArrowheads="1"/>
          </p:cNvSpPr>
          <p:nvPr/>
        </p:nvSpPr>
        <p:spPr bwMode="auto">
          <a:xfrm>
            <a:off x="7499350" y="49175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6</a:t>
            </a:r>
          </a:p>
        </p:txBody>
      </p:sp>
      <p:sp>
        <p:nvSpPr>
          <p:cNvPr id="28765" name="Text Box 1117"/>
          <p:cNvSpPr txBox="1">
            <a:spLocks noChangeArrowheads="1"/>
          </p:cNvSpPr>
          <p:nvPr/>
        </p:nvSpPr>
        <p:spPr bwMode="auto">
          <a:xfrm>
            <a:off x="5767629" y="4172963"/>
            <a:ext cx="586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SDS-</a:t>
            </a:r>
          </a:p>
          <a:p>
            <a:pPr algn="ctr"/>
            <a:r>
              <a:rPr lang="en-US" b="0">
                <a:latin typeface="Calibri" pitchFamily="34" charset="0"/>
              </a:rPr>
              <a:t>page</a:t>
            </a:r>
          </a:p>
        </p:txBody>
      </p:sp>
      <p:sp>
        <p:nvSpPr>
          <p:cNvPr id="28766" name="Text Box 1118"/>
          <p:cNvSpPr txBox="1">
            <a:spLocks noChangeArrowheads="1"/>
          </p:cNvSpPr>
          <p:nvPr/>
        </p:nvSpPr>
        <p:spPr bwMode="auto">
          <a:xfrm>
            <a:off x="7082462" y="5273953"/>
            <a:ext cx="18329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Trypsin digest, </a:t>
            </a:r>
          </a:p>
          <a:p>
            <a:r>
              <a:rPr lang="en-US" b="0" dirty="0">
                <a:latin typeface="Calibri" pitchFamily="34" charset="0"/>
              </a:rPr>
              <a:t>identify peptides by</a:t>
            </a:r>
          </a:p>
          <a:p>
            <a:r>
              <a:rPr lang="en-US" b="0" dirty="0">
                <a:latin typeface="Calibri" pitchFamily="34" charset="0"/>
              </a:rPr>
              <a:t>mass spectrometry</a:t>
            </a: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315818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4857750"/>
            <a:ext cx="4343400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2825" y="6451600"/>
            <a:ext cx="30861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413457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1"/>
            <a:ext cx="5638799" cy="563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433394" y="6553200"/>
            <a:ext cx="3786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Guruharsha</a:t>
            </a:r>
            <a:r>
              <a:rPr lang="en-US" dirty="0" smtClean="0">
                <a:latin typeface="Calibri" pitchFamily="34" charset="0"/>
              </a:rPr>
              <a:t>  </a:t>
            </a:r>
            <a:r>
              <a:rPr lang="en-US" i="1" dirty="0" smtClean="0">
                <a:latin typeface="Calibri" pitchFamily="34" charset="0"/>
              </a:rPr>
              <a:t>et al. (</a:t>
            </a:r>
            <a:r>
              <a:rPr lang="en-US" dirty="0" smtClean="0">
                <a:latin typeface="Calibri" pitchFamily="34" charset="0"/>
              </a:rPr>
              <a:t>2011) </a:t>
            </a:r>
            <a:r>
              <a:rPr lang="en-US" i="1" dirty="0" smtClean="0">
                <a:latin typeface="Calibri" pitchFamily="34" charset="0"/>
              </a:rPr>
              <a:t>Cell</a:t>
            </a:r>
            <a:r>
              <a:rPr lang="en-US" dirty="0" smtClean="0">
                <a:latin typeface="Calibri" pitchFamily="34" charset="0"/>
              </a:rPr>
              <a:t> 147, 690–703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1905000"/>
            <a:ext cx="3005566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</a:rPr>
              <a:t>~3,500 affinity purification</a:t>
            </a:r>
          </a:p>
          <a:p>
            <a:r>
              <a:rPr lang="en-US" sz="2000" b="1" dirty="0" smtClean="0">
                <a:latin typeface="Calibri" pitchFamily="34" charset="0"/>
              </a:rPr>
              <a:t>     experiments</a:t>
            </a:r>
          </a:p>
          <a:p>
            <a:endParaRPr lang="en-US" sz="2000" b="1" dirty="0" smtClean="0">
              <a:latin typeface="Calibri" pitchFamily="34" charset="0"/>
            </a:endParaRPr>
          </a:p>
          <a:p>
            <a:r>
              <a:rPr lang="en-US" sz="2000" b="1" dirty="0" smtClean="0">
                <a:latin typeface="Calibri" pitchFamily="34" charset="0"/>
              </a:rPr>
              <a:t>~11K interactions / </a:t>
            </a:r>
          </a:p>
          <a:p>
            <a:r>
              <a:rPr lang="en-US" sz="2000" b="1" dirty="0" smtClean="0">
                <a:latin typeface="Calibri" pitchFamily="34" charset="0"/>
              </a:rPr>
              <a:t>~2.3K proteins</a:t>
            </a:r>
          </a:p>
          <a:p>
            <a:endParaRPr lang="en-US" sz="2000" b="1" dirty="0" smtClean="0">
              <a:latin typeface="Calibri" pitchFamily="34" charset="0"/>
            </a:endParaRPr>
          </a:p>
          <a:p>
            <a:r>
              <a:rPr lang="en-US" sz="2000" b="1" dirty="0" smtClean="0">
                <a:latin typeface="Calibri" pitchFamily="34" charset="0"/>
              </a:rPr>
              <a:t> </a:t>
            </a:r>
            <a:r>
              <a:rPr lang="en-US" sz="2000" b="1" dirty="0" smtClean="0">
                <a:latin typeface="Calibri" pitchFamily="34" charset="0"/>
                <a:sym typeface="Wingdings" pitchFamily="2" charset="2"/>
              </a:rPr>
              <a:t> </a:t>
            </a:r>
            <a:r>
              <a:rPr lang="en-US" sz="2000" b="1" dirty="0" smtClean="0">
                <a:latin typeface="Calibri" pitchFamily="34" charset="0"/>
              </a:rPr>
              <a:t>spans 556 complexes</a:t>
            </a:r>
          </a:p>
          <a:p>
            <a:endParaRPr lang="en-US" sz="2000" b="1" dirty="0" smtClean="0">
              <a:latin typeface="Calibri" pitchFamily="34" charset="0"/>
            </a:endParaRPr>
          </a:p>
          <a:p>
            <a:endParaRPr lang="en-US" sz="2000" b="1" dirty="0" smtClean="0">
              <a:latin typeface="Calibri" pitchFamily="34" charset="0"/>
            </a:endParaRPr>
          </a:p>
          <a:p>
            <a:endParaRPr lang="en-US" sz="2000" b="1" dirty="0" smtClean="0">
              <a:latin typeface="Calibri" pitchFamily="34" charset="0"/>
            </a:endParaRPr>
          </a:p>
          <a:p>
            <a:endParaRPr lang="en-US" sz="2000" b="1" dirty="0" smtClean="0">
              <a:latin typeface="Calibri" pitchFamily="34" charset="0"/>
            </a:endParaRPr>
          </a:p>
          <a:p>
            <a:r>
              <a:rPr lang="en-US" sz="2000" b="1" dirty="0" smtClean="0">
                <a:latin typeface="Calibri" pitchFamily="34" charset="0"/>
              </a:rPr>
              <a:t>Still daunting for the</a:t>
            </a:r>
          </a:p>
          <a:p>
            <a:r>
              <a:rPr lang="en-US" sz="2000" b="1" dirty="0" smtClean="0">
                <a:latin typeface="Calibri" pitchFamily="34" charset="0"/>
              </a:rPr>
              <a:t>human proteome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1" y="-76200"/>
            <a:ext cx="914399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current state-of-the-art in animal PPI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maps – AP/MS</a:t>
            </a:r>
            <a:endParaRPr lang="en-US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354720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Abstract_Version1-1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451865"/>
            <a:ext cx="6400800" cy="6406135"/>
          </a:xfrm>
          <a:prstGeom prst="rect">
            <a:avLst/>
          </a:prstGeom>
        </p:spPr>
      </p:pic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1" y="2014478"/>
            <a:ext cx="1447800" cy="2862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&gt;2,000 </a:t>
            </a:r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biochemical fractions,</a:t>
            </a:r>
          </a:p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including replicates</a:t>
            </a:r>
          </a:p>
          <a:p>
            <a:pPr algn="ctr"/>
            <a:endParaRPr lang="en-US" sz="1800" b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&gt;9,000 hours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ass spec machine time</a:t>
            </a:r>
          </a:p>
        </p:txBody>
      </p: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8133044" y="6211669"/>
            <a:ext cx="10871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 err="1" smtClean="0"/>
              <a:t>Havugimana</a:t>
            </a:r>
            <a:r>
              <a:rPr lang="en-US" sz="1200" dirty="0" smtClean="0"/>
              <a:t>,</a:t>
            </a:r>
          </a:p>
          <a:p>
            <a:pPr algn="r"/>
            <a:r>
              <a:rPr lang="en-US" sz="1200" dirty="0" smtClean="0"/>
              <a:t>Hart, </a:t>
            </a:r>
            <a:r>
              <a:rPr lang="en-US" sz="1200" i="1" dirty="0" smtClean="0"/>
              <a:t>et al.,</a:t>
            </a:r>
          </a:p>
          <a:p>
            <a:pPr algn="r"/>
            <a:r>
              <a:rPr lang="en-US" sz="1200" i="1" dirty="0" smtClean="0"/>
              <a:t>Cell</a:t>
            </a:r>
            <a:r>
              <a:rPr lang="en-US" sz="1200" dirty="0" smtClean="0"/>
              <a:t> (2012)</a:t>
            </a:r>
            <a:endParaRPr lang="en-US" sz="12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 dirty="0">
                <a:latin typeface="Calibri" pitchFamily="34" charset="0"/>
              </a:rPr>
              <a:t>Edward </a:t>
            </a:r>
            <a:r>
              <a:rPr lang="en-US" sz="700" dirty="0" err="1">
                <a:latin typeface="Calibri" pitchFamily="34" charset="0"/>
              </a:rPr>
              <a:t>Marcotte</a:t>
            </a:r>
            <a:r>
              <a:rPr lang="en-US" sz="700" dirty="0">
                <a:latin typeface="Calibri" pitchFamily="34" charset="0"/>
              </a:rPr>
              <a:t>/Univ. of Texas/BIO337/Spring 2014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1" y="-76200"/>
            <a:ext cx="914399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current state-of-the-art in animal PPI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maps – co-fractionation/MS</a:t>
            </a:r>
            <a:endParaRPr lang="en-US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6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Genetic interactions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88262"/>
            <a:ext cx="6245135" cy="513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609600"/>
            <a:ext cx="830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 5.4 million gene-gene </a:t>
            </a:r>
            <a:r>
              <a:rPr lang="en-US" sz="2000" dirty="0" smtClean="0">
                <a:latin typeface="Calibri" pitchFamily="34" charset="0"/>
              </a:rPr>
              <a:t>pairs assayed for </a:t>
            </a:r>
            <a:r>
              <a:rPr lang="en-US" sz="2000" dirty="0">
                <a:latin typeface="Calibri" pitchFamily="34" charset="0"/>
              </a:rPr>
              <a:t>synthetic genetic </a:t>
            </a:r>
            <a:r>
              <a:rPr lang="en-US" sz="2000" dirty="0" smtClean="0">
                <a:latin typeface="Calibri" pitchFamily="34" charset="0"/>
              </a:rPr>
              <a:t>interactions in yeast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75230" y="6519446"/>
            <a:ext cx="3468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Costanzo </a:t>
            </a:r>
            <a:r>
              <a:rPr lang="en-US" i="1" dirty="0" smtClean="0">
                <a:latin typeface="Calibri" pitchFamily="34" charset="0"/>
              </a:rPr>
              <a:t>et al., Science </a:t>
            </a:r>
            <a:r>
              <a:rPr lang="en-US" dirty="0" smtClean="0">
                <a:latin typeface="Calibri" pitchFamily="34" charset="0"/>
              </a:rPr>
              <a:t>327: 425 (2010)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 dirty="0">
                <a:latin typeface="Calibri" pitchFamily="34" charset="0"/>
              </a:rPr>
              <a:t>Edward </a:t>
            </a:r>
            <a:r>
              <a:rPr lang="en-US" sz="700" dirty="0" err="1">
                <a:latin typeface="Calibri" pitchFamily="34" charset="0"/>
              </a:rPr>
              <a:t>Marcotte</a:t>
            </a:r>
            <a:r>
              <a:rPr lang="en-US" sz="700" dirty="0">
                <a:latin typeface="Calibri" pitchFamily="34" charset="0"/>
              </a:rPr>
              <a:t>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98629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6146" descr="D:\marcotte\Slides\comp_inf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49828" r="224"/>
          <a:stretch/>
        </p:blipFill>
        <p:spPr bwMode="auto">
          <a:xfrm>
            <a:off x="1691640" y="4343400"/>
            <a:ext cx="630936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Comparative genomics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685800"/>
            <a:ext cx="872792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Functional relationships </a:t>
            </a:r>
            <a:r>
              <a:rPr lang="en-US" sz="3200" dirty="0">
                <a:latin typeface="Calibri" pitchFamily="34" charset="0"/>
              </a:rPr>
              <a:t>between genes impose subtle constraints </a:t>
            </a:r>
            <a:r>
              <a:rPr lang="en-US" sz="3200" dirty="0" smtClean="0">
                <a:latin typeface="Calibri" pitchFamily="34" charset="0"/>
              </a:rPr>
              <a:t>upon genome sequences. Thus, </a:t>
            </a:r>
            <a:r>
              <a:rPr lang="en-US" sz="3200" dirty="0">
                <a:latin typeface="Calibri" pitchFamily="34" charset="0"/>
              </a:rPr>
              <a:t>genomes carry intrinsic information about the </a:t>
            </a:r>
            <a:r>
              <a:rPr lang="en-US" sz="3200" dirty="0" smtClean="0">
                <a:latin typeface="Calibri" pitchFamily="34" charset="0"/>
              </a:rPr>
              <a:t>cellular systems </a:t>
            </a:r>
            <a:r>
              <a:rPr lang="en-US" sz="3200" dirty="0">
                <a:latin typeface="Calibri" pitchFamily="34" charset="0"/>
              </a:rPr>
              <a:t>and pathways they </a:t>
            </a:r>
            <a:r>
              <a:rPr lang="en-US" sz="3200" dirty="0" smtClean="0">
                <a:latin typeface="Calibri" pitchFamily="34" charset="0"/>
              </a:rPr>
              <a:t>encode. </a:t>
            </a:r>
          </a:p>
          <a:p>
            <a:endParaRPr lang="en-US" sz="3200" dirty="0">
              <a:latin typeface="Calibri" pitchFamily="34" charset="0"/>
            </a:endParaRPr>
          </a:p>
          <a:p>
            <a:r>
              <a:rPr lang="en-US" sz="3200" dirty="0" smtClean="0">
                <a:latin typeface="Calibri" pitchFamily="34" charset="0"/>
              </a:rPr>
              <a:t>Linkages can be found from aspects of </a:t>
            </a:r>
            <a:r>
              <a:rPr lang="en-US" sz="3200" u="sng" dirty="0" smtClean="0">
                <a:latin typeface="Calibri" pitchFamily="34" charset="0"/>
              </a:rPr>
              <a:t>gene context</a:t>
            </a:r>
            <a:r>
              <a:rPr lang="en-US" sz="3200" dirty="0" smtClean="0">
                <a:latin typeface="Calibri" pitchFamily="34" charset="0"/>
              </a:rPr>
              <a:t>, including:</a:t>
            </a:r>
            <a:endParaRPr lang="en-US" sz="3200" dirty="0">
              <a:latin typeface="Calibri" pitchFamily="34" charset="0"/>
            </a:endParaRPr>
          </a:p>
          <a:p>
            <a:endParaRPr lang="en-US" sz="3200" dirty="0" smtClean="0"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371644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pppe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7" y="152400"/>
            <a:ext cx="5630863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6432550" y="6491288"/>
            <a:ext cx="2787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0" i="1">
                <a:latin typeface="Calibri" pitchFamily="34" charset="0"/>
              </a:rPr>
              <a:t>PNAS</a:t>
            </a:r>
            <a:r>
              <a:rPr lang="en-US" sz="1800">
                <a:latin typeface="Calibri" pitchFamily="34" charset="0"/>
              </a:rPr>
              <a:t> 96,</a:t>
            </a:r>
            <a:r>
              <a:rPr lang="en-US" sz="1800" b="0">
                <a:latin typeface="Calibri" pitchFamily="34" charset="0"/>
              </a:rPr>
              <a:t> 4285-4288 (1999)</a:t>
            </a:r>
            <a:endParaRPr lang="en-US" sz="1800" b="0" i="1">
              <a:latin typeface="Calibri" pitchFamily="34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Phylogenetic profiles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199" y="2286000"/>
            <a:ext cx="29797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Organisms with e.g. a flagellum have the necessary genes; those without tend to lack them.</a:t>
            </a:r>
          </a:p>
          <a:p>
            <a:endParaRPr lang="en-US" sz="2000" dirty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Specific trends of gene presence/absence thus inform about biological processes.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198356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D:\marcotte\Slides\phyloprof_ex_from_chap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5151422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4" name="Text Box 10"/>
          <p:cNvSpPr txBox="1">
            <a:spLocks noChangeArrowheads="1"/>
          </p:cNvSpPr>
          <p:nvPr/>
        </p:nvSpPr>
        <p:spPr bwMode="auto">
          <a:xfrm>
            <a:off x="7162800" y="6553200"/>
            <a:ext cx="20113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0" i="1" dirty="0">
                <a:latin typeface="Calibri" pitchFamily="34" charset="0"/>
              </a:rPr>
              <a:t>Nature </a:t>
            </a:r>
            <a:r>
              <a:rPr lang="en-US" sz="1400" dirty="0">
                <a:latin typeface="Calibri" pitchFamily="34" charset="0"/>
              </a:rPr>
              <a:t>402</a:t>
            </a:r>
            <a:r>
              <a:rPr lang="en-US" sz="1400" b="0" dirty="0">
                <a:latin typeface="Calibri" pitchFamily="34" charset="0"/>
              </a:rPr>
              <a:t>, 83-86 (1999)</a:t>
            </a:r>
            <a:endParaRPr lang="en-US" sz="1400" b="0" i="1" dirty="0">
              <a:latin typeface="Calibri" pitchFamily="34" charset="0"/>
            </a:endParaRPr>
          </a:p>
        </p:txBody>
      </p:sp>
      <p:pic>
        <p:nvPicPr>
          <p:cNvPr id="82967" name="Picture 23" descr="D:\marcotte\Slides\genome_wo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228600"/>
            <a:ext cx="3548062" cy="58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8" name="Picture 24" descr="D:\marcotte\Slides\genes_wor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" y="2395538"/>
            <a:ext cx="582613" cy="354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0" y="3962400"/>
            <a:ext cx="21471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Grayscale</a:t>
            </a:r>
            <a:r>
              <a:rPr lang="en-US" dirty="0"/>
              <a:t> </a:t>
            </a:r>
            <a:r>
              <a:rPr lang="en-US" dirty="0" smtClean="0"/>
              <a:t>indicates sequence similarity to closest homolog in that genome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Phylogenetic profiles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323409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7" name="Picture 3" descr="D:\marcotte\Books_Chapters\CSHL\Operon_graph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838200"/>
            <a:ext cx="6967537" cy="483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995363" y="749300"/>
            <a:ext cx="5707012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Prokaryotic operons tend to favor certain </a:t>
            </a:r>
            <a:r>
              <a:rPr lang="en-US" dirty="0" err="1" smtClean="0"/>
              <a:t>intergenic</a:t>
            </a:r>
            <a:r>
              <a:rPr lang="en-US" dirty="0" smtClean="0"/>
              <a:t> distances</a:t>
            </a:r>
            <a:endParaRPr lang="en-US" dirty="0"/>
          </a:p>
        </p:txBody>
      </p:sp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1000125" y="2707957"/>
            <a:ext cx="5835252" cy="492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Conserved </a:t>
            </a:r>
            <a:r>
              <a:rPr lang="en-US" dirty="0"/>
              <a:t>gene </a:t>
            </a:r>
            <a:r>
              <a:rPr lang="en-US" dirty="0" smtClean="0"/>
              <a:t>neighbors also reveal functional relationships</a:t>
            </a:r>
            <a:endParaRPr lang="en-US" dirty="0"/>
          </a:p>
          <a:p>
            <a:endParaRPr lang="en-US" sz="1000" dirty="0"/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Operons and evolutionary conservation of gene order</a:t>
            </a:r>
            <a:endParaRPr lang="en-US" sz="24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32135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7162800" cy="572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016625"/>
            <a:ext cx="54102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600825"/>
            <a:ext cx="31242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Again, such observations can be turned into pairwise scores: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341005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arcotte\Classes\Handouts\biochem_E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6858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219200" y="0"/>
            <a:ext cx="688938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There are many types of biological networks.</a:t>
            </a:r>
          </a:p>
          <a:p>
            <a:pPr algn="ctr"/>
            <a:r>
              <a:rPr lang="en-US" sz="2400" b="1" dirty="0" smtClean="0">
                <a:latin typeface="Calibri" pitchFamily="34" charset="0"/>
              </a:rPr>
              <a:t>Here’s a small portion of a large metabolic network.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69619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609600"/>
            <a:ext cx="7620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Data </a:t>
            </a:r>
            <a:r>
              <a:rPr lang="en-US" sz="2400" dirty="0" smtClean="0">
                <a:latin typeface="Calibri" pitchFamily="34" charset="0"/>
              </a:rPr>
              <a:t>about gene interactions comes </a:t>
            </a:r>
            <a:r>
              <a:rPr lang="en-US" sz="2400" dirty="0">
                <a:latin typeface="Calibri" pitchFamily="34" charset="0"/>
              </a:rPr>
              <a:t>many sources </a:t>
            </a:r>
            <a:r>
              <a:rPr lang="en-US" sz="2400" dirty="0" smtClean="0">
                <a:latin typeface="Calibri" pitchFamily="34" charset="0"/>
              </a:rPr>
              <a:t>but is </a:t>
            </a:r>
            <a:r>
              <a:rPr lang="en-US" sz="2400" dirty="0">
                <a:latin typeface="Calibri" pitchFamily="34" charset="0"/>
              </a:rPr>
              <a:t>dominated by several major ones</a:t>
            </a:r>
            <a:r>
              <a:rPr lang="en-US" sz="2400" dirty="0" smtClean="0">
                <a:latin typeface="Calibri" pitchFamily="34" charset="0"/>
              </a:rPr>
              <a:t>:</a:t>
            </a:r>
          </a:p>
          <a:p>
            <a:endParaRPr lang="en-US" sz="2400" dirty="0" smtClean="0"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</a:rPr>
              <a:t>mRNA </a:t>
            </a:r>
            <a:r>
              <a:rPr lang="en-US" sz="2400" dirty="0">
                <a:latin typeface="Calibri" pitchFamily="34" charset="0"/>
              </a:rPr>
              <a:t>co expression. Historically </a:t>
            </a:r>
            <a:r>
              <a:rPr lang="en-US" sz="2400" dirty="0" smtClean="0">
                <a:latin typeface="Calibri" pitchFamily="34" charset="0"/>
              </a:rPr>
              <a:t>microarrays &amp; ESTs, increasingly </a:t>
            </a:r>
            <a:r>
              <a:rPr lang="en-US" sz="2400" dirty="0" err="1" smtClean="0">
                <a:latin typeface="Calibri" pitchFamily="34" charset="0"/>
              </a:rPr>
              <a:t>RNAseq</a:t>
            </a:r>
            <a:r>
              <a:rPr lang="en-US" sz="2400" dirty="0" smtClean="0">
                <a:latin typeface="Calibri" pitchFamily="34" charset="0"/>
              </a:rPr>
              <a:t>. Typically very high coverage data.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latin typeface="Calibri" pitchFamily="34" charset="0"/>
              </a:rPr>
              <a:t>Comparative genomics.  Available for free for all organisms (typically phylogenetic profiles &amp; operons)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</a:rPr>
              <a:t>Protein </a:t>
            </a:r>
            <a:r>
              <a:rPr lang="en-US" sz="2400" dirty="0">
                <a:latin typeface="Calibri" pitchFamily="34" charset="0"/>
              </a:rPr>
              <a:t>interactions, </a:t>
            </a:r>
            <a:r>
              <a:rPr lang="en-US" sz="2400" dirty="0" smtClean="0">
                <a:latin typeface="Calibri" pitchFamily="34" charset="0"/>
              </a:rPr>
              <a:t>especially co-complex </a:t>
            </a:r>
            <a:r>
              <a:rPr lang="en-US" sz="2400" dirty="0">
                <a:latin typeface="Calibri" pitchFamily="34" charset="0"/>
              </a:rPr>
              <a:t>interactions from mass spectrometry </a:t>
            </a:r>
            <a:endParaRPr lang="en-US" sz="2400" dirty="0" smtClean="0"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</a:rPr>
              <a:t>Genetic </a:t>
            </a:r>
            <a:r>
              <a:rPr lang="en-US" sz="2400" dirty="0">
                <a:latin typeface="Calibri" pitchFamily="34" charset="0"/>
              </a:rPr>
              <a:t>interactions </a:t>
            </a:r>
            <a:r>
              <a:rPr lang="en-US" sz="2400" dirty="0" smtClean="0">
                <a:latin typeface="Calibri" pitchFamily="34" charset="0"/>
              </a:rPr>
              <a:t>(more </a:t>
            </a:r>
            <a:r>
              <a:rPr lang="en-US" sz="2400" dirty="0">
                <a:latin typeface="Calibri" pitchFamily="34" charset="0"/>
              </a:rPr>
              <a:t>so </a:t>
            </a:r>
            <a:r>
              <a:rPr lang="en-US" sz="2400" dirty="0" smtClean="0">
                <a:latin typeface="Calibri" pitchFamily="34" charset="0"/>
              </a:rPr>
              <a:t>matching profiles of interaction partners than </a:t>
            </a:r>
            <a:r>
              <a:rPr lang="en-US" sz="2400" dirty="0">
                <a:latin typeface="Calibri" pitchFamily="34" charset="0"/>
              </a:rPr>
              <a:t>the interactions themselves) </a:t>
            </a:r>
            <a:endParaRPr lang="en-US" sz="2400" dirty="0" smtClean="0"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</a:rPr>
              <a:t>Transfer </a:t>
            </a:r>
            <a:r>
              <a:rPr lang="en-US" sz="2400" dirty="0">
                <a:latin typeface="Calibri" pitchFamily="34" charset="0"/>
              </a:rPr>
              <a:t>from other species </a:t>
            </a: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152400" y="10180"/>
            <a:ext cx="324781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To summarize so far: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291632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76199" y="569893"/>
            <a:ext cx="883920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Calibri" pitchFamily="34" charset="0"/>
              </a:rPr>
              <a:t>More abstractly, we might consider all of these as indicating “functional linkages” between genes 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898525" y="11874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661079" y="2438400"/>
            <a:ext cx="7586051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latin typeface="Calibri" pitchFamily="34" charset="0"/>
              </a:rPr>
              <a:t>Protein-protein interactions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</a:rPr>
              <a:t>Participating </a:t>
            </a:r>
            <a:r>
              <a:rPr lang="en-US" sz="2800" dirty="0">
                <a:latin typeface="Calibri" pitchFamily="34" charset="0"/>
              </a:rPr>
              <a:t>in </a:t>
            </a:r>
            <a:r>
              <a:rPr lang="en-US" sz="2800" dirty="0" smtClean="0">
                <a:latin typeface="Calibri" pitchFamily="34" charset="0"/>
              </a:rPr>
              <a:t>consecutive metabolic reactions</a:t>
            </a:r>
            <a:endParaRPr lang="en-US" sz="2800" dirty="0">
              <a:latin typeface="Calibri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</a:rPr>
              <a:t>Sharing genetic </a:t>
            </a:r>
            <a:r>
              <a:rPr lang="en-US" sz="2800" dirty="0" err="1" smtClean="0">
                <a:latin typeface="Calibri" pitchFamily="34" charset="0"/>
              </a:rPr>
              <a:t>interactors</a:t>
            </a:r>
            <a:endParaRPr lang="en-US" sz="2800" dirty="0">
              <a:latin typeface="Calibri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</a:rPr>
              <a:t>Forming the same protein complex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</a:rPr>
              <a:t>Giving rise to similar mutational phenotypes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</a:rPr>
              <a:t>Exhibiting similar biological function</a:t>
            </a:r>
          </a:p>
          <a:p>
            <a:pPr lvl="2"/>
            <a:r>
              <a:rPr lang="en-US" sz="2800" dirty="0" smtClean="0">
                <a:latin typeface="Calibri" pitchFamily="34" charset="0"/>
              </a:rPr>
              <a:t>	and so on…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415684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yeast_ec_bar_2micr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914400"/>
            <a:ext cx="16764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human-davinci"/>
          <p:cNvPicPr>
            <a:picLocks noChangeAspect="1" noChangeArrowheads="1"/>
          </p:cNvPicPr>
          <p:nvPr/>
        </p:nvPicPr>
        <p:blipFill>
          <a:blip r:embed="rId4"/>
          <a:srcRect l="7248" t="10773" r="9665" b="26933"/>
          <a:stretch>
            <a:fillRect/>
          </a:stretch>
        </p:blipFill>
        <p:spPr bwMode="auto">
          <a:xfrm>
            <a:off x="5486400" y="4953000"/>
            <a:ext cx="18938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6629400" y="838200"/>
            <a:ext cx="725487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/>
              <a:t>Yeast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964113" y="2695575"/>
            <a:ext cx="1255712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i="1"/>
              <a:t>C. elegans</a:t>
            </a:r>
          </a:p>
          <a:p>
            <a:pPr algn="ctr"/>
            <a:r>
              <a:rPr lang="en-US" sz="1600" b="1"/>
              <a:t>nematodes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7315200" y="6445250"/>
            <a:ext cx="9842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Humans</a:t>
            </a:r>
          </a:p>
        </p:txBody>
      </p:sp>
      <p:pic>
        <p:nvPicPr>
          <p:cNvPr id="11272" name="Picture 8" descr="Mouse Nature Paper"/>
          <p:cNvPicPr>
            <a:picLocks noChangeAspect="1" noChangeArrowheads="1"/>
          </p:cNvPicPr>
          <p:nvPr/>
        </p:nvPicPr>
        <p:blipFill>
          <a:blip r:embed="rId5"/>
          <a:srcRect l="9599" t="16800" r="7201" b="19200"/>
          <a:stretch>
            <a:fillRect/>
          </a:stretch>
        </p:blipFill>
        <p:spPr bwMode="auto">
          <a:xfrm>
            <a:off x="4800600" y="3276600"/>
            <a:ext cx="175577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 descr="wor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8400" y="2362200"/>
            <a:ext cx="260985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6019800" y="4191000"/>
            <a:ext cx="82708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Mouse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4724400" y="4419600"/>
            <a:ext cx="70485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/>
              <a:t>Sanger Ctr</a:t>
            </a:r>
          </a:p>
        </p:txBody>
      </p:sp>
      <p:pic>
        <p:nvPicPr>
          <p:cNvPr id="11276" name="Picture 12" descr="xenopu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4200" y="3733800"/>
            <a:ext cx="1503363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8104188" y="4038600"/>
            <a:ext cx="1039812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i="1"/>
              <a:t>Xenopus</a:t>
            </a:r>
          </a:p>
          <a:p>
            <a:pPr algn="ctr"/>
            <a:r>
              <a:rPr lang="en-US" sz="1600" b="1"/>
              <a:t>frogs</a:t>
            </a: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2135188" y="1781175"/>
            <a:ext cx="186499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/>
              <a:t>Gene expression</a:t>
            </a:r>
          </a:p>
          <a:p>
            <a:pPr algn="ctr"/>
            <a:r>
              <a:rPr lang="en-US" sz="1600" b="1" dirty="0" smtClean="0"/>
              <a:t>(</a:t>
            </a:r>
            <a:r>
              <a:rPr lang="en-US" b="1" dirty="0" smtClean="0"/>
              <a:t>RNA-</a:t>
            </a:r>
            <a:r>
              <a:rPr lang="en-US" b="1" dirty="0" err="1" smtClean="0"/>
              <a:t>seq</a:t>
            </a:r>
            <a:r>
              <a:rPr lang="en-US" b="1" dirty="0" smtClean="0"/>
              <a:t>/</a:t>
            </a:r>
            <a:r>
              <a:rPr lang="en-US" sz="1600" b="1" dirty="0" smtClean="0"/>
              <a:t>arrays</a:t>
            </a:r>
            <a:r>
              <a:rPr lang="en-US" sz="1600" b="1" dirty="0"/>
              <a:t>)</a:t>
            </a:r>
          </a:p>
        </p:txBody>
      </p:sp>
      <p:pic>
        <p:nvPicPr>
          <p:cNvPr id="11279" name="Picture 15" descr="microarray_vishy"/>
          <p:cNvPicPr>
            <a:picLocks noChangeAspect="1" noChangeArrowheads="1"/>
          </p:cNvPicPr>
          <p:nvPr/>
        </p:nvPicPr>
        <p:blipFill>
          <a:blip r:embed="rId8"/>
          <a:srcRect r="62248" b="64761"/>
          <a:stretch>
            <a:fillRect/>
          </a:stretch>
        </p:blipFill>
        <p:spPr bwMode="auto">
          <a:xfrm>
            <a:off x="368300" y="1733550"/>
            <a:ext cx="1744663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0" name="Picture 16" descr="Image_3023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30463" y="2438400"/>
            <a:ext cx="168433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1" name="Picture 17" descr="7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62200" y="5427663"/>
            <a:ext cx="2209800" cy="143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76200" y="1263650"/>
            <a:ext cx="299878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/>
              <a:t>Including measurements of...</a:t>
            </a:r>
          </a:p>
        </p:txBody>
      </p:sp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152400" y="4727575"/>
            <a:ext cx="2222500" cy="8350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AAACTGCATCGA  </a:t>
            </a:r>
          </a:p>
          <a:p>
            <a:r>
              <a:rPr lang="en-US" sz="1600" b="1">
                <a:solidFill>
                  <a:srgbClr val="FF0000"/>
                </a:solidFill>
              </a:rPr>
              <a:t>ATCGCGCATCGC  </a:t>
            </a:r>
          </a:p>
          <a:p>
            <a:r>
              <a:rPr lang="en-US" sz="1600" b="1">
                <a:solidFill>
                  <a:srgbClr val="FF0000"/>
                </a:solidFill>
              </a:rPr>
              <a:t>AGCTCTAGCTCCC...</a:t>
            </a: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331788" y="3657600"/>
            <a:ext cx="2173287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Protein expression</a:t>
            </a:r>
          </a:p>
          <a:p>
            <a:pPr algn="ctr"/>
            <a:r>
              <a:rPr lang="en-US" sz="1600" b="1"/>
              <a:t>and interactions</a:t>
            </a:r>
          </a:p>
          <a:p>
            <a:pPr algn="ctr"/>
            <a:r>
              <a:rPr lang="en-US" sz="1600" b="1"/>
              <a:t>(Mass spectrometry)</a:t>
            </a:r>
          </a:p>
        </p:txBody>
      </p: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2057400" y="4648200"/>
            <a:ext cx="2238375" cy="5810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Gene organization</a:t>
            </a:r>
            <a:endParaRPr lang="en-US" sz="1600" b="1" dirty="0"/>
          </a:p>
          <a:p>
            <a:pPr algn="ctr"/>
            <a:r>
              <a:rPr lang="en-US" sz="1600" b="1" dirty="0"/>
              <a:t>(Genome sequences)</a:t>
            </a:r>
          </a:p>
        </p:txBody>
      </p:sp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0" y="6200775"/>
            <a:ext cx="2443163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Gene-gene interactions</a:t>
            </a:r>
          </a:p>
          <a:p>
            <a:pPr algn="ctr"/>
            <a:r>
              <a:rPr lang="en-US" sz="1600" b="1"/>
              <a:t>(Genetic assays)</a:t>
            </a:r>
          </a:p>
        </p:txBody>
      </p:sp>
      <p:pic>
        <p:nvPicPr>
          <p:cNvPr id="1026" name="Picture 2" descr="C:\Users\marcotte\Desktop\EscherichiaColi_NIAID.jpeg"/>
          <p:cNvPicPr>
            <a:picLocks noChangeAspect="1" noChangeArrowheads="1"/>
          </p:cNvPicPr>
          <p:nvPr/>
        </p:nvPicPr>
        <p:blipFill>
          <a:blip r:embed="rId11" cstate="print"/>
          <a:srcRect l="1406" t="10035" r="45703" b="40976"/>
          <a:stretch>
            <a:fillRect/>
          </a:stretch>
        </p:blipFill>
        <p:spPr bwMode="auto">
          <a:xfrm>
            <a:off x="7511780" y="1295400"/>
            <a:ext cx="1175020" cy="915034"/>
          </a:xfrm>
          <a:prstGeom prst="rect">
            <a:avLst/>
          </a:prstGeom>
          <a:noFill/>
        </p:spPr>
      </p:pic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7692617" y="990600"/>
            <a:ext cx="99418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Bacteria</a:t>
            </a:r>
            <a:endParaRPr lang="en-US" sz="1600" b="1" dirty="0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635953" y="39688"/>
            <a:ext cx="62985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atin typeface="Calibri" pitchFamily="34" charset="0"/>
              </a:rPr>
              <a:t>These sorts of data can be combined into</a:t>
            </a:r>
          </a:p>
          <a:p>
            <a:pPr algn="ctr">
              <a:defRPr/>
            </a:pPr>
            <a:r>
              <a:rPr lang="en-US" sz="2800" b="1" dirty="0" smtClean="0">
                <a:latin typeface="Calibri" pitchFamily="34" charset="0"/>
              </a:rPr>
              <a:t>functional gene networks</a:t>
            </a:r>
            <a:endParaRPr lang="en-US" sz="2400" b="1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5"/>
          <p:cNvGrpSpPr/>
          <p:nvPr/>
        </p:nvGrpSpPr>
        <p:grpSpPr>
          <a:xfrm>
            <a:off x="0" y="1733550"/>
            <a:ext cx="4572000" cy="5124450"/>
            <a:chOff x="0" y="1733550"/>
            <a:chExt cx="4572000" cy="5124450"/>
          </a:xfrm>
        </p:grpSpPr>
        <p:sp>
          <p:nvSpPr>
            <p:cNvPr id="11278" name="Text Box 14"/>
            <p:cNvSpPr txBox="1">
              <a:spLocks noChangeArrowheads="1"/>
            </p:cNvSpPr>
            <p:nvPr/>
          </p:nvSpPr>
          <p:spPr bwMode="auto">
            <a:xfrm>
              <a:off x="2135188" y="1781175"/>
              <a:ext cx="1859805" cy="5847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/>
                <a:t>Gene expression</a:t>
              </a:r>
            </a:p>
            <a:p>
              <a:pPr algn="ctr"/>
              <a:r>
                <a:rPr lang="en-US" sz="1600" b="1" dirty="0" smtClean="0"/>
                <a:t>(</a:t>
              </a:r>
              <a:r>
                <a:rPr lang="en-US" b="1" dirty="0" smtClean="0"/>
                <a:t>RNA-</a:t>
              </a:r>
              <a:r>
                <a:rPr lang="en-US" b="1" dirty="0" err="1" smtClean="0"/>
                <a:t>seq</a:t>
              </a:r>
              <a:r>
                <a:rPr lang="en-US" b="1" dirty="0" smtClean="0"/>
                <a:t>/arrays)</a:t>
              </a:r>
              <a:endParaRPr lang="en-US" sz="1600" b="1" dirty="0"/>
            </a:p>
          </p:txBody>
        </p:sp>
        <p:pic>
          <p:nvPicPr>
            <p:cNvPr id="11279" name="Picture 15" descr="microarray_vishy"/>
            <p:cNvPicPr>
              <a:picLocks noChangeAspect="1" noChangeArrowheads="1"/>
            </p:cNvPicPr>
            <p:nvPr/>
          </p:nvPicPr>
          <p:blipFill>
            <a:blip r:embed="rId3"/>
            <a:srcRect r="62248" b="64761"/>
            <a:stretch>
              <a:fillRect/>
            </a:stretch>
          </p:blipFill>
          <p:spPr bwMode="auto">
            <a:xfrm>
              <a:off x="368300" y="1733550"/>
              <a:ext cx="1744663" cy="177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0" name="Picture 16" descr="Image_3023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30463" y="2438400"/>
              <a:ext cx="1684337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1" name="Picture 17" descr="7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62200" y="5427663"/>
              <a:ext cx="2209800" cy="1430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3" name="Text Box 19"/>
            <p:cNvSpPr txBox="1">
              <a:spLocks noChangeArrowheads="1"/>
            </p:cNvSpPr>
            <p:nvPr/>
          </p:nvSpPr>
          <p:spPr bwMode="auto">
            <a:xfrm>
              <a:off x="152400" y="4727575"/>
              <a:ext cx="2222500" cy="835025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FF0000"/>
                  </a:solidFill>
                </a:rPr>
                <a:t>AAACTGCATCGA  </a:t>
              </a:r>
            </a:p>
            <a:p>
              <a:r>
                <a:rPr lang="en-US" sz="1600" b="1">
                  <a:solidFill>
                    <a:srgbClr val="FF0000"/>
                  </a:solidFill>
                </a:rPr>
                <a:t>ATCGCGCATCGC  </a:t>
              </a:r>
            </a:p>
            <a:p>
              <a:r>
                <a:rPr lang="en-US" sz="1600" b="1">
                  <a:solidFill>
                    <a:srgbClr val="FF0000"/>
                  </a:solidFill>
                </a:rPr>
                <a:t>AGCTCTAGCTCCC...</a:t>
              </a:r>
            </a:p>
          </p:txBody>
        </p:sp>
        <p:sp>
          <p:nvSpPr>
            <p:cNvPr id="11284" name="Text Box 20"/>
            <p:cNvSpPr txBox="1">
              <a:spLocks noChangeArrowheads="1"/>
            </p:cNvSpPr>
            <p:nvPr/>
          </p:nvSpPr>
          <p:spPr bwMode="auto">
            <a:xfrm>
              <a:off x="331788" y="3657600"/>
              <a:ext cx="2173287" cy="8255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/>
                <a:t>Protein expression</a:t>
              </a:r>
            </a:p>
            <a:p>
              <a:pPr algn="ctr"/>
              <a:r>
                <a:rPr lang="en-US" sz="1600" b="1" dirty="0"/>
                <a:t>and interactions</a:t>
              </a:r>
            </a:p>
            <a:p>
              <a:pPr algn="ctr"/>
              <a:r>
                <a:rPr lang="en-US" sz="1600" b="1" dirty="0"/>
                <a:t>(Mass spectrometry)</a:t>
              </a:r>
            </a:p>
          </p:txBody>
        </p:sp>
        <p:sp>
          <p:nvSpPr>
            <p:cNvPr id="11285" name="Text Box 21"/>
            <p:cNvSpPr txBox="1">
              <a:spLocks noChangeArrowheads="1"/>
            </p:cNvSpPr>
            <p:nvPr/>
          </p:nvSpPr>
          <p:spPr bwMode="auto">
            <a:xfrm>
              <a:off x="2057400" y="4648200"/>
              <a:ext cx="2238375" cy="58102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/>
                <a:t>Gene organization</a:t>
              </a:r>
            </a:p>
            <a:p>
              <a:pPr algn="ctr"/>
              <a:r>
                <a:rPr lang="en-US" sz="1600" b="1"/>
                <a:t>(Genome sequences)</a:t>
              </a:r>
            </a:p>
          </p:txBody>
        </p:sp>
        <p:sp>
          <p:nvSpPr>
            <p:cNvPr id="11286" name="Text Box 22"/>
            <p:cNvSpPr txBox="1">
              <a:spLocks noChangeArrowheads="1"/>
            </p:cNvSpPr>
            <p:nvPr/>
          </p:nvSpPr>
          <p:spPr bwMode="auto">
            <a:xfrm>
              <a:off x="0" y="6200775"/>
              <a:ext cx="2443163" cy="5810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/>
                <a:t>Gene-gene interactions</a:t>
              </a:r>
            </a:p>
            <a:p>
              <a:pPr algn="ctr"/>
              <a:r>
                <a:rPr lang="en-US" sz="1600" b="1"/>
                <a:t>(Genetic assays)</a:t>
              </a:r>
            </a:p>
          </p:txBody>
        </p:sp>
      </p:grpSp>
      <p:grpSp>
        <p:nvGrpSpPr>
          <p:cNvPr id="3" name="Group 65"/>
          <p:cNvGrpSpPr/>
          <p:nvPr/>
        </p:nvGrpSpPr>
        <p:grpSpPr>
          <a:xfrm>
            <a:off x="-152400" y="39688"/>
            <a:ext cx="9372600" cy="6866711"/>
            <a:chOff x="-152400" y="39688"/>
            <a:chExt cx="9372600" cy="6866711"/>
          </a:xfrm>
        </p:grpSpPr>
        <p:grpSp>
          <p:nvGrpSpPr>
            <p:cNvPr id="4" name="Group 23"/>
            <p:cNvGrpSpPr/>
            <p:nvPr/>
          </p:nvGrpSpPr>
          <p:grpSpPr>
            <a:xfrm>
              <a:off x="1635953" y="39688"/>
              <a:ext cx="7044957" cy="6284912"/>
              <a:chOff x="1635953" y="39688"/>
              <a:chExt cx="7044957" cy="6284912"/>
            </a:xfrm>
          </p:grpSpPr>
          <p:pic>
            <p:nvPicPr>
              <p:cNvPr id="70" name="Picture 17"/>
              <p:cNvPicPr>
                <a:picLocks noChangeAspect="1" noChangeArrowheads="1"/>
              </p:cNvPicPr>
              <p:nvPr/>
            </p:nvPicPr>
            <p:blipFill>
              <a:blip r:embed="rId6"/>
              <a:srcRect l="50042" t="16502" r="5937" b="9001"/>
              <a:stretch>
                <a:fillRect/>
              </a:stretch>
            </p:blipFill>
            <p:spPr bwMode="auto">
              <a:xfrm>
                <a:off x="4322258" y="1360488"/>
                <a:ext cx="4259767" cy="4075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1" name="Text Box 4"/>
              <p:cNvSpPr txBox="1">
                <a:spLocks noChangeArrowheads="1"/>
              </p:cNvSpPr>
              <p:nvPr/>
            </p:nvSpPr>
            <p:spPr bwMode="auto">
              <a:xfrm>
                <a:off x="1635953" y="39688"/>
                <a:ext cx="6298584" cy="954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800" b="1" dirty="0" smtClean="0">
                    <a:latin typeface="Calibri" pitchFamily="34" charset="0"/>
                  </a:rPr>
                  <a:t>These sorts of data can be combined into</a:t>
                </a:r>
              </a:p>
              <a:p>
                <a:pPr algn="ctr">
                  <a:defRPr/>
                </a:pPr>
                <a:r>
                  <a:rPr lang="en-US" sz="2800" b="1" dirty="0" smtClean="0">
                    <a:latin typeface="Calibri" pitchFamily="34" charset="0"/>
                  </a:rPr>
                  <a:t>functional gene networks</a:t>
                </a:r>
                <a:endParaRPr lang="en-US" sz="2400" b="1" dirty="0">
                  <a:latin typeface="Arial" charset="0"/>
                </a:endParaRPr>
              </a:p>
            </p:txBody>
          </p:sp>
          <p:sp>
            <p:nvSpPr>
              <p:cNvPr id="72" name="Text Box 7"/>
              <p:cNvSpPr txBox="1">
                <a:spLocks noChangeArrowheads="1"/>
              </p:cNvSpPr>
              <p:nvPr/>
            </p:nvSpPr>
            <p:spPr bwMode="auto">
              <a:xfrm rot="-5400000">
                <a:off x="3981840" y="3020805"/>
                <a:ext cx="70724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Calibri" pitchFamily="34" charset="0"/>
                    <a:cs typeface="Calibri" pitchFamily="34" charset="0"/>
                  </a:rPr>
                  <a:t>Genes</a:t>
                </a:r>
              </a:p>
            </p:txBody>
          </p:sp>
          <p:sp>
            <p:nvSpPr>
              <p:cNvPr id="73" name="Text Box 8"/>
              <p:cNvSpPr txBox="1">
                <a:spLocks noChangeArrowheads="1"/>
              </p:cNvSpPr>
              <p:nvPr/>
            </p:nvSpPr>
            <p:spPr bwMode="auto">
              <a:xfrm>
                <a:off x="3600821" y="5955268"/>
                <a:ext cx="43280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Gives </a:t>
                </a:r>
                <a:r>
                  <a:rPr lang="en-US" sz="1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an </a:t>
                </a:r>
                <a:r>
                  <a:rPr lang="en-US" sz="1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estimate </a:t>
                </a:r>
                <a:r>
                  <a:rPr lang="en-US" sz="1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of cell’s </a:t>
                </a:r>
                <a:r>
                  <a:rPr lang="en-US" sz="1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“</a:t>
                </a:r>
                <a:r>
                  <a:rPr lang="en-US" sz="1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wiring diagram</a:t>
                </a:r>
                <a:r>
                  <a:rPr lang="en-US" sz="1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”</a:t>
                </a:r>
                <a:endParaRPr lang="en-US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74" name="Text Box 12"/>
              <p:cNvSpPr txBox="1">
                <a:spLocks noChangeArrowheads="1"/>
              </p:cNvSpPr>
              <p:nvPr/>
            </p:nvSpPr>
            <p:spPr bwMode="auto">
              <a:xfrm>
                <a:off x="6745288" y="914400"/>
                <a:ext cx="1192212" cy="33655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>
                    <a:latin typeface="Calibri" pitchFamily="34" charset="0"/>
                    <a:cs typeface="Calibri" pitchFamily="34" charset="0"/>
                  </a:rPr>
                  <a:t>Networks</a:t>
                </a:r>
              </a:p>
            </p:txBody>
          </p:sp>
          <p:sp>
            <p:nvSpPr>
              <p:cNvPr id="76" name="Text Box 16"/>
              <p:cNvSpPr txBox="1">
                <a:spLocks noChangeArrowheads="1"/>
              </p:cNvSpPr>
              <p:nvPr/>
            </p:nvSpPr>
            <p:spPr bwMode="auto">
              <a:xfrm>
                <a:off x="7556500" y="5454650"/>
                <a:ext cx="1124410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Calibri" pitchFamily="34" charset="0"/>
                    <a:cs typeface="Calibri" pitchFamily="34" charset="0"/>
                  </a:rPr>
                  <a:t>Confidence</a:t>
                </a:r>
              </a:p>
            </p:txBody>
          </p:sp>
          <p:sp>
            <p:nvSpPr>
              <p:cNvPr id="77" name="Text Box 18"/>
              <p:cNvSpPr txBox="1">
                <a:spLocks noChangeArrowheads="1"/>
              </p:cNvSpPr>
              <p:nvPr/>
            </p:nvSpPr>
            <p:spPr bwMode="auto">
              <a:xfrm>
                <a:off x="4241280" y="4645025"/>
                <a:ext cx="2121093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Arial" charset="0"/>
                  </a:rPr>
                  <a:t>Likelihood of 2 genes</a:t>
                </a:r>
              </a:p>
              <a:p>
                <a:pPr algn="ctr">
                  <a:defRPr/>
                </a:pPr>
                <a:r>
                  <a:rPr lang="en-US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Arial" charset="0"/>
                  </a:rPr>
                  <a:t>working in the same</a:t>
                </a:r>
              </a:p>
              <a:p>
                <a:pPr algn="ctr">
                  <a:defRPr/>
                </a:pPr>
                <a:r>
                  <a:rPr lang="en-US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Arial" charset="0"/>
                  </a:rPr>
                  <a:t>biological process</a:t>
                </a: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4267200" y="1905000"/>
                <a:ext cx="2057400" cy="381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9" name="Text Box 14"/>
              <p:cNvSpPr txBox="1">
                <a:spLocks noChangeArrowheads="1"/>
              </p:cNvSpPr>
              <p:nvPr/>
            </p:nvSpPr>
            <p:spPr bwMode="auto">
              <a:xfrm>
                <a:off x="4902200" y="2128838"/>
                <a:ext cx="70724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Calibri" pitchFamily="34" charset="0"/>
                    <a:cs typeface="Calibri" pitchFamily="34" charset="0"/>
                  </a:rPr>
                  <a:t>Genes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 rot="16200000">
                <a:off x="5004594" y="4063206"/>
                <a:ext cx="514350" cy="76993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44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Arial" charset="0"/>
                  </a:rPr>
                  <a:t>=</a:t>
                </a:r>
              </a:p>
            </p:txBody>
          </p:sp>
        </p:grpSp>
        <p:cxnSp>
          <p:nvCxnSpPr>
            <p:cNvPr id="68" name="Straight Arrow Connector 67"/>
            <p:cNvCxnSpPr/>
            <p:nvPr/>
          </p:nvCxnSpPr>
          <p:spPr>
            <a:xfrm>
              <a:off x="3276600" y="3213463"/>
              <a:ext cx="838200" cy="1588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5"/>
            <p:cNvSpPr>
              <a:spLocks noChangeArrowheads="1"/>
            </p:cNvSpPr>
            <p:nvPr/>
          </p:nvSpPr>
          <p:spPr bwMode="auto">
            <a:xfrm>
              <a:off x="-152400" y="6629400"/>
              <a:ext cx="93726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fr-FR" sz="1200" dirty="0" err="1" smtClean="0">
                  <a:cs typeface="Times New Roman" pitchFamily="18" charset="0"/>
                </a:rPr>
                <a:t>Adapted</a:t>
              </a:r>
              <a:r>
                <a:rPr lang="fr-FR" sz="1200" dirty="0" smtClean="0">
                  <a:cs typeface="Times New Roman" pitchFamily="18" charset="0"/>
                </a:rPr>
                <a:t> </a:t>
              </a:r>
              <a:r>
                <a:rPr lang="fr-FR" sz="1200" dirty="0" err="1" smtClean="0">
                  <a:cs typeface="Times New Roman" pitchFamily="18" charset="0"/>
                </a:rPr>
                <a:t>from</a:t>
              </a:r>
              <a:r>
                <a:rPr lang="fr-FR" sz="1200" dirty="0" smtClean="0">
                  <a:cs typeface="Times New Roman" pitchFamily="18" charset="0"/>
                </a:rPr>
                <a:t> Fraser &amp; Marcotte, </a:t>
              </a:r>
              <a:r>
                <a:rPr lang="en-US" sz="1200" i="1" dirty="0" smtClean="0">
                  <a:cs typeface="Times New Roman" pitchFamily="18" charset="0"/>
                </a:rPr>
                <a:t>Nature </a:t>
              </a:r>
              <a:r>
                <a:rPr lang="en-US" sz="1200" i="1" dirty="0">
                  <a:cs typeface="Times New Roman" pitchFamily="18" charset="0"/>
                </a:rPr>
                <a:t>Genetics </a:t>
              </a:r>
              <a:r>
                <a:rPr lang="en-US" sz="1200" i="1" dirty="0" smtClean="0">
                  <a:cs typeface="Times New Roman" pitchFamily="18" charset="0"/>
                </a:rPr>
                <a:t>(</a:t>
              </a:r>
              <a:r>
                <a:rPr lang="en-US" sz="1200" dirty="0" smtClean="0">
                  <a:cs typeface="Times New Roman" pitchFamily="18" charset="0"/>
                </a:rPr>
                <a:t>2004)</a:t>
              </a:r>
              <a:endParaRPr lang="en-US" sz="1200" dirty="0">
                <a:cs typeface="Times New Roman" pitchFamily="18" charset="0"/>
              </a:endParaRPr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06667 -0.1041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-5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/>
          <p:cNvGrpSpPr/>
          <p:nvPr/>
        </p:nvGrpSpPr>
        <p:grpSpPr>
          <a:xfrm>
            <a:off x="1635953" y="39688"/>
            <a:ext cx="7142287" cy="5753516"/>
            <a:chOff x="1635953" y="39688"/>
            <a:chExt cx="7142287" cy="5753516"/>
          </a:xfrm>
        </p:grpSpPr>
        <p:pic>
          <p:nvPicPr>
            <p:cNvPr id="70" name="Picture 17"/>
            <p:cNvPicPr>
              <a:picLocks noChangeAspect="1" noChangeArrowheads="1"/>
            </p:cNvPicPr>
            <p:nvPr/>
          </p:nvPicPr>
          <p:blipFill rotWithShape="1">
            <a:blip r:embed="rId3"/>
            <a:srcRect l="29006" t="15035" r="3903" b="9742"/>
            <a:stretch/>
          </p:blipFill>
          <p:spPr bwMode="auto">
            <a:xfrm>
              <a:off x="2286000" y="1280160"/>
              <a:ext cx="6492240" cy="411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Text Box 4"/>
            <p:cNvSpPr txBox="1">
              <a:spLocks noChangeArrowheads="1"/>
            </p:cNvSpPr>
            <p:nvPr/>
          </p:nvSpPr>
          <p:spPr bwMode="auto">
            <a:xfrm>
              <a:off x="1635953" y="39688"/>
              <a:ext cx="6298584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 dirty="0" smtClean="0">
                  <a:latin typeface="Calibri" pitchFamily="34" charset="0"/>
                </a:rPr>
                <a:t>These sorts of data can be combined into</a:t>
              </a:r>
            </a:p>
            <a:p>
              <a:pPr algn="ctr">
                <a:defRPr/>
              </a:pPr>
              <a:r>
                <a:rPr lang="en-US" sz="2800" b="1" dirty="0" smtClean="0">
                  <a:latin typeface="Calibri" pitchFamily="34" charset="0"/>
                </a:rPr>
                <a:t>functional gene networks</a:t>
              </a:r>
              <a:endParaRPr lang="en-US" sz="2400" b="1" dirty="0">
                <a:latin typeface="Arial" charset="0"/>
              </a:endParaRPr>
            </a:p>
          </p:txBody>
        </p:sp>
        <p:sp>
          <p:nvSpPr>
            <p:cNvPr id="72" name="Text Box 7"/>
            <p:cNvSpPr txBox="1">
              <a:spLocks noChangeArrowheads="1"/>
            </p:cNvSpPr>
            <p:nvPr/>
          </p:nvSpPr>
          <p:spPr bwMode="auto">
            <a:xfrm rot="-5400000">
              <a:off x="3981840" y="3020805"/>
              <a:ext cx="70724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Genes</a:t>
              </a:r>
            </a:p>
          </p:txBody>
        </p:sp>
        <p:sp>
          <p:nvSpPr>
            <p:cNvPr id="74" name="Text Box 12"/>
            <p:cNvSpPr txBox="1">
              <a:spLocks noChangeArrowheads="1"/>
            </p:cNvSpPr>
            <p:nvPr/>
          </p:nvSpPr>
          <p:spPr bwMode="auto">
            <a:xfrm>
              <a:off x="6745288" y="914400"/>
              <a:ext cx="1192212" cy="3365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Networks</a:t>
              </a:r>
            </a:p>
          </p:txBody>
        </p:sp>
        <p:sp>
          <p:nvSpPr>
            <p:cNvPr id="76" name="Text Box 16"/>
            <p:cNvSpPr txBox="1">
              <a:spLocks noChangeArrowheads="1"/>
            </p:cNvSpPr>
            <p:nvPr/>
          </p:nvSpPr>
          <p:spPr bwMode="auto">
            <a:xfrm>
              <a:off x="7556500" y="5454650"/>
              <a:ext cx="1124410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Confidence</a:t>
              </a:r>
            </a:p>
          </p:txBody>
        </p:sp>
        <p:sp>
          <p:nvSpPr>
            <p:cNvPr id="77" name="Text Box 18"/>
            <p:cNvSpPr txBox="1">
              <a:spLocks noChangeArrowheads="1"/>
            </p:cNvSpPr>
            <p:nvPr/>
          </p:nvSpPr>
          <p:spPr bwMode="auto">
            <a:xfrm>
              <a:off x="4241280" y="4645025"/>
              <a:ext cx="2121093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Likelihood of 2 genes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working in the same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biological process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267200" y="1905000"/>
              <a:ext cx="2057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9" name="Text Box 14"/>
            <p:cNvSpPr txBox="1">
              <a:spLocks noChangeArrowheads="1"/>
            </p:cNvSpPr>
            <p:nvPr/>
          </p:nvSpPr>
          <p:spPr bwMode="auto">
            <a:xfrm>
              <a:off x="4902200" y="2128838"/>
              <a:ext cx="70724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Genes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 rot="16200000">
              <a:off x="5004594" y="4063206"/>
              <a:ext cx="514350" cy="769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4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=</a:t>
              </a:r>
            </a:p>
          </p:txBody>
        </p:sp>
      </p:grp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1819275" y="5029200"/>
            <a:ext cx="21431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Primary or derived interaction data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3505200" y="1752600"/>
            <a:ext cx="1155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dirty="0" smtClean="0"/>
              <a:t>Bayesian </a:t>
            </a:r>
            <a:r>
              <a:rPr lang="en-US" dirty="0"/>
              <a:t>statistics</a:t>
            </a:r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4419600" y="3962400"/>
            <a:ext cx="17526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Integrated matrix</a:t>
            </a: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454275" y="1182688"/>
            <a:ext cx="7072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Genes</a:t>
            </a: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 rot="-5400000">
            <a:off x="1838715" y="1865105"/>
            <a:ext cx="7072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</a:rPr>
              <a:t>Genes</a:t>
            </a:r>
          </a:p>
        </p:txBody>
      </p:sp>
      <p:pic>
        <p:nvPicPr>
          <p:cNvPr id="32" name="Picture 15" descr="microarray_vish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97" b="83810"/>
          <a:stretch>
            <a:fillRect/>
          </a:stretch>
        </p:blipFill>
        <p:spPr bwMode="auto">
          <a:xfrm>
            <a:off x="814388" y="1600200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6" descr="Image_302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2590800"/>
            <a:ext cx="11334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19"/>
          <p:cNvSpPr txBox="1">
            <a:spLocks noChangeArrowheads="1"/>
          </p:cNvSpPr>
          <p:nvPr/>
        </p:nvSpPr>
        <p:spPr bwMode="auto">
          <a:xfrm>
            <a:off x="457200" y="4114800"/>
            <a:ext cx="1524000" cy="5540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b="1">
                <a:solidFill>
                  <a:srgbClr val="FF0000"/>
                </a:solidFill>
              </a:rPr>
              <a:t>AAACTGCATCGA  </a:t>
            </a:r>
          </a:p>
          <a:p>
            <a:pPr eaLnBrk="1" hangingPunct="1"/>
            <a:r>
              <a:rPr lang="en-US" sz="1000" b="1">
                <a:solidFill>
                  <a:srgbClr val="FF0000"/>
                </a:solidFill>
              </a:rPr>
              <a:t>ATCGCGCATCGC  </a:t>
            </a:r>
          </a:p>
          <a:p>
            <a:pPr eaLnBrk="1" hangingPunct="1"/>
            <a:r>
              <a:rPr lang="en-US" sz="1000" b="1">
                <a:solidFill>
                  <a:srgbClr val="FF0000"/>
                </a:solidFill>
              </a:rPr>
              <a:t>AGCTCTAGCTCCC...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" t="1601" r="3702" b="6400"/>
          <a:stretch>
            <a:fillRect/>
          </a:stretch>
        </p:blipFill>
        <p:spPr bwMode="auto">
          <a:xfrm>
            <a:off x="417513" y="1524000"/>
            <a:ext cx="14112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-152400" y="6629400"/>
            <a:ext cx="9372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fr-FR" sz="1200" dirty="0" err="1" smtClean="0">
                <a:cs typeface="Times New Roman" pitchFamily="18" charset="0"/>
              </a:rPr>
              <a:t>Adapted</a:t>
            </a:r>
            <a:r>
              <a:rPr lang="fr-FR" sz="1200" dirty="0" smtClean="0">
                <a:cs typeface="Times New Roman" pitchFamily="18" charset="0"/>
              </a:rPr>
              <a:t> </a:t>
            </a:r>
            <a:r>
              <a:rPr lang="fr-FR" sz="1200" dirty="0" err="1" smtClean="0">
                <a:cs typeface="Times New Roman" pitchFamily="18" charset="0"/>
              </a:rPr>
              <a:t>from</a:t>
            </a:r>
            <a:r>
              <a:rPr lang="fr-FR" sz="1200" dirty="0" smtClean="0">
                <a:cs typeface="Times New Roman" pitchFamily="18" charset="0"/>
              </a:rPr>
              <a:t> Fraser &amp; Marcotte, </a:t>
            </a:r>
            <a:r>
              <a:rPr lang="en-US" sz="1200" i="1" dirty="0" smtClean="0">
                <a:cs typeface="Times New Roman" pitchFamily="18" charset="0"/>
              </a:rPr>
              <a:t>Nature </a:t>
            </a:r>
            <a:r>
              <a:rPr lang="en-US" sz="1200" i="1" dirty="0">
                <a:cs typeface="Times New Roman" pitchFamily="18" charset="0"/>
              </a:rPr>
              <a:t>Genetics </a:t>
            </a:r>
            <a:r>
              <a:rPr lang="en-US" sz="1200" i="1" dirty="0" smtClean="0">
                <a:cs typeface="Times New Roman" pitchFamily="18" charset="0"/>
              </a:rPr>
              <a:t>(</a:t>
            </a:r>
            <a:r>
              <a:rPr lang="en-US" sz="1200" dirty="0" smtClean="0">
                <a:cs typeface="Times New Roman" pitchFamily="18" charset="0"/>
              </a:rPr>
              <a:t>2004)</a:t>
            </a:r>
            <a:endParaRPr lang="en-US" sz="1200" dirty="0">
              <a:cs typeface="Times New Roman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1931498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6" name="Picture 2"/>
          <p:cNvPicPr>
            <a:picLocks noChangeAspect="1" noChangeArrowheads="1"/>
          </p:cNvPicPr>
          <p:nvPr/>
        </p:nvPicPr>
        <p:blipFill>
          <a:blip r:embed="rId2"/>
          <a:srcRect l="37381" t="216"/>
          <a:stretch>
            <a:fillRect/>
          </a:stretch>
        </p:blipFill>
        <p:spPr bwMode="auto">
          <a:xfrm>
            <a:off x="-76200" y="-533400"/>
            <a:ext cx="929957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0147" name="Picture 3"/>
          <p:cNvPicPr>
            <a:picLocks noChangeAspect="1" noChangeArrowheads="1"/>
          </p:cNvPicPr>
          <p:nvPr/>
        </p:nvPicPr>
        <p:blipFill>
          <a:blip r:embed="rId3" cstate="print"/>
          <a:srcRect l="29538" r="14769" b="4558"/>
          <a:stretch>
            <a:fillRect/>
          </a:stretch>
        </p:blipFill>
        <p:spPr bwMode="auto">
          <a:xfrm rot="5400000">
            <a:off x="3111948" y="3272215"/>
            <a:ext cx="321437" cy="654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0148" name="Picture 4"/>
          <p:cNvPicPr>
            <a:picLocks noChangeAspect="1" noChangeArrowheads="1"/>
          </p:cNvPicPr>
          <p:nvPr/>
        </p:nvPicPr>
        <p:blipFill>
          <a:blip r:embed="rId4"/>
          <a:srcRect l="4610" t="28235"/>
          <a:stretch>
            <a:fillRect/>
          </a:stretch>
        </p:blipFill>
        <p:spPr bwMode="auto">
          <a:xfrm>
            <a:off x="0" y="6693946"/>
            <a:ext cx="3561621" cy="164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01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1" y="6400800"/>
            <a:ext cx="1905000" cy="306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015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7000" y="533400"/>
            <a:ext cx="4114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289014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143000"/>
            <a:ext cx="9142357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79955" y="6575661"/>
            <a:ext cx="3962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Lee </a:t>
            </a:r>
            <a:r>
              <a:rPr lang="en-US" sz="1200" dirty="0" smtClean="0"/>
              <a:t>&amp; </a:t>
            </a:r>
            <a:r>
              <a:rPr lang="en-US" sz="1200" dirty="0" err="1" smtClean="0"/>
              <a:t>Marcotte</a:t>
            </a:r>
            <a:r>
              <a:rPr lang="en-US" sz="1200" dirty="0" smtClean="0"/>
              <a:t>, </a:t>
            </a:r>
            <a:r>
              <a:rPr lang="en-US" sz="1200" i="1" dirty="0"/>
              <a:t>Methods </a:t>
            </a:r>
            <a:r>
              <a:rPr lang="en-US" sz="1200" i="1" dirty="0" err="1"/>
              <a:t>Mol</a:t>
            </a:r>
            <a:r>
              <a:rPr lang="en-US" sz="1200" i="1" dirty="0"/>
              <a:t> </a:t>
            </a:r>
            <a:r>
              <a:rPr lang="en-US" sz="1200" i="1" dirty="0" smtClean="0"/>
              <a:t>Biol</a:t>
            </a:r>
            <a:r>
              <a:rPr lang="en-US" sz="1200" dirty="0" smtClean="0"/>
              <a:t>. </a:t>
            </a:r>
            <a:r>
              <a:rPr lang="en-US" sz="1200" dirty="0"/>
              <a:t>453:267-78. (2008)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360429" y="10180"/>
            <a:ext cx="855497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In more detail:  Constructing a functional gene network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6680558" y="4419600"/>
            <a:ext cx="175849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400" b="1" dirty="0" smtClean="0">
                <a:latin typeface="Calibri" pitchFamily="34" charset="0"/>
              </a:rPr>
              <a:t>(Infer </a:t>
            </a:r>
            <a:r>
              <a:rPr lang="en-US" sz="1400" b="1" dirty="0">
                <a:latin typeface="Calibri" pitchFamily="34" charset="0"/>
              </a:rPr>
              <a:t>associations by</a:t>
            </a:r>
          </a:p>
          <a:p>
            <a:pPr algn="ctr" eaLnBrk="1" hangingPunct="1"/>
            <a:r>
              <a:rPr lang="en-US" sz="1400" b="1" dirty="0">
                <a:latin typeface="Calibri" pitchFamily="34" charset="0"/>
              </a:rPr>
              <a:t>regression models</a:t>
            </a:r>
          </a:p>
          <a:p>
            <a:pPr algn="ctr" eaLnBrk="1" hangingPunct="1"/>
            <a:r>
              <a:rPr lang="en-US" sz="1400" b="1" dirty="0">
                <a:latin typeface="Calibri" pitchFamily="34" charset="0"/>
              </a:rPr>
              <a:t>in supervised</a:t>
            </a:r>
          </a:p>
          <a:p>
            <a:pPr algn="ctr" eaLnBrk="1" hangingPunct="1"/>
            <a:r>
              <a:rPr lang="en-US" sz="1400" b="1" dirty="0">
                <a:latin typeface="Calibri" pitchFamily="34" charset="0"/>
              </a:rPr>
              <a:t>Bayesian </a:t>
            </a:r>
            <a:r>
              <a:rPr lang="en-US" sz="1400" b="1" dirty="0" smtClean="0">
                <a:latin typeface="Calibri" pitchFamily="34" charset="0"/>
              </a:rPr>
              <a:t>framework)</a:t>
            </a:r>
            <a:endParaRPr lang="en-US" sz="1400" b="1" dirty="0"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134927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1" r="563"/>
          <a:stretch/>
        </p:blipFill>
        <p:spPr bwMode="auto">
          <a:xfrm>
            <a:off x="304800" y="3905991"/>
            <a:ext cx="3657600" cy="2808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92926" y="6575661"/>
            <a:ext cx="27510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Lee</a:t>
            </a:r>
            <a:r>
              <a:rPr lang="en-US" sz="1200" i="1" dirty="0" smtClean="0"/>
              <a:t> et al. Science</a:t>
            </a:r>
            <a:r>
              <a:rPr lang="en-US" sz="1200" dirty="0"/>
              <a:t>, </a:t>
            </a:r>
            <a:r>
              <a:rPr lang="en-US" sz="1200" dirty="0" smtClean="0"/>
              <a:t>306:1555-8 </a:t>
            </a:r>
            <a:r>
              <a:rPr lang="en-US" sz="1200" dirty="0"/>
              <a:t>(2004)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r="49276"/>
          <a:stretch/>
        </p:blipFill>
        <p:spPr bwMode="auto">
          <a:xfrm>
            <a:off x="228600" y="925631"/>
            <a:ext cx="3840480" cy="2808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466257"/>
            <a:ext cx="3305175" cy="1224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76200" y="10180"/>
            <a:ext cx="9027856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e.g., inferring functional linkages from mRNA co-expression</a:t>
            </a:r>
          </a:p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cross a given set of conditions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987209" y="3429000"/>
            <a:ext cx="762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444409" y="3429000"/>
            <a:ext cx="762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987209" y="2209800"/>
            <a:ext cx="762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444409" y="2209800"/>
            <a:ext cx="762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296992" y="1224566"/>
            <a:ext cx="6858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962400" y="1099967"/>
            <a:ext cx="1552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itchFamily="34" charset="0"/>
              </a:rPr>
              <a:t>b</a:t>
            </a:r>
            <a:r>
              <a:rPr lang="en-US" sz="1200" dirty="0" smtClean="0">
                <a:latin typeface="Calibri" pitchFamily="34" charset="0"/>
              </a:rPr>
              <a:t>ins of 20K gene pairs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61753" y="2879187"/>
            <a:ext cx="60625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LLS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715000" y="1331893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itchFamily="34" charset="0"/>
              </a:rPr>
              <a:t>Frequencies in the dataset (D) of </a:t>
            </a:r>
            <a:r>
              <a:rPr lang="en-US" sz="1400" dirty="0" smtClean="0">
                <a:latin typeface="Calibri" pitchFamily="34" charset="0"/>
              </a:rPr>
              <a:t>gene pairs sharing pathway annotations (</a:t>
            </a:r>
            <a:r>
              <a:rPr lang="en-US" sz="1400" dirty="0">
                <a:latin typeface="Calibri" pitchFamily="34" charset="0"/>
              </a:rPr>
              <a:t>I) and </a:t>
            </a:r>
            <a:r>
              <a:rPr lang="en-US" sz="1400" dirty="0" smtClean="0">
                <a:latin typeface="Calibri" pitchFamily="34" charset="0"/>
              </a:rPr>
              <a:t>not sharing annotations (~</a:t>
            </a:r>
            <a:r>
              <a:rPr lang="en-US" sz="1400" dirty="0">
                <a:latin typeface="Calibri" pitchFamily="34" charset="0"/>
              </a:rPr>
              <a:t>I</a:t>
            </a:r>
            <a:r>
              <a:rPr lang="en-US" sz="1400" dirty="0" smtClean="0">
                <a:latin typeface="Calibri" pitchFamily="34" charset="0"/>
              </a:rPr>
              <a:t>), calculated per bin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49413" y="3750213"/>
            <a:ext cx="2590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Calibri" pitchFamily="34" charset="0"/>
              </a:rPr>
              <a:t>Background frequencies of gene pairs sharing and not sharing annotations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3962400" y="4579203"/>
            <a:ext cx="30876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</a:rPr>
              <a:t>Fit regression model, </a:t>
            </a:r>
            <a:r>
              <a:rPr lang="en-US" b="1" dirty="0" smtClean="0">
                <a:latin typeface="Calibri" pitchFamily="34" charset="0"/>
              </a:rPr>
              <a:t>score </a:t>
            </a:r>
            <a:r>
              <a:rPr lang="en-US" b="1" dirty="0">
                <a:latin typeface="Calibri" pitchFamily="34" charset="0"/>
              </a:rPr>
              <a:t>all expressed gene </a:t>
            </a:r>
            <a:r>
              <a:rPr lang="en-US" b="1" dirty="0" smtClean="0">
                <a:latin typeface="Calibri" pitchFamily="34" charset="0"/>
              </a:rPr>
              <a:t>pairs (</a:t>
            </a:r>
            <a:r>
              <a:rPr lang="en-US" b="1" dirty="0">
                <a:latin typeface="Calibri" pitchFamily="34" charset="0"/>
              </a:rPr>
              <a:t>annotated + </a:t>
            </a:r>
            <a:r>
              <a:rPr lang="en-US" b="1" dirty="0" err="1">
                <a:latin typeface="Calibri" pitchFamily="34" charset="0"/>
              </a:rPr>
              <a:t>unannotated</a:t>
            </a:r>
            <a:r>
              <a:rPr lang="en-US" b="1" dirty="0">
                <a:latin typeface="Calibri" pitchFamily="34" charset="0"/>
              </a:rPr>
              <a:t>)</a:t>
            </a:r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>
            <a:off x="3581400" y="4807803"/>
            <a:ext cx="543488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 rot="5400000" flipV="1">
            <a:off x="1943100" y="4123683"/>
            <a:ext cx="685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5867400" y="5410200"/>
            <a:ext cx="308768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</a:rPr>
              <a:t>Repeat for other datasets</a:t>
            </a:r>
          </a:p>
          <a:p>
            <a:pPr algn="ctr"/>
            <a:r>
              <a:rPr lang="en-US" b="1" dirty="0" smtClean="0">
                <a:latin typeface="Calibri" pitchFamily="34" charset="0"/>
              </a:rPr>
              <a:t>Integrate scores for each link</a:t>
            </a:r>
          </a:p>
          <a:p>
            <a:pPr algn="ctr"/>
            <a:r>
              <a:rPr lang="en-US" b="1" dirty="0" smtClean="0">
                <a:latin typeface="Calibri" pitchFamily="34" charset="0"/>
              </a:rPr>
              <a:t>Assess performance by cross-validation or bootstrapping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>
            <a:off x="5562600" y="5486400"/>
            <a:ext cx="543488" cy="381000"/>
          </a:xfrm>
          <a:custGeom>
            <a:avLst/>
            <a:gdLst>
              <a:gd name="connsiteX0" fmla="*/ 0 w 543488"/>
              <a:gd name="connsiteY0" fmla="*/ 0 h 381000"/>
              <a:gd name="connsiteX1" fmla="*/ 543488 w 543488"/>
              <a:gd name="connsiteY1" fmla="*/ 381000 h 381000"/>
              <a:gd name="connsiteX0" fmla="*/ 0 w 543488"/>
              <a:gd name="connsiteY0" fmla="*/ 0 h 381000"/>
              <a:gd name="connsiteX1" fmla="*/ 543488 w 543488"/>
              <a:gd name="connsiteY1" fmla="*/ 381000 h 381000"/>
              <a:gd name="connsiteX0" fmla="*/ 0 w 543488"/>
              <a:gd name="connsiteY0" fmla="*/ 0 h 381000"/>
              <a:gd name="connsiteX1" fmla="*/ 543488 w 543488"/>
              <a:gd name="connsiteY1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3488" h="381000">
                <a:moveTo>
                  <a:pt x="0" y="0"/>
                </a:moveTo>
                <a:cubicBezTo>
                  <a:pt x="2933" y="367224"/>
                  <a:pt x="-32882" y="377987"/>
                  <a:pt x="543488" y="381000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88782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7998"/>
          <a:stretch/>
        </p:blipFill>
        <p:spPr bwMode="auto">
          <a:xfrm>
            <a:off x="914400" y="1371600"/>
            <a:ext cx="5708934" cy="4841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76200" y="10180"/>
            <a:ext cx="8873711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ypically calculated for many different sets of experiments</a:t>
            </a:r>
          </a:p>
          <a:p>
            <a:pPr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ampling many different conditions…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97556" y="6324599"/>
            <a:ext cx="1348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 and so 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392926" y="6575661"/>
            <a:ext cx="27510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Lee</a:t>
            </a:r>
            <a:r>
              <a:rPr lang="en-US" sz="1200" i="1" dirty="0" smtClean="0"/>
              <a:t> et al. Science</a:t>
            </a:r>
            <a:r>
              <a:rPr lang="en-US" sz="1200" dirty="0"/>
              <a:t>, </a:t>
            </a:r>
            <a:r>
              <a:rPr lang="en-US" sz="1200" dirty="0" smtClean="0"/>
              <a:t>306:1555-8 </a:t>
            </a:r>
            <a:r>
              <a:rPr lang="en-US" sz="1200" dirty="0"/>
              <a:t>(2004)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0" y="2246055"/>
            <a:ext cx="2209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represents a different set of mRNA abundance profiling experiments (here, DNA microarrays) interrogating a given set of conditions.</a:t>
            </a:r>
          </a:p>
          <a:p>
            <a:endParaRPr lang="en-US" dirty="0"/>
          </a:p>
          <a:p>
            <a:r>
              <a:rPr lang="en-US" dirty="0" smtClean="0"/>
              <a:t>Different gene pairs may be correlated in each condition.</a:t>
            </a:r>
            <a:endParaRPr lang="en-US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261419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7239"/>
            <a:ext cx="4844456" cy="6168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8" t="-1" r="25" b="17892"/>
          <a:stretch/>
        </p:blipFill>
        <p:spPr bwMode="auto">
          <a:xfrm>
            <a:off x="640080" y="1680238"/>
            <a:ext cx="3657600" cy="306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3886200" y="1223039"/>
            <a:ext cx="381000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886200" y="4728239"/>
            <a:ext cx="381000" cy="1828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31820" y="-25458"/>
            <a:ext cx="914078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21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evidence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types contribute to the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HumanNet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human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gene network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373380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7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2895600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20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3276600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12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2480846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33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0" y="408104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4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446204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3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3977" y="207974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55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800" y="1676400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90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2036938" y="3219334"/>
            <a:ext cx="4497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Likelihood ratio of participating in same biological process</a:t>
            </a:r>
            <a:endParaRPr lang="en-US" sz="1400" b="1" dirty="0"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4976" y="4948535"/>
            <a:ext cx="2761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Calibri" pitchFamily="34" charset="0"/>
              </a:rPr>
              <a:t>Coverage of 18,714 human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v</a:t>
            </a:r>
            <a:r>
              <a:rPr lang="en-US" sz="1400" b="1" dirty="0" smtClean="0">
                <a:latin typeface="Calibri" pitchFamily="34" charset="0"/>
              </a:rPr>
              <a:t>alidated protein-coding genes (%)</a:t>
            </a:r>
            <a:endParaRPr lang="en-US" sz="1400" b="1" dirty="0">
              <a:latin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0338" y="469064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45344" y="4690646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10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40138" y="4690646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100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76200" y="6581001"/>
            <a:ext cx="556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Lee, </a:t>
            </a:r>
            <a:r>
              <a:rPr lang="en-US" sz="1200" dirty="0" err="1" smtClean="0"/>
              <a:t>Blom</a:t>
            </a:r>
            <a:r>
              <a:rPr lang="en-US" sz="1200" dirty="0" smtClean="0"/>
              <a:t> </a:t>
            </a:r>
            <a:r>
              <a:rPr lang="en-US" sz="1200" i="1" dirty="0" smtClean="0"/>
              <a:t>et al</a:t>
            </a:r>
            <a:r>
              <a:rPr lang="en-US" sz="1200" dirty="0"/>
              <a:t>., </a:t>
            </a:r>
            <a:r>
              <a:rPr lang="en-US" sz="1200" i="1" dirty="0"/>
              <a:t>Genome </a:t>
            </a:r>
            <a:r>
              <a:rPr lang="en-US" sz="1200" i="1" dirty="0" smtClean="0"/>
              <a:t>Research</a:t>
            </a:r>
            <a:r>
              <a:rPr lang="en-US" sz="1200" dirty="0" smtClean="0"/>
              <a:t> 21:1109-21 </a:t>
            </a:r>
            <a:r>
              <a:rPr lang="en-US" sz="1200" dirty="0"/>
              <a:t>(</a:t>
            </a:r>
            <a:r>
              <a:rPr lang="en-US" sz="1200" dirty="0" smtClean="0"/>
              <a:t>2011)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793189" y="755230"/>
            <a:ext cx="2795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Note: many are </a:t>
            </a:r>
            <a:r>
              <a:rPr lang="en-US" sz="1800" u="sng" dirty="0" smtClean="0">
                <a:latin typeface="Calibri" pitchFamily="34" charset="0"/>
              </a:rPr>
              <a:t>not</a:t>
            </a:r>
            <a:r>
              <a:rPr lang="en-US" sz="1800" dirty="0" smtClean="0">
                <a:latin typeface="Calibri" pitchFamily="34" charset="0"/>
              </a:rPr>
              <a:t> human!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010400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200919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arcotte\Classes\Handouts\pdgf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"/>
            <a:ext cx="5867400" cy="645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94567" y="2530475"/>
            <a:ext cx="128734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A typical</a:t>
            </a:r>
          </a:p>
          <a:p>
            <a:pPr algn="ctr"/>
            <a:r>
              <a:rPr lang="en-US" sz="2400" b="1" dirty="0">
                <a:latin typeface="Calibri" pitchFamily="34" charset="0"/>
              </a:rPr>
              <a:t>genetic</a:t>
            </a:r>
          </a:p>
          <a:p>
            <a:pPr algn="ctr"/>
            <a:r>
              <a:rPr lang="en-US" sz="2400" b="1" dirty="0">
                <a:latin typeface="Calibri" pitchFamily="34" charset="0"/>
              </a:rPr>
              <a:t>network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76189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b="48322"/>
          <a:stretch>
            <a:fillRect/>
          </a:stretch>
        </p:blipFill>
        <p:spPr bwMode="auto">
          <a:xfrm>
            <a:off x="395288" y="1463675"/>
            <a:ext cx="8215312" cy="2278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228600" y="0"/>
            <a:ext cx="86106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E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volutionary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information is usually a key predictor– e.g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., predictions for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plant-specific traits 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often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use fungal &amp; 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animal data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/>
          <a:srcRect t="51544"/>
          <a:stretch>
            <a:fillRect/>
          </a:stretch>
        </p:blipFill>
        <p:spPr bwMode="auto">
          <a:xfrm>
            <a:off x="319088" y="4362450"/>
            <a:ext cx="8443912" cy="2193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0" y="1066800"/>
            <a:ext cx="62592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 pitchFamily="34" charset="0"/>
                <a:cs typeface="Calibri" pitchFamily="34" charset="0"/>
              </a:rPr>
              <a:t>For example,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new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seedling pigmentation genes…</a:t>
            </a:r>
          </a:p>
        </p:txBody>
      </p:sp>
      <p:sp>
        <p:nvSpPr>
          <p:cNvPr id="14342" name="Text Box 4"/>
          <p:cNvSpPr txBox="1">
            <a:spLocks noChangeArrowheads="1"/>
          </p:cNvSpPr>
          <p:nvPr/>
        </p:nvSpPr>
        <p:spPr bwMode="auto">
          <a:xfrm>
            <a:off x="0" y="3962400"/>
            <a:ext cx="64879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…were predicted from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both plant and animal data: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1455738"/>
            <a:ext cx="152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1000" y="4362450"/>
            <a:ext cx="1524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458200" y="6115050"/>
            <a:ext cx="228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414472" y="6581001"/>
            <a:ext cx="3695948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Lee, 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Ambaru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200" i="1" dirty="0">
                <a:latin typeface="Calibri" pitchFamily="34" charset="0"/>
                <a:cs typeface="Calibri" pitchFamily="34" charset="0"/>
              </a:rPr>
              <a:t>et al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.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i="1" dirty="0" smtClean="0">
                <a:latin typeface="Calibri" pitchFamily="34" charset="0"/>
                <a:cs typeface="Calibri" pitchFamily="34" charset="0"/>
              </a:rPr>
              <a:t>Nature </a:t>
            </a:r>
            <a:r>
              <a:rPr lang="en-US" sz="1200" i="1" dirty="0">
                <a:latin typeface="Calibri" pitchFamily="34" charset="0"/>
                <a:cs typeface="Calibri" pitchFamily="34" charset="0"/>
              </a:rPr>
              <a:t>Biotech 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28(2):149-156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2010)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ll-figures-final4_modes"/>
          <p:cNvPicPr>
            <a:picLocks noChangeAspect="1" noChangeArrowheads="1"/>
          </p:cNvPicPr>
          <p:nvPr/>
        </p:nvPicPr>
        <p:blipFill>
          <a:blip r:embed="rId3"/>
          <a:srcRect l="1973" t="67804" r="74976" b="8316"/>
          <a:stretch>
            <a:fillRect/>
          </a:stretch>
        </p:blipFill>
        <p:spPr bwMode="auto">
          <a:xfrm>
            <a:off x="228600" y="2070953"/>
            <a:ext cx="3789363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Oval 3"/>
          <p:cNvSpPr>
            <a:spLocks noChangeArrowheads="1"/>
          </p:cNvSpPr>
          <p:nvPr/>
        </p:nvSpPr>
        <p:spPr bwMode="auto">
          <a:xfrm>
            <a:off x="1995488" y="409342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6" name="Oval 4"/>
          <p:cNvSpPr>
            <a:spLocks noChangeArrowheads="1"/>
          </p:cNvSpPr>
          <p:nvPr/>
        </p:nvSpPr>
        <p:spPr bwMode="auto">
          <a:xfrm>
            <a:off x="2112963" y="42807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>
            <a:off x="1960563" y="44331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Oval 6"/>
          <p:cNvSpPr>
            <a:spLocks noChangeArrowheads="1"/>
          </p:cNvSpPr>
          <p:nvPr/>
        </p:nvSpPr>
        <p:spPr bwMode="auto">
          <a:xfrm>
            <a:off x="1790700" y="4409341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982410" y="5417403"/>
            <a:ext cx="31760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Genes already linked</a:t>
            </a:r>
          </a:p>
          <a:p>
            <a:pPr algn="ctr"/>
            <a:r>
              <a:rPr lang="en-US" sz="2400" b="1" dirty="0" smtClean="0">
                <a:latin typeface="Calibri" pitchFamily="34" charset="0"/>
              </a:rPr>
              <a:t>to a disease or function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V="1">
            <a:off x="2036763" y="4585553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V="1">
            <a:off x="2036763" y="4433153"/>
            <a:ext cx="1524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 flipV="1">
            <a:off x="1884363" y="4585553"/>
            <a:ext cx="152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V="1">
            <a:off x="2036763" y="4295041"/>
            <a:ext cx="41275" cy="1052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324" name="Picture 12" descr="all-figures-final4_modes"/>
          <p:cNvPicPr>
            <a:picLocks noChangeAspect="1" noChangeArrowheads="1"/>
          </p:cNvPicPr>
          <p:nvPr/>
        </p:nvPicPr>
        <p:blipFill>
          <a:blip r:embed="rId3"/>
          <a:srcRect l="1973" t="67804" r="74976" b="8316"/>
          <a:stretch>
            <a:fillRect/>
          </a:stretch>
        </p:blipFill>
        <p:spPr bwMode="auto">
          <a:xfrm>
            <a:off x="4973638" y="2070953"/>
            <a:ext cx="3789362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5" name="Oval 13"/>
          <p:cNvSpPr>
            <a:spLocks noChangeArrowheads="1"/>
          </p:cNvSpPr>
          <p:nvPr/>
        </p:nvSpPr>
        <p:spPr bwMode="auto">
          <a:xfrm>
            <a:off x="6740525" y="409342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Oval 14"/>
          <p:cNvSpPr>
            <a:spLocks noChangeArrowheads="1"/>
          </p:cNvSpPr>
          <p:nvPr/>
        </p:nvSpPr>
        <p:spPr bwMode="auto">
          <a:xfrm>
            <a:off x="6858000" y="42807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7" name="Oval 15"/>
          <p:cNvSpPr>
            <a:spLocks noChangeArrowheads="1"/>
          </p:cNvSpPr>
          <p:nvPr/>
        </p:nvSpPr>
        <p:spPr bwMode="auto">
          <a:xfrm>
            <a:off x="6705600" y="44331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6"/>
          <p:cNvSpPr>
            <a:spLocks noChangeArrowheads="1"/>
          </p:cNvSpPr>
          <p:nvPr/>
        </p:nvSpPr>
        <p:spPr bwMode="auto">
          <a:xfrm>
            <a:off x="6535738" y="4409341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Oval 17"/>
          <p:cNvSpPr>
            <a:spLocks noChangeArrowheads="1"/>
          </p:cNvSpPr>
          <p:nvPr/>
        </p:nvSpPr>
        <p:spPr bwMode="auto">
          <a:xfrm>
            <a:off x="6553200" y="42045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Oval 18"/>
          <p:cNvSpPr>
            <a:spLocks noChangeArrowheads="1"/>
          </p:cNvSpPr>
          <p:nvPr/>
        </p:nvSpPr>
        <p:spPr bwMode="auto">
          <a:xfrm>
            <a:off x="6597650" y="456332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Oval 19"/>
          <p:cNvSpPr>
            <a:spLocks noChangeArrowheads="1"/>
          </p:cNvSpPr>
          <p:nvPr/>
        </p:nvSpPr>
        <p:spPr bwMode="auto">
          <a:xfrm>
            <a:off x="6781800" y="45855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Oval 20"/>
          <p:cNvSpPr>
            <a:spLocks noChangeArrowheads="1"/>
          </p:cNvSpPr>
          <p:nvPr/>
        </p:nvSpPr>
        <p:spPr bwMode="auto">
          <a:xfrm>
            <a:off x="6934200" y="45093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Oval 21"/>
          <p:cNvSpPr>
            <a:spLocks noChangeArrowheads="1"/>
          </p:cNvSpPr>
          <p:nvPr/>
        </p:nvSpPr>
        <p:spPr bwMode="auto">
          <a:xfrm>
            <a:off x="7010400" y="43569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Oval 22"/>
          <p:cNvSpPr>
            <a:spLocks noChangeArrowheads="1"/>
          </p:cNvSpPr>
          <p:nvPr/>
        </p:nvSpPr>
        <p:spPr bwMode="auto">
          <a:xfrm>
            <a:off x="6858000" y="40521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Oval 23"/>
          <p:cNvSpPr>
            <a:spLocks noChangeArrowheads="1"/>
          </p:cNvSpPr>
          <p:nvPr/>
        </p:nvSpPr>
        <p:spPr bwMode="auto">
          <a:xfrm>
            <a:off x="6400800" y="42807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Oval 24"/>
          <p:cNvSpPr>
            <a:spLocks noChangeArrowheads="1"/>
          </p:cNvSpPr>
          <p:nvPr/>
        </p:nvSpPr>
        <p:spPr bwMode="auto">
          <a:xfrm>
            <a:off x="7010400" y="41283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7" name="Text Box 25"/>
          <p:cNvSpPr txBox="1">
            <a:spLocks noChangeArrowheads="1"/>
          </p:cNvSpPr>
          <p:nvPr/>
        </p:nvSpPr>
        <p:spPr bwMode="auto">
          <a:xfrm>
            <a:off x="3089563" y="1513006"/>
            <a:ext cx="275267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Guilt-by-association</a:t>
            </a:r>
          </a:p>
          <a:p>
            <a:pPr algn="ctr"/>
            <a:r>
              <a:rPr lang="en-US" sz="2400" b="1" dirty="0" smtClean="0">
                <a:latin typeface="Calibri" pitchFamily="34" charset="0"/>
              </a:rPr>
              <a:t>in the gene network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3338" name="Line 26"/>
          <p:cNvSpPr>
            <a:spLocks noChangeShapeType="1"/>
          </p:cNvSpPr>
          <p:nvPr/>
        </p:nvSpPr>
        <p:spPr bwMode="auto">
          <a:xfrm>
            <a:off x="4038600" y="3594953"/>
            <a:ext cx="1143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5167117" y="5417403"/>
            <a:ext cx="29077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New candidate genes</a:t>
            </a:r>
            <a:endParaRPr lang="en-US" sz="2400" b="1" dirty="0">
              <a:latin typeface="Calibri" pitchFamily="34" charset="0"/>
            </a:endParaRPr>
          </a:p>
          <a:p>
            <a:pPr algn="ctr"/>
            <a:r>
              <a:rPr lang="en-US" sz="2400" b="1" dirty="0" smtClean="0">
                <a:latin typeface="Calibri" pitchFamily="34" charset="0"/>
              </a:rPr>
              <a:t>for that process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3340" name="Line 28"/>
          <p:cNvSpPr>
            <a:spLocks noChangeShapeType="1"/>
          </p:cNvSpPr>
          <p:nvPr/>
        </p:nvSpPr>
        <p:spPr bwMode="auto">
          <a:xfrm flipH="1" flipV="1">
            <a:off x="6705600" y="4737953"/>
            <a:ext cx="16033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41" name="Line 29"/>
          <p:cNvSpPr>
            <a:spLocks noChangeShapeType="1"/>
          </p:cNvSpPr>
          <p:nvPr/>
        </p:nvSpPr>
        <p:spPr bwMode="auto">
          <a:xfrm flipV="1">
            <a:off x="6858000" y="4737953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42" name="Line 30"/>
          <p:cNvSpPr>
            <a:spLocks noChangeShapeType="1"/>
          </p:cNvSpPr>
          <p:nvPr/>
        </p:nvSpPr>
        <p:spPr bwMode="auto">
          <a:xfrm flipV="1">
            <a:off x="6858000" y="4661753"/>
            <a:ext cx="152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83" name="Text Box 31"/>
          <p:cNvSpPr txBox="1">
            <a:spLocks noChangeArrowheads="1"/>
          </p:cNvSpPr>
          <p:nvPr/>
        </p:nvSpPr>
        <p:spPr bwMode="auto">
          <a:xfrm>
            <a:off x="0" y="-6350"/>
            <a:ext cx="91439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These networks are hypothesis generators.</a:t>
            </a:r>
          </a:p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Given a gene, what other genes does it function with?</a:t>
            </a:r>
          </a:p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What do they do?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76200" y="4343400"/>
            <a:ext cx="3048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</a:rPr>
              <a:t>Query with genes already linked to a disease or function, e.g. the red or blue function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6278881" y="4343400"/>
            <a:ext cx="286511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</a:rPr>
              <a:t>Infer new candidate genes for that process (e.g. predicting the green genes for the red function)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23583" name="Text Box 31"/>
          <p:cNvSpPr txBox="1">
            <a:spLocks noChangeArrowheads="1"/>
          </p:cNvSpPr>
          <p:nvPr/>
        </p:nvSpPr>
        <p:spPr bwMode="auto">
          <a:xfrm>
            <a:off x="0" y="-6350"/>
            <a:ext cx="914399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We can propagate </a:t>
            </a:r>
            <a:r>
              <a:rPr lang="en-US" sz="2400" b="1" dirty="0" smtClean="0">
                <a:latin typeface="Calibri" pitchFamily="34" charset="0"/>
              </a:rPr>
              <a:t>annotations across the graph to infer new annotations for </a:t>
            </a:r>
            <a:r>
              <a:rPr lang="en-US" sz="2400" b="1" dirty="0" smtClean="0">
                <a:latin typeface="Calibri" pitchFamily="34" charset="0"/>
              </a:rPr>
              <a:t>genes (network </a:t>
            </a:r>
            <a:r>
              <a:rPr lang="en-US" sz="2400" b="1" dirty="0" smtClean="0">
                <a:latin typeface="Calibri" pitchFamily="34" charset="0"/>
              </a:rPr>
              <a:t>“</a:t>
            </a:r>
            <a:r>
              <a:rPr lang="en-US" sz="2400" b="1" dirty="0" smtClean="0">
                <a:latin typeface="Calibri" pitchFamily="34" charset="0"/>
              </a:rPr>
              <a:t>guilt-by-association”, or GBA). Measuring how well this works on hidden, but known, functions gives us an idea how predictive it will be for new cases.</a:t>
            </a:r>
            <a:endParaRPr lang="en-US" sz="2400" b="1" dirty="0" smtClean="0">
              <a:latin typeface="Calibri" pitchFamily="34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28" y="1828800"/>
            <a:ext cx="8417009" cy="243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200400" y="4343400"/>
            <a:ext cx="301534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</a:rPr>
              <a:t>Assess the network’s predictive ability for that function using cross-validated ROC or recall/precision analysis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-17890" y="6581001"/>
            <a:ext cx="497089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Lee, </a:t>
            </a:r>
            <a:r>
              <a:rPr lang="en-US" sz="1200" dirty="0" err="1" smtClean="0"/>
              <a:t>Ambaru</a:t>
            </a:r>
            <a:r>
              <a:rPr lang="en-US" sz="1200" dirty="0" smtClean="0"/>
              <a:t>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  <a:r>
              <a:rPr lang="en-US" sz="1200" i="1" dirty="0"/>
              <a:t>Nature </a:t>
            </a:r>
            <a:r>
              <a:rPr lang="en-US" sz="1200" i="1" dirty="0" smtClean="0"/>
              <a:t>Biotechnology </a:t>
            </a:r>
            <a:r>
              <a:rPr lang="en-US" sz="1200" dirty="0" smtClean="0"/>
              <a:t>28:149-156 (</a:t>
            </a:r>
            <a:r>
              <a:rPr lang="en-US" sz="1200" dirty="0"/>
              <a:t>2010)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010400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88940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302894"/>
            <a:ext cx="4462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alibri" pitchFamily="34" charset="0"/>
              </a:rPr>
              <a:t>Calculating ROC curves</a:t>
            </a:r>
            <a:endParaRPr lang="en-US" sz="3600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00200" y="2356008"/>
            <a:ext cx="1752600" cy="1295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52800" y="2356008"/>
            <a:ext cx="1752600" cy="1295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0200" y="3651408"/>
            <a:ext cx="1752600" cy="1295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2800" y="3651408"/>
            <a:ext cx="1752600" cy="1295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5600" y="1636454"/>
            <a:ext cx="846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Actual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3422808"/>
            <a:ext cx="1250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Prediction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1975008"/>
            <a:ext cx="31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P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22478" y="1975008"/>
            <a:ext cx="349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3000" y="2855654"/>
            <a:ext cx="387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P’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3000" y="4108608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N’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73866" y="2638722"/>
            <a:ext cx="994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True</a:t>
            </a:r>
          </a:p>
          <a:p>
            <a:pPr algn="ctr"/>
            <a:r>
              <a:rPr lang="en-US" sz="2000" dirty="0">
                <a:latin typeface="Calibri" pitchFamily="34" charset="0"/>
              </a:rPr>
              <a:t>P</a:t>
            </a:r>
            <a:r>
              <a:rPr lang="en-US" sz="2000" dirty="0" smtClean="0">
                <a:latin typeface="Calibri" pitchFamily="34" charset="0"/>
              </a:rPr>
              <a:t>ositive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20358" y="3934122"/>
            <a:ext cx="11015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False</a:t>
            </a:r>
          </a:p>
          <a:p>
            <a:pPr algn="ctr"/>
            <a:r>
              <a:rPr lang="en-US" sz="2000" dirty="0">
                <a:latin typeface="Calibri" pitchFamily="34" charset="0"/>
              </a:rPr>
              <a:t>N</a:t>
            </a:r>
            <a:r>
              <a:rPr lang="en-US" sz="2000" dirty="0" smtClean="0">
                <a:latin typeface="Calibri" pitchFamily="34" charset="0"/>
              </a:rPr>
              <a:t>egative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26466" y="2638722"/>
            <a:ext cx="994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False</a:t>
            </a:r>
          </a:p>
          <a:p>
            <a:pPr algn="ctr"/>
            <a:r>
              <a:rPr lang="en-US" sz="2000" dirty="0">
                <a:latin typeface="Calibri" pitchFamily="34" charset="0"/>
              </a:rPr>
              <a:t>P</a:t>
            </a:r>
            <a:r>
              <a:rPr lang="en-US" sz="2000" dirty="0" smtClean="0">
                <a:latin typeface="Calibri" pitchFamily="34" charset="0"/>
              </a:rPr>
              <a:t>ositive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72958" y="3934122"/>
            <a:ext cx="11015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True</a:t>
            </a:r>
          </a:p>
          <a:p>
            <a:pPr algn="ctr"/>
            <a:r>
              <a:rPr lang="en-US" sz="2000" dirty="0" smtClean="0">
                <a:latin typeface="Calibri" pitchFamily="34" charset="0"/>
              </a:rPr>
              <a:t>Negative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1200" y="1975008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Basic idea: sort predictions from best to worst, plot TPR vs. FPR as you traverse the ranked list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15000" y="3822918"/>
            <a:ext cx="297344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TPR = TP / P = TP / (TP + FN)</a:t>
            </a:r>
          </a:p>
          <a:p>
            <a:r>
              <a:rPr lang="en-US" dirty="0" smtClean="0"/>
              <a:t>        = </a:t>
            </a:r>
            <a:r>
              <a:rPr lang="en-US" dirty="0"/>
              <a:t>T</a:t>
            </a:r>
            <a:r>
              <a:rPr lang="en-US" dirty="0" smtClean="0"/>
              <a:t>rue </a:t>
            </a:r>
            <a:r>
              <a:rPr lang="en-US" dirty="0"/>
              <a:t>P</a:t>
            </a:r>
            <a:r>
              <a:rPr lang="en-US" dirty="0" smtClean="0"/>
              <a:t>ositive Rate</a:t>
            </a:r>
          </a:p>
          <a:p>
            <a:r>
              <a:rPr lang="en-US" dirty="0" smtClean="0"/>
              <a:t>        = Sensitivity, Recall</a:t>
            </a:r>
          </a:p>
          <a:p>
            <a:endParaRPr lang="en-US" dirty="0"/>
          </a:p>
          <a:p>
            <a:r>
              <a:rPr lang="en-US" dirty="0" smtClean="0"/>
              <a:t>FPR </a:t>
            </a:r>
            <a:r>
              <a:rPr lang="en-US" dirty="0"/>
              <a:t>= </a:t>
            </a:r>
            <a:r>
              <a:rPr lang="en-US" dirty="0" smtClean="0"/>
              <a:t>FP </a:t>
            </a:r>
            <a:r>
              <a:rPr lang="en-US" dirty="0"/>
              <a:t>/ </a:t>
            </a:r>
            <a:r>
              <a:rPr lang="en-US" dirty="0" smtClean="0"/>
              <a:t>N </a:t>
            </a:r>
            <a:r>
              <a:rPr lang="en-US" dirty="0"/>
              <a:t>= </a:t>
            </a:r>
            <a:r>
              <a:rPr lang="en-US" dirty="0" smtClean="0"/>
              <a:t>FP </a:t>
            </a:r>
            <a:r>
              <a:rPr lang="en-US" dirty="0"/>
              <a:t>/ </a:t>
            </a:r>
            <a:r>
              <a:rPr lang="en-US" dirty="0" smtClean="0"/>
              <a:t>(FP </a:t>
            </a:r>
            <a:r>
              <a:rPr lang="en-US" dirty="0"/>
              <a:t>+ </a:t>
            </a:r>
            <a:r>
              <a:rPr lang="en-US" dirty="0" smtClean="0"/>
              <a:t>TN)</a:t>
            </a:r>
          </a:p>
          <a:p>
            <a:r>
              <a:rPr lang="en-US" dirty="0"/>
              <a:t> </a:t>
            </a:r>
            <a:r>
              <a:rPr lang="en-US" dirty="0" smtClean="0"/>
              <a:t>       = False Positive Rate</a:t>
            </a:r>
          </a:p>
          <a:p>
            <a:r>
              <a:rPr lang="en-US" dirty="0"/>
              <a:t> </a:t>
            </a:r>
            <a:r>
              <a:rPr lang="en-US" dirty="0" smtClean="0"/>
              <a:t>       = 1 - Specificity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6367046"/>
            <a:ext cx="777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Also useful to plot Precision [ = TP / (TP + FP) ] vs. Recall ( = TPR)</a:t>
            </a:r>
            <a:endParaRPr lang="en-US" dirty="0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204761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54824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13866" y="6575156"/>
            <a:ext cx="35301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cs typeface="Arial" pitchFamily="34" charset="0"/>
              </a:rPr>
              <a:t>Lee, </a:t>
            </a:r>
            <a:r>
              <a:rPr lang="en-US" sz="1200" dirty="0" err="1" smtClean="0">
                <a:cs typeface="Arial" pitchFamily="34" charset="0"/>
              </a:rPr>
              <a:t>Lehner</a:t>
            </a:r>
            <a:r>
              <a:rPr lang="en-US" sz="1200" dirty="0" smtClean="0">
                <a:cs typeface="Arial" pitchFamily="34" charset="0"/>
              </a:rPr>
              <a:t> </a:t>
            </a:r>
            <a:r>
              <a:rPr lang="en-US" sz="1200" i="1" dirty="0" smtClean="0">
                <a:cs typeface="Arial" pitchFamily="34" charset="0"/>
              </a:rPr>
              <a:t>et al., Nat </a:t>
            </a:r>
            <a:r>
              <a:rPr lang="en-US" sz="1200" i="1" dirty="0">
                <a:cs typeface="Arial" pitchFamily="34" charset="0"/>
              </a:rPr>
              <a:t>Genet</a:t>
            </a:r>
            <a:r>
              <a:rPr lang="en-US" sz="1200" dirty="0">
                <a:cs typeface="Arial" pitchFamily="34" charset="0"/>
              </a:rPr>
              <a:t>, 40(2):181-8 (2008)</a:t>
            </a:r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0" y="-6350"/>
            <a:ext cx="91439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For example, predicting genes linked with worm phenotypes in genome-wide </a:t>
            </a:r>
            <a:r>
              <a:rPr lang="en-US" sz="2400" b="1" dirty="0" err="1" smtClean="0">
                <a:latin typeface="Calibri" pitchFamily="34" charset="0"/>
              </a:rPr>
              <a:t>RNAi</a:t>
            </a:r>
            <a:r>
              <a:rPr lang="en-US" sz="2400" b="1" dirty="0" smtClean="0">
                <a:latin typeface="Calibri" pitchFamily="34" charset="0"/>
              </a:rPr>
              <a:t> screens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96732"/>
            <a:ext cx="3119437" cy="1916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3584" y="4953000"/>
            <a:ext cx="144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very poorly predicted pathways: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1" y="4419600"/>
            <a:ext cx="2438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ROC analysis indicates the likely predictive power of the network for a system of interest.</a:t>
            </a:r>
          </a:p>
          <a:p>
            <a:endParaRPr lang="en-US" dirty="0" smtClean="0"/>
          </a:p>
          <a:p>
            <a:r>
              <a:rPr lang="en-US" dirty="0" smtClean="0"/>
              <a:t>A poor ROC </a:t>
            </a:r>
            <a:r>
              <a:rPr lang="en-US" dirty="0" smtClean="0">
                <a:sym typeface="Wingdings" pitchFamily="2" charset="2"/>
              </a:rPr>
              <a:t> no better</a:t>
            </a:r>
          </a:p>
          <a:p>
            <a:r>
              <a:rPr lang="en-US" dirty="0">
                <a:sym typeface="Wingdings" pitchFamily="2" charset="2"/>
              </a:rPr>
              <a:t>t</a:t>
            </a:r>
            <a:r>
              <a:rPr lang="en-US" dirty="0" smtClean="0">
                <a:sym typeface="Wingdings" pitchFamily="2" charset="2"/>
              </a:rPr>
              <a:t>han random guessing.</a:t>
            </a:r>
            <a:endParaRPr lang="en-US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355822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17525"/>
            <a:ext cx="898207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7142163" y="3017838"/>
            <a:ext cx="1585912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200"/>
              <a:t>GeneMANIA</a:t>
            </a:r>
          </a:p>
          <a:p>
            <a:pPr algn="ctr" eaLnBrk="1" hangingPunct="1"/>
            <a:r>
              <a:rPr lang="en-US" sz="1200"/>
              <a:t>Mostafavi </a:t>
            </a:r>
            <a:r>
              <a:rPr lang="en-US" sz="1200" i="1"/>
              <a:t>et al.,</a:t>
            </a:r>
          </a:p>
          <a:p>
            <a:pPr algn="ctr" eaLnBrk="1" hangingPunct="1"/>
            <a:r>
              <a:rPr lang="en-US" sz="1200" i="1"/>
              <a:t>Genome Biol.</a:t>
            </a:r>
            <a:r>
              <a:rPr lang="en-US" sz="1200"/>
              <a:t> (2008)</a:t>
            </a:r>
          </a:p>
        </p:txBody>
      </p:sp>
      <p:sp>
        <p:nvSpPr>
          <p:cNvPr id="1907718" name="Text Box 6"/>
          <p:cNvSpPr txBox="1">
            <a:spLocks noChangeArrowheads="1"/>
          </p:cNvSpPr>
          <p:nvPr/>
        </p:nvSpPr>
        <p:spPr bwMode="auto">
          <a:xfrm>
            <a:off x="565744" y="0"/>
            <a:ext cx="796865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 variety of algorithms have been developed for GBA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4876800" y="3017838"/>
            <a:ext cx="16335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200"/>
              <a:t>Related to</a:t>
            </a:r>
          </a:p>
          <a:p>
            <a:pPr algn="ctr" eaLnBrk="1" hangingPunct="1"/>
            <a:r>
              <a:rPr lang="en-US" sz="1200"/>
              <a:t>Google’s PageRank</a:t>
            </a:r>
          </a:p>
          <a:p>
            <a:pPr algn="ctr" eaLnBrk="1" hangingPunct="1"/>
            <a:r>
              <a:rPr lang="en-US" sz="1200"/>
              <a:t>Ramakrishnan</a:t>
            </a:r>
            <a:r>
              <a:rPr lang="en-US" sz="1200" i="1"/>
              <a:t> et al.</a:t>
            </a:r>
            <a:endParaRPr lang="en-US" sz="1200"/>
          </a:p>
          <a:p>
            <a:pPr algn="ctr" eaLnBrk="1" hangingPunct="1"/>
            <a:r>
              <a:rPr lang="en-US" sz="1200" i="1"/>
              <a:t>Bioinformatics</a:t>
            </a:r>
            <a:r>
              <a:rPr lang="en-US" sz="1200"/>
              <a:t> (2009)</a:t>
            </a:r>
            <a:endParaRPr lang="en-US" sz="1200" i="1"/>
          </a:p>
        </p:txBody>
      </p:sp>
      <p:sp>
        <p:nvSpPr>
          <p:cNvPr id="10248" name="Rectangle 10"/>
          <p:cNvSpPr>
            <a:spLocks noChangeArrowheads="1"/>
          </p:cNvSpPr>
          <p:nvPr/>
        </p:nvSpPr>
        <p:spPr bwMode="auto">
          <a:xfrm>
            <a:off x="6248400" y="6553200"/>
            <a:ext cx="320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dirty="0">
                <a:cs typeface="Times New Roman" pitchFamily="18" charset="0"/>
              </a:rPr>
              <a:t>Wang &amp; </a:t>
            </a:r>
            <a:r>
              <a:rPr lang="en-US" sz="1200" dirty="0" err="1">
                <a:cs typeface="Times New Roman" pitchFamily="18" charset="0"/>
              </a:rPr>
              <a:t>Marcotte</a:t>
            </a:r>
            <a:r>
              <a:rPr lang="en-US" sz="1200" dirty="0">
                <a:cs typeface="Times New Roman" pitchFamily="18" charset="0"/>
              </a:rPr>
              <a:t>, </a:t>
            </a:r>
            <a:r>
              <a:rPr lang="en-US" sz="1200" i="1" dirty="0">
                <a:cs typeface="Times New Roman" pitchFamily="18" charset="0"/>
              </a:rPr>
              <a:t>J</a:t>
            </a:r>
            <a:r>
              <a:rPr lang="en-US" sz="1200" dirty="0">
                <a:cs typeface="Times New Roman" pitchFamily="18" charset="0"/>
              </a:rPr>
              <a:t>. </a:t>
            </a:r>
            <a:r>
              <a:rPr lang="en-US" sz="1200" i="1" dirty="0">
                <a:cs typeface="Times New Roman" pitchFamily="18" charset="0"/>
              </a:rPr>
              <a:t>Proteomics</a:t>
            </a:r>
            <a:r>
              <a:rPr lang="en-US" sz="1200" dirty="0">
                <a:cs typeface="Times New Roman" pitchFamily="18" charset="0"/>
              </a:rPr>
              <a:t> (2010)</a:t>
            </a:r>
          </a:p>
        </p:txBody>
      </p:sp>
      <p:sp>
        <p:nvSpPr>
          <p:cNvPr id="10249" name="Text Box 11"/>
          <p:cNvSpPr txBox="1">
            <a:spLocks noChangeArrowheads="1"/>
          </p:cNvSpPr>
          <p:nvPr/>
        </p:nvSpPr>
        <p:spPr bwMode="auto">
          <a:xfrm>
            <a:off x="2576513" y="3017838"/>
            <a:ext cx="1733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200"/>
              <a:t>McGary, Lee, Marcotte</a:t>
            </a:r>
          </a:p>
          <a:p>
            <a:pPr algn="ctr" eaLnBrk="1" hangingPunct="1"/>
            <a:r>
              <a:rPr lang="en-US" sz="1200" i="1"/>
              <a:t>Genome Biol.</a:t>
            </a:r>
            <a:r>
              <a:rPr lang="en-US" sz="1200"/>
              <a:t> (2007)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60325" y="3716338"/>
            <a:ext cx="6888163" cy="3141662"/>
            <a:chOff x="-60325" y="3716338"/>
            <a:chExt cx="6888163" cy="3141662"/>
          </a:xfrm>
        </p:grpSpPr>
        <p:pic>
          <p:nvPicPr>
            <p:cNvPr id="10245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3716338"/>
              <a:ext cx="3886200" cy="3141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7" name="Text Box 9"/>
            <p:cNvSpPr txBox="1">
              <a:spLocks noChangeArrowheads="1"/>
            </p:cNvSpPr>
            <p:nvPr/>
          </p:nvSpPr>
          <p:spPr bwMode="auto">
            <a:xfrm>
              <a:off x="4038600" y="5438775"/>
              <a:ext cx="2789238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/>
                <a:t>Predicting genes for 318</a:t>
              </a:r>
            </a:p>
            <a:p>
              <a:pPr eaLnBrk="1" hangingPunct="1"/>
              <a:r>
                <a:rPr lang="en-US" i="1"/>
                <a:t>C. elegans</a:t>
              </a:r>
              <a:r>
                <a:rPr lang="en-US"/>
                <a:t> RNAi phenotypes</a:t>
              </a:r>
            </a:p>
          </p:txBody>
        </p:sp>
        <p:sp>
          <p:nvSpPr>
            <p:cNvPr id="10250" name="Rectangle 14"/>
            <p:cNvSpPr>
              <a:spLocks noChangeArrowheads="1"/>
            </p:cNvSpPr>
            <p:nvPr/>
          </p:nvSpPr>
          <p:spPr bwMode="auto">
            <a:xfrm>
              <a:off x="228600" y="4648200"/>
              <a:ext cx="152400" cy="4572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1" name="Text Box 12"/>
            <p:cNvSpPr txBox="1">
              <a:spLocks noChangeArrowheads="1"/>
            </p:cNvSpPr>
            <p:nvPr/>
          </p:nvSpPr>
          <p:spPr bwMode="auto">
            <a:xfrm rot="-5400000">
              <a:off x="-854075" y="4632325"/>
              <a:ext cx="2105025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1400"/>
                <a:t>Prediction strength</a:t>
              </a:r>
            </a:p>
            <a:p>
              <a:pPr algn="ctr" eaLnBrk="1" hangingPunct="1"/>
              <a:r>
                <a:rPr lang="en-US" sz="1400"/>
                <a:t>(Area under ROC curve)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226969" y="3972515"/>
            <a:ext cx="24598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The </a:t>
            </a:r>
            <a:r>
              <a:rPr lang="en-US" dirty="0">
                <a:latin typeface="Calibri" pitchFamily="34" charset="0"/>
              </a:rPr>
              <a:t>score of a </a:t>
            </a:r>
            <a:r>
              <a:rPr lang="en-US" dirty="0" smtClean="0">
                <a:latin typeface="Calibri" pitchFamily="34" charset="0"/>
              </a:rPr>
              <a:t>gene is </a:t>
            </a:r>
            <a:r>
              <a:rPr lang="en-US" dirty="0">
                <a:latin typeface="Calibri" pitchFamily="34" charset="0"/>
              </a:rPr>
              <a:t>the combination of the </a:t>
            </a:r>
            <a:r>
              <a:rPr lang="en-US" dirty="0" smtClean="0">
                <a:latin typeface="Calibri" pitchFamily="34" charset="0"/>
              </a:rPr>
              <a:t>initial seeds </a:t>
            </a:r>
            <a:r>
              <a:rPr lang="en-US" dirty="0">
                <a:latin typeface="Calibri" pitchFamily="34" charset="0"/>
              </a:rPr>
              <a:t>and the weighted average of </a:t>
            </a:r>
            <a:r>
              <a:rPr lang="en-US" dirty="0" smtClean="0">
                <a:latin typeface="Calibri" pitchFamily="34" charset="0"/>
              </a:rPr>
              <a:t>scores </a:t>
            </a:r>
            <a:r>
              <a:rPr lang="en-US" dirty="0">
                <a:latin typeface="Calibri" pitchFamily="34" charset="0"/>
              </a:rPr>
              <a:t>of the </a:t>
            </a:r>
            <a:r>
              <a:rPr lang="en-US" dirty="0" smtClean="0">
                <a:latin typeface="Calibri" pitchFamily="34" charset="0"/>
              </a:rPr>
              <a:t>protein's neighbors, defined iteratively.</a:t>
            </a:r>
            <a:endParaRPr lang="en-US" dirty="0">
              <a:latin typeface="Calibri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6586538" y="3657600"/>
            <a:ext cx="195262" cy="3149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934200" y="3676854"/>
            <a:ext cx="178595" cy="2855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2019300" y="3515078"/>
            <a:ext cx="2459831" cy="1145912"/>
            <a:chOff x="2019300" y="3515078"/>
            <a:chExt cx="2459831" cy="1145912"/>
          </a:xfrm>
        </p:grpSpPr>
        <p:sp>
          <p:nvSpPr>
            <p:cNvPr id="16" name="Rectangle 15"/>
            <p:cNvSpPr/>
            <p:nvPr/>
          </p:nvSpPr>
          <p:spPr>
            <a:xfrm>
              <a:off x="2019300" y="3829993"/>
              <a:ext cx="245983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Calibri" pitchFamily="34" charset="0"/>
                </a:rPr>
                <a:t>The </a:t>
              </a:r>
              <a:r>
                <a:rPr lang="en-US" dirty="0">
                  <a:latin typeface="Calibri" pitchFamily="34" charset="0"/>
                </a:rPr>
                <a:t>score of a </a:t>
              </a:r>
              <a:r>
                <a:rPr lang="en-US" dirty="0" smtClean="0">
                  <a:latin typeface="Calibri" pitchFamily="34" charset="0"/>
                </a:rPr>
                <a:t>gene is </a:t>
              </a:r>
              <a:r>
                <a:rPr lang="en-US" dirty="0">
                  <a:latin typeface="Calibri" pitchFamily="34" charset="0"/>
                </a:rPr>
                <a:t>the </a:t>
              </a:r>
              <a:r>
                <a:rPr lang="en-US" dirty="0" smtClean="0">
                  <a:latin typeface="Calibri" pitchFamily="34" charset="0"/>
                </a:rPr>
                <a:t>sum of LLS edge weights to the query genes</a:t>
              </a: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3162300" y="3515078"/>
              <a:ext cx="0" cy="3149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261859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14400"/>
            <a:ext cx="5611081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8686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Remarkably, this strategy works quite well</a:t>
            </a:r>
          </a:p>
          <a:p>
            <a:pPr>
              <a:defRPr/>
            </a:pPr>
            <a:r>
              <a:rPr lang="en-US" sz="2000" b="1" dirty="0" smtClean="0">
                <a:latin typeface="Calibri" pitchFamily="34" charset="0"/>
              </a:rPr>
              <a:t>Some examples of network-guided predictions: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3200400"/>
            <a:ext cx="19812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 smtClean="0">
                <a:latin typeface="Calibri" pitchFamily="34" charset="0"/>
              </a:rPr>
              <a:t>In </a:t>
            </a:r>
            <a:r>
              <a:rPr lang="en-US" sz="2000" b="1" i="1" u="sng" dirty="0" smtClean="0">
                <a:latin typeface="Calibri" pitchFamily="34" charset="0"/>
              </a:rPr>
              <a:t>Arabidopsis</a:t>
            </a:r>
            <a:r>
              <a:rPr lang="en-US" sz="2000" b="1" u="sng" dirty="0" smtClean="0">
                <a:latin typeface="Calibri" pitchFamily="34" charset="0"/>
              </a:rPr>
              <a:t>:</a:t>
            </a:r>
            <a:endParaRPr lang="en-US" sz="2000" b="1" u="sng" dirty="0">
              <a:latin typeface="Calibri" pitchFamily="34" charset="0"/>
            </a:endParaRPr>
          </a:p>
          <a:p>
            <a:pPr>
              <a:defRPr/>
            </a:pPr>
            <a:r>
              <a:rPr lang="en-US" sz="1800" b="1" dirty="0" smtClean="0">
                <a:latin typeface="Calibri" pitchFamily="34" charset="0"/>
              </a:rPr>
              <a:t>New genes regulating </a:t>
            </a:r>
            <a:r>
              <a:rPr lang="en-US" sz="1800" b="1" dirty="0">
                <a:latin typeface="Calibri" pitchFamily="34" charset="0"/>
              </a:rPr>
              <a:t>root </a:t>
            </a:r>
            <a:r>
              <a:rPr lang="en-US" sz="1800" b="1" dirty="0" smtClean="0">
                <a:latin typeface="Calibri" pitchFamily="34" charset="0"/>
              </a:rPr>
              <a:t>formation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762000"/>
            <a:ext cx="1945037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 smtClean="0">
                <a:latin typeface="Calibri" pitchFamily="34" charset="0"/>
              </a:rPr>
              <a:t>In </a:t>
            </a:r>
            <a:r>
              <a:rPr lang="en-US" sz="2000" b="1" u="sng" dirty="0">
                <a:latin typeface="Calibri" pitchFamily="34" charset="0"/>
              </a:rPr>
              <a:t>worms: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G</a:t>
            </a:r>
            <a:r>
              <a:rPr lang="en-US" sz="1800" b="1" dirty="0" smtClean="0">
                <a:latin typeface="Calibri" pitchFamily="34" charset="0"/>
              </a:rPr>
              <a:t>enes </a:t>
            </a:r>
            <a:r>
              <a:rPr lang="en-US" sz="1800" b="1" dirty="0">
                <a:latin typeface="Calibri" pitchFamily="34" charset="0"/>
              </a:rPr>
              <a:t>that </a:t>
            </a:r>
            <a:r>
              <a:rPr lang="en-US" sz="1800" b="1" dirty="0" smtClean="0">
                <a:latin typeface="Calibri" pitchFamily="34" charset="0"/>
              </a:rPr>
              <a:t>can </a:t>
            </a:r>
            <a:r>
              <a:rPr lang="en-US" sz="1800" b="1" dirty="0">
                <a:latin typeface="Calibri" pitchFamily="34" charset="0"/>
              </a:rPr>
              <a:t>reverse ‘tumors’ in a nematode model </a:t>
            </a:r>
            <a:r>
              <a:rPr lang="en-US" sz="1800" b="1" dirty="0" smtClean="0">
                <a:latin typeface="Calibri" pitchFamily="34" charset="0"/>
              </a:rPr>
              <a:t>of </a:t>
            </a:r>
            <a:r>
              <a:rPr lang="en-US" sz="1800" b="1" dirty="0" err="1" smtClean="0">
                <a:latin typeface="Calibri" pitchFamily="34" charset="0"/>
              </a:rPr>
              <a:t>tumorigenesis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439881" y="1600200"/>
            <a:ext cx="1981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 smtClean="0">
                <a:latin typeface="Calibri" pitchFamily="34" charset="0"/>
              </a:rPr>
              <a:t>In mice/frogs:</a:t>
            </a:r>
            <a:endParaRPr lang="en-US" sz="2000" b="1" u="sng" dirty="0">
              <a:latin typeface="Calibri" pitchFamily="34" charset="0"/>
            </a:endParaRPr>
          </a:p>
          <a:p>
            <a:pPr>
              <a:defRPr/>
            </a:pPr>
            <a:r>
              <a:rPr lang="en-US" sz="1800" b="1" dirty="0" smtClean="0">
                <a:latin typeface="Calibri" pitchFamily="34" charset="0"/>
              </a:rPr>
              <a:t>Functions for a</a:t>
            </a:r>
          </a:p>
          <a:p>
            <a:pPr>
              <a:defRPr/>
            </a:pPr>
            <a:r>
              <a:rPr lang="en-US" sz="1800" b="1" dirty="0" smtClean="0">
                <a:latin typeface="Calibri" pitchFamily="34" charset="0"/>
              </a:rPr>
              <a:t>birth defect gene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439881" y="4267200"/>
            <a:ext cx="19812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 smtClean="0">
                <a:latin typeface="Calibri" pitchFamily="34" charset="0"/>
              </a:rPr>
              <a:t>In worms:</a:t>
            </a:r>
            <a:endParaRPr lang="en-US" sz="2000" b="1" u="sng" dirty="0">
              <a:latin typeface="Calibri" pitchFamily="34" charset="0"/>
            </a:endParaRPr>
          </a:p>
          <a:p>
            <a:pPr>
              <a:defRPr/>
            </a:pPr>
            <a:r>
              <a:rPr lang="en-US" sz="1800" b="1" dirty="0" smtClean="0">
                <a:latin typeface="Calibri" pitchFamily="34" charset="0"/>
              </a:rPr>
              <a:t>Predicting tissue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s</a:t>
            </a:r>
            <a:r>
              <a:rPr lang="en-US" sz="1800" b="1" dirty="0" smtClean="0">
                <a:latin typeface="Calibri" pitchFamily="34" charset="0"/>
              </a:rPr>
              <a:t>pecific gene</a:t>
            </a:r>
          </a:p>
          <a:p>
            <a:pPr>
              <a:defRPr/>
            </a:pPr>
            <a:r>
              <a:rPr lang="en-US" sz="1800" b="1" dirty="0" smtClean="0">
                <a:latin typeface="Calibri" pitchFamily="34" charset="0"/>
              </a:rPr>
              <a:t>expression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181600"/>
            <a:ext cx="1981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 smtClean="0">
                <a:latin typeface="Calibri" pitchFamily="34" charset="0"/>
              </a:rPr>
              <a:t>In yeast:</a:t>
            </a:r>
            <a:r>
              <a:rPr lang="en-US" sz="2000" b="1" dirty="0" smtClean="0">
                <a:latin typeface="Calibri" pitchFamily="34" charset="0"/>
              </a:rPr>
              <a:t>  </a:t>
            </a:r>
            <a:r>
              <a:rPr lang="en-US" sz="1800" b="1" dirty="0" smtClean="0">
                <a:latin typeface="Calibri" pitchFamily="34" charset="0"/>
              </a:rPr>
              <a:t>New mitochondrial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b</a:t>
            </a:r>
            <a:r>
              <a:rPr lang="en-US" sz="1800" b="1" dirty="0" smtClean="0">
                <a:latin typeface="Calibri" pitchFamily="34" charset="0"/>
              </a:rPr>
              <a:t>iogenesis genes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0" y="4343400"/>
            <a:ext cx="16700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Lee, </a:t>
            </a:r>
            <a:r>
              <a:rPr lang="en-US" sz="1200" dirty="0" err="1" smtClean="0"/>
              <a:t>Ambaru</a:t>
            </a:r>
            <a:r>
              <a:rPr lang="en-US" sz="1200" dirty="0" smtClean="0"/>
              <a:t>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</a:p>
          <a:p>
            <a:r>
              <a:rPr lang="en-US" sz="1200" i="1" dirty="0"/>
              <a:t>Nature Biotech </a:t>
            </a:r>
            <a:r>
              <a:rPr lang="en-US" sz="1200" dirty="0"/>
              <a:t>(2010)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0" y="2438400"/>
            <a:ext cx="1763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Lee, </a:t>
            </a:r>
            <a:r>
              <a:rPr lang="en-US" sz="1200" dirty="0" err="1" smtClean="0"/>
              <a:t>Lehner</a:t>
            </a:r>
            <a:r>
              <a:rPr lang="en-US" sz="1200" dirty="0" smtClean="0"/>
              <a:t> </a:t>
            </a:r>
            <a:r>
              <a:rPr lang="en-US" sz="1200" i="1" dirty="0"/>
              <a:t>et al. </a:t>
            </a:r>
          </a:p>
          <a:p>
            <a:r>
              <a:rPr lang="en-US" sz="1200" i="1" dirty="0"/>
              <a:t>Nature Genetics</a:t>
            </a:r>
            <a:r>
              <a:rPr lang="en-US" sz="1200" dirty="0"/>
              <a:t> (2008)</a:t>
            </a:r>
            <a:endParaRPr lang="en-US" sz="1200" i="1" dirty="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439881" y="2438400"/>
            <a:ext cx="1668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0" dirty="0" smtClean="0">
                <a:effectLst/>
              </a:rPr>
              <a:t>Gray </a:t>
            </a:r>
            <a:r>
              <a:rPr lang="en-US" sz="1200" b="0" i="1" dirty="0" smtClean="0">
                <a:effectLst/>
              </a:rPr>
              <a:t>et </a:t>
            </a:r>
            <a:r>
              <a:rPr lang="en-US" sz="1200" b="0" i="1" dirty="0">
                <a:effectLst/>
              </a:rPr>
              <a:t>al</a:t>
            </a:r>
            <a:r>
              <a:rPr lang="en-US" sz="1200" b="0" dirty="0">
                <a:effectLst/>
              </a:rPr>
              <a:t>., </a:t>
            </a:r>
            <a:r>
              <a:rPr lang="en-US" sz="1200" b="0" i="1" dirty="0">
                <a:effectLst/>
              </a:rPr>
              <a:t>Nature Cell Biology</a:t>
            </a:r>
            <a:r>
              <a:rPr lang="en-US" sz="1200" b="0" dirty="0">
                <a:effectLst/>
              </a:rPr>
              <a:t> (2009)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7439881" y="5401382"/>
            <a:ext cx="1668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0" dirty="0" err="1" smtClean="0">
                <a:effectLst/>
              </a:rPr>
              <a:t>Chikina</a:t>
            </a:r>
            <a:r>
              <a:rPr lang="en-US" sz="1200" b="0" dirty="0" smtClean="0">
                <a:effectLst/>
              </a:rPr>
              <a:t> </a:t>
            </a:r>
            <a:r>
              <a:rPr lang="en-US" sz="1200" b="0" i="1" dirty="0" smtClean="0">
                <a:effectLst/>
              </a:rPr>
              <a:t>et </a:t>
            </a:r>
            <a:r>
              <a:rPr lang="en-US" sz="1200" b="0" i="1" dirty="0">
                <a:effectLst/>
              </a:rPr>
              <a:t>al</a:t>
            </a:r>
            <a:r>
              <a:rPr lang="en-US" sz="1200" b="0" dirty="0">
                <a:effectLst/>
              </a:rPr>
              <a:t>., </a:t>
            </a:r>
            <a:r>
              <a:rPr lang="en-US" sz="1200" b="0" i="1" dirty="0" err="1" smtClean="0">
                <a:effectLst/>
              </a:rPr>
              <a:t>PLoS</a:t>
            </a:r>
            <a:r>
              <a:rPr lang="en-US" sz="1200" b="0" i="1" dirty="0" smtClean="0">
                <a:effectLst/>
              </a:rPr>
              <a:t> Comp Biology</a:t>
            </a:r>
            <a:r>
              <a:rPr lang="en-US" sz="1200" b="0" dirty="0" smtClean="0">
                <a:effectLst/>
              </a:rPr>
              <a:t> </a:t>
            </a:r>
            <a:r>
              <a:rPr lang="en-US" sz="1200" b="0" dirty="0">
                <a:effectLst/>
              </a:rPr>
              <a:t>(2009)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6077919"/>
            <a:ext cx="1668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0" dirty="0" smtClean="0">
                <a:effectLst/>
              </a:rPr>
              <a:t>Hess </a:t>
            </a:r>
            <a:r>
              <a:rPr lang="en-US" sz="1200" b="0" i="1" dirty="0" smtClean="0">
                <a:effectLst/>
              </a:rPr>
              <a:t>et </a:t>
            </a:r>
            <a:r>
              <a:rPr lang="en-US" sz="1200" b="0" i="1" dirty="0">
                <a:effectLst/>
              </a:rPr>
              <a:t>al</a:t>
            </a:r>
            <a:r>
              <a:rPr lang="en-US" sz="1200" b="0" dirty="0">
                <a:effectLst/>
              </a:rPr>
              <a:t>., </a:t>
            </a:r>
            <a:r>
              <a:rPr lang="en-US" sz="1200" b="0" i="1" dirty="0" err="1" smtClean="0">
                <a:effectLst/>
              </a:rPr>
              <a:t>PLoS</a:t>
            </a:r>
            <a:r>
              <a:rPr lang="en-US" sz="1200" b="0" i="1" dirty="0" smtClean="0">
                <a:effectLst/>
              </a:rPr>
              <a:t> Genetics </a:t>
            </a:r>
            <a:r>
              <a:rPr lang="en-US" sz="1200" b="0" dirty="0" smtClean="0">
                <a:effectLst/>
              </a:rPr>
              <a:t>(2009</a:t>
            </a:r>
            <a:r>
              <a:rPr lang="en-US" sz="1200" b="0" dirty="0">
                <a:effectLst/>
              </a:rPr>
              <a:t>)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381787" y="6629400"/>
            <a:ext cx="38384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200" b="0" dirty="0" smtClean="0">
                <a:effectLst/>
              </a:rPr>
              <a:t>Reviewed in Wang &amp; </a:t>
            </a:r>
            <a:r>
              <a:rPr lang="en-US" sz="1200" b="0" dirty="0" err="1" smtClean="0">
                <a:effectLst/>
              </a:rPr>
              <a:t>Marcotte</a:t>
            </a:r>
            <a:r>
              <a:rPr lang="en-US" sz="1200" b="0" dirty="0" smtClean="0">
                <a:effectLst/>
              </a:rPr>
              <a:t>, </a:t>
            </a:r>
            <a:r>
              <a:rPr lang="en-US" sz="1200" b="0" i="1" dirty="0" smtClean="0">
                <a:effectLst/>
              </a:rPr>
              <a:t>J Proteomics</a:t>
            </a:r>
            <a:r>
              <a:rPr lang="en-US" sz="1200" b="0" dirty="0" smtClean="0">
                <a:effectLst/>
              </a:rPr>
              <a:t> </a:t>
            </a:r>
            <a:r>
              <a:rPr lang="en-US" sz="1200" b="0" dirty="0">
                <a:effectLst/>
              </a:rPr>
              <a:t>(</a:t>
            </a:r>
            <a:r>
              <a:rPr lang="en-US" sz="1200" b="0" dirty="0" smtClean="0">
                <a:effectLst/>
              </a:rPr>
              <a:t>2010)</a:t>
            </a:r>
            <a:endParaRPr lang="en-US" sz="1200" b="0" dirty="0">
              <a:effectLst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298743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6701" name="Rectangle 13"/>
          <p:cNvSpPr>
            <a:spLocks noChangeArrowheads="1"/>
          </p:cNvSpPr>
          <p:nvPr/>
        </p:nvSpPr>
        <p:spPr bwMode="auto">
          <a:xfrm>
            <a:off x="0" y="0"/>
            <a:ext cx="8610600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Applicable to non-model organisms:</a:t>
            </a:r>
          </a:p>
          <a:p>
            <a:pPr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In rice: Identifying genes regulating</a:t>
            </a:r>
          </a:p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esistance to </a:t>
            </a:r>
            <a:r>
              <a:rPr lang="en-US" sz="24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Xanthomonas</a:t>
            </a:r>
            <a:r>
              <a:rPr lang="en-US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sz="24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oryzae</a:t>
            </a:r>
            <a:r>
              <a:rPr lang="en-US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</a:p>
          <a:p>
            <a:pPr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infection …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6390" name="Text Box 16"/>
          <p:cNvSpPr txBox="1">
            <a:spLocks noChangeArrowheads="1"/>
          </p:cNvSpPr>
          <p:nvPr/>
        </p:nvSpPr>
        <p:spPr bwMode="auto">
          <a:xfrm>
            <a:off x="0" y="2057400"/>
            <a:ext cx="6172200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Rice is the primary food source for &gt;2 billion people worldwide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</a:rPr>
              <a:t>  &gt;500 million tons rice/year are grown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</a:rPr>
              <a:t>  Bacterial rice blight destroys </a:t>
            </a:r>
            <a:r>
              <a:rPr lang="en-US" sz="1800" u="sng" dirty="0" smtClean="0">
                <a:latin typeface="Calibri" pitchFamily="34" charset="0"/>
              </a:rPr>
              <a:t>up to 10-50% / year</a:t>
            </a:r>
            <a:r>
              <a:rPr lang="en-US" sz="1800" dirty="0" smtClean="0">
                <a:latin typeface="Calibri" pitchFamily="34" charset="0"/>
              </a:rPr>
              <a:t> in Africa/Asia   </a:t>
            </a:r>
          </a:p>
        </p:txBody>
      </p:sp>
      <p:pic>
        <p:nvPicPr>
          <p:cNvPr id="1639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086862"/>
            <a:ext cx="2820988" cy="5110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6393" name="Text Box 7"/>
          <p:cNvSpPr txBox="1">
            <a:spLocks noChangeArrowheads="1"/>
          </p:cNvSpPr>
          <p:nvPr/>
        </p:nvSpPr>
        <p:spPr bwMode="auto">
          <a:xfrm>
            <a:off x="6096000" y="6197025"/>
            <a:ext cx="1077913" cy="338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wild type</a:t>
            </a:r>
          </a:p>
        </p:txBody>
      </p:sp>
      <p:sp>
        <p:nvSpPr>
          <p:cNvPr id="16394" name="Text Box 8"/>
          <p:cNvSpPr txBox="1">
            <a:spLocks noChangeArrowheads="1"/>
          </p:cNvSpPr>
          <p:nvPr/>
        </p:nvSpPr>
        <p:spPr bwMode="auto">
          <a:xfrm>
            <a:off x="7010400" y="6197025"/>
            <a:ext cx="1050925" cy="338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resistant</a:t>
            </a:r>
          </a:p>
        </p:txBody>
      </p:sp>
      <p:sp>
        <p:nvSpPr>
          <p:cNvPr id="16395" name="Text Box 9"/>
          <p:cNvSpPr txBox="1">
            <a:spLocks noChangeArrowheads="1"/>
          </p:cNvSpPr>
          <p:nvPr/>
        </p:nvSpPr>
        <p:spPr bwMode="auto">
          <a:xfrm>
            <a:off x="7924800" y="6197025"/>
            <a:ext cx="1048877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resistant +</a:t>
            </a:r>
          </a:p>
          <a:p>
            <a:pPr algn="ctr"/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RNAi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3324" name="Text Box 24"/>
          <p:cNvSpPr txBox="1">
            <a:spLocks noChangeArrowheads="1"/>
          </p:cNvSpPr>
          <p:nvPr/>
        </p:nvSpPr>
        <p:spPr bwMode="auto">
          <a:xfrm>
            <a:off x="5791200" y="496312"/>
            <a:ext cx="33528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new 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gene promoting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resistance to rice blight</a:t>
            </a:r>
          </a:p>
        </p:txBody>
      </p:sp>
      <p:sp>
        <p:nvSpPr>
          <p:cNvPr id="16397" name="TextBox 12"/>
          <p:cNvSpPr txBox="1">
            <a:spLocks noChangeArrowheads="1"/>
          </p:cNvSpPr>
          <p:nvPr/>
        </p:nvSpPr>
        <p:spPr bwMode="auto">
          <a:xfrm>
            <a:off x="3913188" y="1275775"/>
            <a:ext cx="19350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latin typeface="Calibri" pitchFamily="34" charset="0"/>
              </a:rPr>
              <a:t>Infection with </a:t>
            </a:r>
            <a:r>
              <a:rPr lang="en-US" sz="1800" b="1" i="1" dirty="0" err="1">
                <a:latin typeface="Calibri" pitchFamily="34" charset="0"/>
              </a:rPr>
              <a:t>Xoo</a:t>
            </a:r>
            <a:endParaRPr lang="en-US" sz="1800" b="1" dirty="0">
              <a:latin typeface="Calibri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791200" y="1461512"/>
            <a:ext cx="533400" cy="1588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4305" name="Picture 1"/>
          <p:cNvPicPr>
            <a:picLocks noChangeAspect="1" noChangeArrowheads="1"/>
          </p:cNvPicPr>
          <p:nvPr/>
        </p:nvPicPr>
        <p:blipFill>
          <a:blip r:embed="rId4"/>
          <a:srcRect l="21663" t="37486" r="57577" b="13714"/>
          <a:stretch>
            <a:fillRect/>
          </a:stretch>
        </p:blipFill>
        <p:spPr bwMode="auto">
          <a:xfrm>
            <a:off x="1226657" y="3733800"/>
            <a:ext cx="1446486" cy="212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" name="Straight Arrow Connector 18"/>
          <p:cNvCxnSpPr/>
          <p:nvPr/>
        </p:nvCxnSpPr>
        <p:spPr>
          <a:xfrm rot="5400000">
            <a:off x="8077994" y="1309112"/>
            <a:ext cx="457200" cy="1588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4"/>
          <a:srcRect l="45606" t="37486" r="33064" b="13714"/>
          <a:stretch>
            <a:fillRect/>
          </a:stretch>
        </p:blipFill>
        <p:spPr bwMode="auto">
          <a:xfrm>
            <a:off x="2857205" y="3733800"/>
            <a:ext cx="1486195" cy="212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>
          <a:xfrm rot="16200000">
            <a:off x="207378" y="4898023"/>
            <a:ext cx="1752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latin typeface="Calibri" pitchFamily="34" charset="0"/>
                <a:cs typeface="Calibri" pitchFamily="34" charset="0"/>
              </a:rPr>
              <a:t>Source:</a:t>
            </a:r>
            <a:r>
              <a:rPr lang="en-US" sz="8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800" dirty="0" smtClean="0">
                <a:latin typeface="Calibri" pitchFamily="34" charset="0"/>
                <a:cs typeface="Calibri" pitchFamily="34" charset="0"/>
              </a:rPr>
              <a:t>Russell, Hertz, McMillan</a:t>
            </a:r>
          </a:p>
          <a:p>
            <a:r>
              <a:rPr lang="en-US" sz="800" i="1" dirty="0" smtClean="0">
                <a:latin typeface="Calibri" pitchFamily="34" charset="0"/>
                <a:cs typeface="Calibri" pitchFamily="34" charset="0"/>
              </a:rPr>
              <a:t>Biology: The Dynamic Science </a:t>
            </a:r>
            <a:endParaRPr lang="en-US" sz="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17097" y="3429000"/>
            <a:ext cx="821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Normal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24200" y="3429000"/>
            <a:ext cx="881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Infected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0" y="6583363"/>
            <a:ext cx="3473836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/>
              <a:t>Lee, </a:t>
            </a:r>
            <a:r>
              <a:rPr lang="en-US" sz="1200" dirty="0" err="1"/>
              <a:t>Seo</a:t>
            </a:r>
            <a:r>
              <a:rPr lang="en-US" sz="1200" dirty="0"/>
              <a:t>,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  <a:r>
              <a:rPr lang="en-US" sz="1200" i="1" dirty="0" smtClean="0"/>
              <a:t>PNAS </a:t>
            </a:r>
            <a:r>
              <a:rPr lang="en-US" sz="1200" dirty="0"/>
              <a:t>108:18548–18553 </a:t>
            </a:r>
            <a:r>
              <a:rPr lang="en-US" sz="1200" i="1" dirty="0" smtClean="0"/>
              <a:t> </a:t>
            </a:r>
            <a:r>
              <a:rPr lang="en-US" sz="1200" dirty="0" smtClean="0"/>
              <a:t>(2011)</a:t>
            </a:r>
            <a:endParaRPr lang="en-US" sz="1200" dirty="0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008499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139659"/>
            <a:ext cx="5279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Summary of the major themes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143000"/>
            <a:ext cx="8763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Gene </a:t>
            </a:r>
            <a:r>
              <a:rPr lang="en-US" sz="2000" dirty="0">
                <a:latin typeface="Calibri" pitchFamily="34" charset="0"/>
              </a:rPr>
              <a:t>networks serve as general frameworks for studying gene function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Functional gene </a:t>
            </a:r>
            <a:r>
              <a:rPr lang="en-US" sz="2000" dirty="0">
                <a:latin typeface="Calibri" pitchFamily="34" charset="0"/>
              </a:rPr>
              <a:t>networks </a:t>
            </a:r>
            <a:r>
              <a:rPr lang="en-US" sz="2000" dirty="0" smtClean="0">
                <a:latin typeface="Calibri" pitchFamily="34" charset="0"/>
              </a:rPr>
              <a:t>can be (re)constructed based </a:t>
            </a:r>
            <a:r>
              <a:rPr lang="en-US" sz="2000" dirty="0">
                <a:latin typeface="Calibri" pitchFamily="34" charset="0"/>
              </a:rPr>
              <a:t>upon millions of </a:t>
            </a:r>
            <a:r>
              <a:rPr lang="en-US" sz="2000" dirty="0" smtClean="0">
                <a:latin typeface="Calibri" pitchFamily="34" charset="0"/>
              </a:rPr>
              <a:t>experimental observations via </a:t>
            </a:r>
            <a:r>
              <a:rPr lang="en-US" sz="2000" dirty="0">
                <a:latin typeface="Calibri" pitchFamily="34" charset="0"/>
              </a:rPr>
              <a:t>integrating these data </a:t>
            </a:r>
            <a:r>
              <a:rPr lang="en-US" sz="2000" dirty="0" smtClean="0">
                <a:latin typeface="Calibri" pitchFamily="34" charset="0"/>
              </a:rPr>
              <a:t>into statistical </a:t>
            </a:r>
            <a:r>
              <a:rPr lang="en-US" sz="2000" dirty="0">
                <a:latin typeface="Calibri" pitchFamily="34" charset="0"/>
              </a:rPr>
              <a:t>models of </a:t>
            </a:r>
            <a:r>
              <a:rPr lang="en-US" sz="2000" dirty="0" smtClean="0">
                <a:latin typeface="Calibri" pitchFamily="34" charset="0"/>
              </a:rPr>
              <a:t>functional connectivity </a:t>
            </a:r>
            <a:r>
              <a:rPr lang="en-US" sz="2000" dirty="0">
                <a:latin typeface="Calibri" pitchFamily="34" charset="0"/>
              </a:rPr>
              <a:t>among genes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Calibri" pitchFamily="34" charset="0"/>
              </a:rPr>
              <a:t>Guilt-by-association in such a network allows association of </a:t>
            </a:r>
            <a:r>
              <a:rPr lang="en-US" sz="2000" dirty="0" smtClean="0">
                <a:latin typeface="Calibri" pitchFamily="34" charset="0"/>
              </a:rPr>
              <a:t>genes with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functions, </a:t>
            </a:r>
            <a:r>
              <a:rPr lang="en-US" sz="2000" dirty="0">
                <a:latin typeface="Calibri" pitchFamily="34" charset="0"/>
              </a:rPr>
              <a:t>and genes with phenotypic traits, even highly polygenic ones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Functional gene networks have been constructed for yeast</a:t>
            </a:r>
            <a:r>
              <a:rPr lang="en-US" sz="2000" dirty="0">
                <a:latin typeface="Calibri" pitchFamily="34" charset="0"/>
              </a:rPr>
              <a:t>, </a:t>
            </a:r>
            <a:r>
              <a:rPr lang="en-US" sz="2000" i="1" dirty="0">
                <a:latin typeface="Calibri" pitchFamily="34" charset="0"/>
              </a:rPr>
              <a:t>C. </a:t>
            </a:r>
            <a:r>
              <a:rPr lang="en-US" sz="2000" i="1" dirty="0" err="1">
                <a:latin typeface="Calibri" pitchFamily="34" charset="0"/>
              </a:rPr>
              <a:t>elegans</a:t>
            </a:r>
            <a:r>
              <a:rPr lang="en-US" sz="2000" dirty="0">
                <a:latin typeface="Calibri" pitchFamily="34" charset="0"/>
              </a:rPr>
              <a:t>, </a:t>
            </a:r>
            <a:r>
              <a:rPr lang="en-US" sz="2000" i="1" dirty="0">
                <a:latin typeface="Calibri" pitchFamily="34" charset="0"/>
              </a:rPr>
              <a:t>Arabidopsis</a:t>
            </a:r>
            <a:r>
              <a:rPr lang="en-US" sz="2000" dirty="0">
                <a:latin typeface="Calibri" pitchFamily="34" charset="0"/>
              </a:rPr>
              <a:t>, </a:t>
            </a:r>
            <a:r>
              <a:rPr lang="en-US" sz="2000" dirty="0" smtClean="0">
                <a:latin typeface="Calibri" pitchFamily="34" charset="0"/>
              </a:rPr>
              <a:t>rice, mice, humans, many prokaryotes, and many other organisms…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278443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676400"/>
            <a:ext cx="563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Calibri" pitchFamily="34" charset="0"/>
              </a:rPr>
              <a:t>Live </a:t>
            </a:r>
            <a:r>
              <a:rPr lang="en-US" sz="4800" b="1" dirty="0">
                <a:latin typeface="Calibri" pitchFamily="34" charset="0"/>
              </a:rPr>
              <a:t>d</a:t>
            </a:r>
            <a:r>
              <a:rPr lang="en-US" sz="4800" b="1" dirty="0" smtClean="0">
                <a:latin typeface="Calibri" pitchFamily="34" charset="0"/>
              </a:rPr>
              <a:t>emo of</a:t>
            </a:r>
          </a:p>
          <a:p>
            <a:pPr algn="ctr"/>
            <a:r>
              <a:rPr lang="en-US" sz="4800" b="1" dirty="0">
                <a:latin typeface="Calibri" pitchFamily="34" charset="0"/>
              </a:rPr>
              <a:t>f</a:t>
            </a:r>
            <a:r>
              <a:rPr lang="en-US" sz="4800" b="1" dirty="0" smtClean="0">
                <a:latin typeface="Calibri" pitchFamily="34" charset="0"/>
              </a:rPr>
              <a:t>unctional networks and </a:t>
            </a:r>
            <a:r>
              <a:rPr lang="en-US" sz="4800" b="1" dirty="0" err="1" smtClean="0">
                <a:latin typeface="Calibri" pitchFamily="34" charset="0"/>
              </a:rPr>
              <a:t>Cytoscape</a:t>
            </a:r>
            <a:endParaRPr lang="en-US" sz="4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90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2" name="Picture 2" descr="Slide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1371600"/>
            <a:ext cx="6858000" cy="5143500"/>
          </a:xfrm>
          <a:prstGeom prst="rect">
            <a:avLst/>
          </a:prstGeom>
          <a:noFill/>
        </p:spPr>
      </p:pic>
      <p:sp>
        <p:nvSpPr>
          <p:cNvPr id="363523" name="Text Box 3"/>
          <p:cNvSpPr txBox="1">
            <a:spLocks noChangeArrowheads="1"/>
          </p:cNvSpPr>
          <p:nvPr/>
        </p:nvSpPr>
        <p:spPr bwMode="auto">
          <a:xfrm>
            <a:off x="7162800" y="2586038"/>
            <a:ext cx="328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a</a:t>
            </a:r>
          </a:p>
        </p:txBody>
      </p:sp>
      <p:sp>
        <p:nvSpPr>
          <p:cNvPr id="363524" name="Text Box 4"/>
          <p:cNvSpPr txBox="1">
            <a:spLocks noChangeArrowheads="1"/>
          </p:cNvSpPr>
          <p:nvPr/>
        </p:nvSpPr>
        <p:spPr bwMode="auto">
          <a:xfrm>
            <a:off x="8305800" y="2586038"/>
            <a:ext cx="3095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b</a:t>
            </a:r>
          </a:p>
        </p:txBody>
      </p:sp>
      <p:sp>
        <p:nvSpPr>
          <p:cNvPr id="363525" name="Text Box 5"/>
          <p:cNvSpPr txBox="1">
            <a:spLocks noChangeArrowheads="1"/>
          </p:cNvSpPr>
          <p:nvPr/>
        </p:nvSpPr>
        <p:spPr bwMode="auto">
          <a:xfrm>
            <a:off x="8305800" y="3957638"/>
            <a:ext cx="284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e</a:t>
            </a:r>
          </a:p>
        </p:txBody>
      </p:sp>
      <p:sp>
        <p:nvSpPr>
          <p:cNvPr id="363526" name="Text Box 6"/>
          <p:cNvSpPr txBox="1">
            <a:spLocks noChangeArrowheads="1"/>
          </p:cNvSpPr>
          <p:nvPr/>
        </p:nvSpPr>
        <p:spPr bwMode="auto">
          <a:xfrm>
            <a:off x="8305800" y="3271838"/>
            <a:ext cx="2778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g</a:t>
            </a:r>
          </a:p>
        </p:txBody>
      </p:sp>
      <p:sp>
        <p:nvSpPr>
          <p:cNvPr id="363527" name="Text Box 7"/>
          <p:cNvSpPr txBox="1">
            <a:spLocks noChangeArrowheads="1"/>
          </p:cNvSpPr>
          <p:nvPr/>
        </p:nvSpPr>
        <p:spPr bwMode="auto">
          <a:xfrm>
            <a:off x="7162800" y="3348038"/>
            <a:ext cx="2968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d</a:t>
            </a:r>
          </a:p>
        </p:txBody>
      </p:sp>
      <p:sp>
        <p:nvSpPr>
          <p:cNvPr id="363528" name="Text Box 8"/>
          <p:cNvSpPr txBox="1">
            <a:spLocks noChangeArrowheads="1"/>
          </p:cNvSpPr>
          <p:nvPr/>
        </p:nvSpPr>
        <p:spPr bwMode="auto">
          <a:xfrm>
            <a:off x="7086600" y="3957638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Times New Roman" pitchFamily="18" charset="0"/>
              </a:rPr>
              <a:t>b2</a:t>
            </a:r>
          </a:p>
        </p:txBody>
      </p:sp>
      <p:sp>
        <p:nvSpPr>
          <p:cNvPr id="363529" name="Text Box 9"/>
          <p:cNvSpPr txBox="1">
            <a:spLocks noChangeArrowheads="1"/>
          </p:cNvSpPr>
          <p:nvPr/>
        </p:nvSpPr>
        <p:spPr bwMode="auto">
          <a:xfrm>
            <a:off x="8153400" y="4719638"/>
            <a:ext cx="51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Times New Roman" pitchFamily="18" charset="0"/>
              </a:rPr>
              <a:t>c12</a:t>
            </a:r>
          </a:p>
        </p:txBody>
      </p:sp>
      <p:sp>
        <p:nvSpPr>
          <p:cNvPr id="363530" name="Text Box 10"/>
          <p:cNvSpPr txBox="1">
            <a:spLocks noChangeArrowheads="1"/>
          </p:cNvSpPr>
          <p:nvPr/>
        </p:nvSpPr>
        <p:spPr bwMode="auto">
          <a:xfrm>
            <a:off x="7239000" y="4719638"/>
            <a:ext cx="285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Times New Roman" pitchFamily="18" charset="0"/>
              </a:rPr>
              <a:t>a</a:t>
            </a:r>
          </a:p>
        </p:txBody>
      </p:sp>
      <p:sp>
        <p:nvSpPr>
          <p:cNvPr id="363531" name="Line 11"/>
          <p:cNvSpPr>
            <a:spLocks noChangeShapeType="1"/>
          </p:cNvSpPr>
          <p:nvPr/>
        </p:nvSpPr>
        <p:spPr bwMode="auto">
          <a:xfrm flipV="1">
            <a:off x="7543800" y="2890838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2" name="Line 12"/>
          <p:cNvSpPr>
            <a:spLocks noChangeShapeType="1"/>
          </p:cNvSpPr>
          <p:nvPr/>
        </p:nvSpPr>
        <p:spPr bwMode="auto">
          <a:xfrm>
            <a:off x="7543800" y="2890838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3" name="Line 13"/>
          <p:cNvSpPr>
            <a:spLocks noChangeShapeType="1"/>
          </p:cNvSpPr>
          <p:nvPr/>
        </p:nvSpPr>
        <p:spPr bwMode="auto">
          <a:xfrm flipV="1">
            <a:off x="7543800" y="2890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4" name="Line 14"/>
          <p:cNvSpPr>
            <a:spLocks noChangeShapeType="1"/>
          </p:cNvSpPr>
          <p:nvPr/>
        </p:nvSpPr>
        <p:spPr bwMode="auto">
          <a:xfrm>
            <a:off x="7543800" y="2890838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5" name="Line 15"/>
          <p:cNvSpPr>
            <a:spLocks noChangeShapeType="1"/>
          </p:cNvSpPr>
          <p:nvPr/>
        </p:nvSpPr>
        <p:spPr bwMode="auto">
          <a:xfrm>
            <a:off x="8229600" y="2890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6" name="Line 16"/>
          <p:cNvSpPr>
            <a:spLocks noChangeShapeType="1"/>
          </p:cNvSpPr>
          <p:nvPr/>
        </p:nvSpPr>
        <p:spPr bwMode="auto">
          <a:xfrm flipV="1">
            <a:off x="7543800" y="35004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7" name="Line 17"/>
          <p:cNvSpPr>
            <a:spLocks noChangeShapeType="1"/>
          </p:cNvSpPr>
          <p:nvPr/>
        </p:nvSpPr>
        <p:spPr bwMode="auto">
          <a:xfrm flipV="1">
            <a:off x="8229600" y="35004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8" name="Line 18"/>
          <p:cNvSpPr>
            <a:spLocks noChangeShapeType="1"/>
          </p:cNvSpPr>
          <p:nvPr/>
        </p:nvSpPr>
        <p:spPr bwMode="auto">
          <a:xfrm flipV="1">
            <a:off x="7543800" y="41100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9" name="Line 19"/>
          <p:cNvSpPr>
            <a:spLocks noChangeShapeType="1"/>
          </p:cNvSpPr>
          <p:nvPr/>
        </p:nvSpPr>
        <p:spPr bwMode="auto">
          <a:xfrm flipV="1">
            <a:off x="8229600" y="41100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40" name="Line 20"/>
          <p:cNvSpPr>
            <a:spLocks noChangeShapeType="1"/>
          </p:cNvSpPr>
          <p:nvPr/>
        </p:nvSpPr>
        <p:spPr bwMode="auto">
          <a:xfrm>
            <a:off x="7543800" y="4719638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41" name="Oval 21"/>
          <p:cNvSpPr>
            <a:spLocks noChangeArrowheads="1"/>
          </p:cNvSpPr>
          <p:nvPr/>
        </p:nvSpPr>
        <p:spPr bwMode="auto">
          <a:xfrm>
            <a:off x="7467600" y="28146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2" name="Oval 22"/>
          <p:cNvSpPr>
            <a:spLocks noChangeArrowheads="1"/>
          </p:cNvSpPr>
          <p:nvPr/>
        </p:nvSpPr>
        <p:spPr bwMode="auto">
          <a:xfrm>
            <a:off x="7467600" y="34242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3" name="Oval 23"/>
          <p:cNvSpPr>
            <a:spLocks noChangeArrowheads="1"/>
          </p:cNvSpPr>
          <p:nvPr/>
        </p:nvSpPr>
        <p:spPr bwMode="auto">
          <a:xfrm>
            <a:off x="8153400" y="28146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4" name="Oval 24"/>
          <p:cNvSpPr>
            <a:spLocks noChangeArrowheads="1"/>
          </p:cNvSpPr>
          <p:nvPr/>
        </p:nvSpPr>
        <p:spPr bwMode="auto">
          <a:xfrm>
            <a:off x="8153400" y="34242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5" name="Oval 25"/>
          <p:cNvSpPr>
            <a:spLocks noChangeArrowheads="1"/>
          </p:cNvSpPr>
          <p:nvPr/>
        </p:nvSpPr>
        <p:spPr bwMode="auto">
          <a:xfrm>
            <a:off x="7467600" y="40338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6" name="Oval 26"/>
          <p:cNvSpPr>
            <a:spLocks noChangeArrowheads="1"/>
          </p:cNvSpPr>
          <p:nvPr/>
        </p:nvSpPr>
        <p:spPr bwMode="auto">
          <a:xfrm>
            <a:off x="7467600" y="46434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7" name="Oval 27"/>
          <p:cNvSpPr>
            <a:spLocks noChangeArrowheads="1"/>
          </p:cNvSpPr>
          <p:nvPr/>
        </p:nvSpPr>
        <p:spPr bwMode="auto">
          <a:xfrm>
            <a:off x="8153400" y="40338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8" name="Oval 28"/>
          <p:cNvSpPr>
            <a:spLocks noChangeArrowheads="1"/>
          </p:cNvSpPr>
          <p:nvPr/>
        </p:nvSpPr>
        <p:spPr bwMode="auto">
          <a:xfrm>
            <a:off x="8153400" y="46434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9" name="Rectangle 29"/>
          <p:cNvSpPr>
            <a:spLocks noChangeArrowheads="1"/>
          </p:cNvSpPr>
          <p:nvPr/>
        </p:nvSpPr>
        <p:spPr bwMode="auto">
          <a:xfrm>
            <a:off x="457200" y="4248150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50" name="Rectangle 30"/>
          <p:cNvSpPr>
            <a:spLocks noChangeArrowheads="1"/>
          </p:cNvSpPr>
          <p:nvPr/>
        </p:nvSpPr>
        <p:spPr bwMode="auto">
          <a:xfrm>
            <a:off x="3276600" y="5391150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51" name="Text Box 31"/>
          <p:cNvSpPr txBox="1">
            <a:spLocks noChangeArrowheads="1"/>
          </p:cNvSpPr>
          <p:nvPr/>
        </p:nvSpPr>
        <p:spPr bwMode="auto">
          <a:xfrm>
            <a:off x="7064923" y="685800"/>
            <a:ext cx="16594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Network</a:t>
            </a:r>
          </a:p>
          <a:p>
            <a:pPr algn="ctr"/>
            <a:r>
              <a:rPr lang="en-US" sz="1800"/>
              <a:t>representation</a:t>
            </a:r>
          </a:p>
        </p:txBody>
      </p:sp>
      <p:sp>
        <p:nvSpPr>
          <p:cNvPr id="363552" name="Text Box 32"/>
          <p:cNvSpPr txBox="1">
            <a:spLocks noChangeArrowheads="1"/>
          </p:cNvSpPr>
          <p:nvPr/>
        </p:nvSpPr>
        <p:spPr bwMode="auto">
          <a:xfrm>
            <a:off x="582462" y="654050"/>
            <a:ext cx="18433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/>
              <a:t>X-ray structure</a:t>
            </a:r>
          </a:p>
          <a:p>
            <a:pPr algn="ctr"/>
            <a:r>
              <a:rPr lang="en-US" sz="1800" dirty="0"/>
              <a:t>of ATP synthase</a:t>
            </a:r>
          </a:p>
        </p:txBody>
      </p:sp>
      <p:sp>
        <p:nvSpPr>
          <p:cNvPr id="363553" name="Text Box 33"/>
          <p:cNvSpPr txBox="1">
            <a:spLocks noChangeArrowheads="1"/>
          </p:cNvSpPr>
          <p:nvPr/>
        </p:nvSpPr>
        <p:spPr bwMode="auto">
          <a:xfrm>
            <a:off x="4108450" y="685800"/>
            <a:ext cx="1301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Schematic</a:t>
            </a:r>
          </a:p>
          <a:p>
            <a:pPr algn="ctr"/>
            <a:r>
              <a:rPr lang="en-US" sz="1800"/>
              <a:t>version</a:t>
            </a:r>
          </a:p>
        </p:txBody>
      </p:sp>
      <p:sp>
        <p:nvSpPr>
          <p:cNvPr id="363554" name="Text Box 34"/>
          <p:cNvSpPr txBox="1">
            <a:spLocks noChangeArrowheads="1"/>
          </p:cNvSpPr>
          <p:nvPr/>
        </p:nvSpPr>
        <p:spPr bwMode="auto">
          <a:xfrm>
            <a:off x="3214688" y="5865813"/>
            <a:ext cx="31099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/>
              <a:t>Total set = </a:t>
            </a:r>
            <a:r>
              <a:rPr lang="en-US" sz="1800">
                <a:solidFill>
                  <a:schemeClr val="accent2"/>
                </a:solidFill>
              </a:rPr>
              <a:t>protein complex</a:t>
            </a:r>
          </a:p>
          <a:p>
            <a:pPr algn="l"/>
            <a:r>
              <a:rPr lang="en-US" sz="1800"/>
              <a:t>Sum of </a:t>
            </a:r>
            <a:r>
              <a:rPr lang="en-US" sz="1800">
                <a:solidFill>
                  <a:srgbClr val="FF0000"/>
                </a:solidFill>
              </a:rPr>
              <a:t>direct</a:t>
            </a:r>
            <a:r>
              <a:rPr lang="en-US" sz="1800"/>
              <a:t> + </a:t>
            </a:r>
            <a:r>
              <a:rPr lang="en-US" sz="1800">
                <a:solidFill>
                  <a:srgbClr val="FF0000"/>
                </a:solidFill>
              </a:rPr>
              <a:t>indirect</a:t>
            </a:r>
            <a:r>
              <a:rPr lang="en-US" sz="1800"/>
              <a:t> </a:t>
            </a:r>
          </a:p>
          <a:p>
            <a:pPr algn="l"/>
            <a:r>
              <a:rPr lang="en-US" sz="1800"/>
              <a:t>	   interactions</a:t>
            </a: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152400" y="-4465"/>
            <a:ext cx="8839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Contacts between proteins define protein interaction networks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55247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10148"/>
            <a:ext cx="8991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alibri" pitchFamily="34" charset="0"/>
              </a:rPr>
              <a:t>Let’s look at some of the </a:t>
            </a:r>
            <a:r>
              <a:rPr lang="en-US" sz="4000" dirty="0" smtClean="0">
                <a:latin typeface="Calibri" pitchFamily="34" charset="0"/>
              </a:rPr>
              <a:t>types </a:t>
            </a:r>
            <a:r>
              <a:rPr lang="en-US" sz="4000" dirty="0" smtClean="0">
                <a:latin typeface="Calibri" pitchFamily="34" charset="0"/>
              </a:rPr>
              <a:t>of interaction data </a:t>
            </a:r>
            <a:r>
              <a:rPr lang="en-US" sz="4000" dirty="0" smtClean="0">
                <a:latin typeface="Calibri" pitchFamily="34" charset="0"/>
              </a:rPr>
              <a:t>in </a:t>
            </a:r>
            <a:r>
              <a:rPr lang="en-US" sz="4000" dirty="0" smtClean="0">
                <a:latin typeface="Calibri" pitchFamily="34" charset="0"/>
              </a:rPr>
              <a:t>more </a:t>
            </a:r>
            <a:r>
              <a:rPr lang="en-US" sz="4000" dirty="0" smtClean="0">
                <a:latin typeface="Calibri" pitchFamily="34" charset="0"/>
              </a:rPr>
              <a:t>detail.</a:t>
            </a:r>
          </a:p>
          <a:p>
            <a:pPr algn="ctr"/>
            <a:endParaRPr lang="en-US" sz="4000" dirty="0">
              <a:latin typeface="Calibri" pitchFamily="34" charset="0"/>
            </a:endParaRPr>
          </a:p>
          <a:p>
            <a:pPr algn="ctr"/>
            <a:r>
              <a:rPr lang="en-US" sz="4000" dirty="0" smtClean="0">
                <a:latin typeface="Calibri" pitchFamily="34" charset="0"/>
              </a:rPr>
              <a:t>Some of these capture physical interactions, some genetic, some informational or logical.</a:t>
            </a:r>
            <a:endParaRPr lang="en-US" sz="4000" dirty="0">
              <a:latin typeface="Calibri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261650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62"/>
          <p:cNvGrpSpPr>
            <a:grpSpLocks/>
          </p:cNvGrpSpPr>
          <p:nvPr/>
        </p:nvGrpSpPr>
        <p:grpSpPr bwMode="auto">
          <a:xfrm rot="-2416847">
            <a:off x="1676400" y="4530725"/>
            <a:ext cx="1828800" cy="762000"/>
            <a:chOff x="1104" y="1440"/>
            <a:chExt cx="1152" cy="480"/>
          </a:xfrm>
        </p:grpSpPr>
        <p:sp>
          <p:nvSpPr>
            <p:cNvPr id="20514" name="Rectangle 1058"/>
            <p:cNvSpPr>
              <a:spLocks noChangeArrowheads="1"/>
            </p:cNvSpPr>
            <p:nvPr/>
          </p:nvSpPr>
          <p:spPr bwMode="auto">
            <a:xfrm>
              <a:off x="1104" y="1551"/>
              <a:ext cx="528" cy="2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15" name="AutoShape 1059"/>
            <p:cNvSpPr>
              <a:spLocks noChangeArrowheads="1"/>
            </p:cNvSpPr>
            <p:nvPr/>
          </p:nvSpPr>
          <p:spPr bwMode="auto">
            <a:xfrm>
              <a:off x="1536" y="1440"/>
              <a:ext cx="720" cy="480"/>
            </a:xfrm>
            <a:prstGeom prst="flowChartOnlineStorag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16" name="Text Box 1060"/>
            <p:cNvSpPr txBox="1">
              <a:spLocks noChangeArrowheads="1"/>
            </p:cNvSpPr>
            <p:nvPr/>
          </p:nvSpPr>
          <p:spPr bwMode="auto">
            <a:xfrm>
              <a:off x="1671" y="1553"/>
              <a:ext cx="34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Bait</a:t>
              </a:r>
            </a:p>
          </p:txBody>
        </p:sp>
        <p:sp>
          <p:nvSpPr>
            <p:cNvPr id="20517" name="Text Box 1061"/>
            <p:cNvSpPr txBox="1">
              <a:spLocks noChangeArrowheads="1"/>
            </p:cNvSpPr>
            <p:nvPr/>
          </p:nvSpPr>
          <p:spPr bwMode="auto">
            <a:xfrm>
              <a:off x="1107" y="1568"/>
              <a:ext cx="37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Calibri" pitchFamily="34" charset="0"/>
                </a:rPr>
                <a:t>DBD</a:t>
              </a:r>
            </a:p>
          </p:txBody>
        </p:sp>
      </p:grpSp>
      <p:sp>
        <p:nvSpPr>
          <p:cNvPr id="20508" name="Oval 1052"/>
          <p:cNvSpPr>
            <a:spLocks noChangeArrowheads="1"/>
          </p:cNvSpPr>
          <p:nvPr/>
        </p:nvSpPr>
        <p:spPr bwMode="auto">
          <a:xfrm>
            <a:off x="4419600" y="4530725"/>
            <a:ext cx="14478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6" name="Line 1030"/>
          <p:cNvSpPr>
            <a:spLocks noChangeShapeType="1"/>
          </p:cNvSpPr>
          <p:nvPr/>
        </p:nvSpPr>
        <p:spPr bwMode="auto">
          <a:xfrm>
            <a:off x="5534025" y="2152650"/>
            <a:ext cx="762000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2" name="Text Box 1026"/>
          <p:cNvSpPr txBox="1">
            <a:spLocks noChangeArrowheads="1"/>
          </p:cNvSpPr>
          <p:nvPr/>
        </p:nvSpPr>
        <p:spPr bwMode="auto">
          <a:xfrm>
            <a:off x="1" y="457200"/>
            <a:ext cx="91439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 general, purifying proteins one at a time, mixing them, and assaying for interactions is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far too slow &amp; laborious.  We need something faster! Hence, h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igh-throughput screens, e.g. yeast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two-hybrid assays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0483" name="Rectangle 1027"/>
          <p:cNvSpPr>
            <a:spLocks noChangeArrowheads="1"/>
          </p:cNvSpPr>
          <p:nvPr/>
        </p:nvSpPr>
        <p:spPr bwMode="auto">
          <a:xfrm>
            <a:off x="1828800" y="1939925"/>
            <a:ext cx="838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4" name="Oval 1028"/>
          <p:cNvSpPr>
            <a:spLocks noChangeArrowheads="1"/>
          </p:cNvSpPr>
          <p:nvPr/>
        </p:nvSpPr>
        <p:spPr bwMode="auto">
          <a:xfrm>
            <a:off x="4724400" y="1676400"/>
            <a:ext cx="8382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5" name="AutoShape 1029"/>
          <p:cNvSpPr>
            <a:spLocks noChangeArrowheads="1"/>
          </p:cNvSpPr>
          <p:nvPr/>
        </p:nvSpPr>
        <p:spPr bwMode="auto">
          <a:xfrm>
            <a:off x="2514600" y="1763713"/>
            <a:ext cx="1143000" cy="762000"/>
          </a:xfrm>
          <a:prstGeom prst="flowChartOnlineStorage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7" name="Rectangle 1031"/>
          <p:cNvSpPr>
            <a:spLocks noChangeArrowheads="1"/>
          </p:cNvSpPr>
          <p:nvPr/>
        </p:nvSpPr>
        <p:spPr bwMode="auto">
          <a:xfrm>
            <a:off x="6172200" y="1881188"/>
            <a:ext cx="533400" cy="533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8" name="Text Box 1032"/>
          <p:cNvSpPr txBox="1">
            <a:spLocks noChangeArrowheads="1"/>
          </p:cNvSpPr>
          <p:nvPr/>
        </p:nvSpPr>
        <p:spPr bwMode="auto">
          <a:xfrm>
            <a:off x="2743200" y="1992868"/>
            <a:ext cx="5501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Bait</a:t>
            </a:r>
          </a:p>
        </p:txBody>
      </p:sp>
      <p:sp>
        <p:nvSpPr>
          <p:cNvPr id="20489" name="Text Box 1033"/>
          <p:cNvSpPr txBox="1">
            <a:spLocks noChangeArrowheads="1"/>
          </p:cNvSpPr>
          <p:nvPr/>
        </p:nvSpPr>
        <p:spPr bwMode="auto">
          <a:xfrm>
            <a:off x="4821078" y="1967984"/>
            <a:ext cx="5985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Prey</a:t>
            </a:r>
          </a:p>
        </p:txBody>
      </p:sp>
      <p:sp>
        <p:nvSpPr>
          <p:cNvPr id="20490" name="Text Box 1034"/>
          <p:cNvSpPr txBox="1">
            <a:spLocks noChangeArrowheads="1"/>
          </p:cNvSpPr>
          <p:nvPr/>
        </p:nvSpPr>
        <p:spPr bwMode="auto">
          <a:xfrm>
            <a:off x="1241018" y="2473325"/>
            <a:ext cx="13644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Calibri" pitchFamily="34" charset="0"/>
              </a:rPr>
              <a:t>DNA binding</a:t>
            </a:r>
          </a:p>
          <a:p>
            <a:pPr algn="ctr"/>
            <a:r>
              <a:rPr lang="en-US" sz="1800">
                <a:latin typeface="Calibri" pitchFamily="34" charset="0"/>
              </a:rPr>
              <a:t>domain</a:t>
            </a:r>
          </a:p>
        </p:txBody>
      </p:sp>
      <p:sp>
        <p:nvSpPr>
          <p:cNvPr id="20491" name="Text Box 1035"/>
          <p:cNvSpPr txBox="1">
            <a:spLocks noChangeArrowheads="1"/>
          </p:cNvSpPr>
          <p:nvPr/>
        </p:nvSpPr>
        <p:spPr bwMode="auto">
          <a:xfrm>
            <a:off x="5749734" y="2473325"/>
            <a:ext cx="140532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Calibri" pitchFamily="34" charset="0"/>
              </a:rPr>
              <a:t>Transcription</a:t>
            </a:r>
          </a:p>
          <a:p>
            <a:pPr algn="ctr"/>
            <a:r>
              <a:rPr lang="en-US" sz="1800">
                <a:latin typeface="Calibri" pitchFamily="34" charset="0"/>
              </a:rPr>
              <a:t>activation</a:t>
            </a:r>
          </a:p>
          <a:p>
            <a:pPr algn="ctr"/>
            <a:r>
              <a:rPr lang="en-US" sz="1800">
                <a:latin typeface="Calibri" pitchFamily="34" charset="0"/>
              </a:rPr>
              <a:t>domain</a:t>
            </a:r>
          </a:p>
        </p:txBody>
      </p:sp>
      <p:sp>
        <p:nvSpPr>
          <p:cNvPr id="20492" name="Text Box 1036"/>
          <p:cNvSpPr txBox="1">
            <a:spLocks noChangeArrowheads="1"/>
          </p:cNvSpPr>
          <p:nvPr/>
        </p:nvSpPr>
        <p:spPr bwMode="auto">
          <a:xfrm>
            <a:off x="4038600" y="1920875"/>
            <a:ext cx="33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+</a:t>
            </a:r>
          </a:p>
        </p:txBody>
      </p:sp>
      <p:sp>
        <p:nvSpPr>
          <p:cNvPr id="20493" name="Line 1037"/>
          <p:cNvSpPr>
            <a:spLocks noChangeShapeType="1"/>
          </p:cNvSpPr>
          <p:nvPr/>
        </p:nvSpPr>
        <p:spPr bwMode="auto">
          <a:xfrm>
            <a:off x="4267200" y="2778125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3" name="Line 1047"/>
          <p:cNvSpPr>
            <a:spLocks noChangeShapeType="1"/>
          </p:cNvSpPr>
          <p:nvPr/>
        </p:nvSpPr>
        <p:spPr bwMode="auto">
          <a:xfrm>
            <a:off x="914400" y="5673725"/>
            <a:ext cx="762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4" name="Rectangle 1048"/>
          <p:cNvSpPr>
            <a:spLocks noChangeArrowheads="1"/>
          </p:cNvSpPr>
          <p:nvPr/>
        </p:nvSpPr>
        <p:spPr bwMode="auto">
          <a:xfrm>
            <a:off x="1295400" y="5597525"/>
            <a:ext cx="1371600" cy="1524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5" name="Text Box 1049"/>
          <p:cNvSpPr txBox="1">
            <a:spLocks noChangeArrowheads="1"/>
          </p:cNvSpPr>
          <p:nvPr/>
        </p:nvSpPr>
        <p:spPr bwMode="auto">
          <a:xfrm>
            <a:off x="950129" y="5738813"/>
            <a:ext cx="203991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O</a:t>
            </a:r>
            <a:r>
              <a:rPr lang="en-US" sz="1800" dirty="0" smtClean="0">
                <a:latin typeface="Calibri" pitchFamily="34" charset="0"/>
              </a:rPr>
              <a:t>perator </a:t>
            </a:r>
            <a:r>
              <a:rPr lang="en-US" sz="1800" dirty="0">
                <a:latin typeface="Calibri" pitchFamily="34" charset="0"/>
              </a:rPr>
              <a:t>or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upstream activating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sequence</a:t>
            </a:r>
          </a:p>
        </p:txBody>
      </p:sp>
      <p:sp>
        <p:nvSpPr>
          <p:cNvPr id="20506" name="Rectangle 1050"/>
          <p:cNvSpPr>
            <a:spLocks noChangeArrowheads="1"/>
          </p:cNvSpPr>
          <p:nvPr/>
        </p:nvSpPr>
        <p:spPr bwMode="auto">
          <a:xfrm>
            <a:off x="4876800" y="5597525"/>
            <a:ext cx="38100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7" name="Text Box 1051"/>
          <p:cNvSpPr txBox="1">
            <a:spLocks noChangeArrowheads="1"/>
          </p:cNvSpPr>
          <p:nvPr/>
        </p:nvSpPr>
        <p:spPr bwMode="auto">
          <a:xfrm>
            <a:off x="6019800" y="5815013"/>
            <a:ext cx="15275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Reporter gene</a:t>
            </a:r>
          </a:p>
        </p:txBody>
      </p:sp>
      <p:sp>
        <p:nvSpPr>
          <p:cNvPr id="20509" name="Line 1053"/>
          <p:cNvSpPr>
            <a:spLocks noChangeShapeType="1"/>
          </p:cNvSpPr>
          <p:nvPr/>
        </p:nvSpPr>
        <p:spPr bwMode="auto">
          <a:xfrm>
            <a:off x="4876800" y="5292725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10" name="Text Box 1054"/>
          <p:cNvSpPr txBox="1">
            <a:spLocks noChangeArrowheads="1"/>
          </p:cNvSpPr>
          <p:nvPr/>
        </p:nvSpPr>
        <p:spPr bwMode="auto">
          <a:xfrm>
            <a:off x="6080125" y="4900613"/>
            <a:ext cx="14053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T</a:t>
            </a:r>
            <a:r>
              <a:rPr lang="en-US" sz="1800" dirty="0" smtClean="0">
                <a:latin typeface="Calibri" pitchFamily="34" charset="0"/>
              </a:rPr>
              <a:t>ranscription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20511" name="Text Box 1055"/>
          <p:cNvSpPr txBox="1">
            <a:spLocks noChangeArrowheads="1"/>
          </p:cNvSpPr>
          <p:nvPr/>
        </p:nvSpPr>
        <p:spPr bwMode="auto">
          <a:xfrm>
            <a:off x="5148943" y="4225925"/>
            <a:ext cx="18750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Core transcription</a:t>
            </a:r>
          </a:p>
          <a:p>
            <a:pPr algn="ctr"/>
            <a:r>
              <a:rPr lang="en-US" sz="1800" dirty="0" smtClean="0">
                <a:latin typeface="Calibri" pitchFamily="34" charset="0"/>
              </a:rPr>
              <a:t>    machinery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20512" name="Text Box 1056"/>
          <p:cNvSpPr txBox="1">
            <a:spLocks noChangeArrowheads="1"/>
          </p:cNvSpPr>
          <p:nvPr/>
        </p:nvSpPr>
        <p:spPr bwMode="auto">
          <a:xfrm>
            <a:off x="1828800" y="1984375"/>
            <a:ext cx="595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DBD</a:t>
            </a:r>
          </a:p>
        </p:txBody>
      </p:sp>
      <p:sp>
        <p:nvSpPr>
          <p:cNvPr id="20513" name="Text Box 1057"/>
          <p:cNvSpPr txBox="1">
            <a:spLocks noChangeArrowheads="1"/>
          </p:cNvSpPr>
          <p:nvPr/>
        </p:nvSpPr>
        <p:spPr bwMode="auto">
          <a:xfrm>
            <a:off x="6192678" y="1967984"/>
            <a:ext cx="4924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Act</a:t>
            </a:r>
          </a:p>
        </p:txBody>
      </p:sp>
      <p:grpSp>
        <p:nvGrpSpPr>
          <p:cNvPr id="3" name="Group 1068"/>
          <p:cNvGrpSpPr>
            <a:grpSpLocks/>
          </p:cNvGrpSpPr>
          <p:nvPr/>
        </p:nvGrpSpPr>
        <p:grpSpPr bwMode="auto">
          <a:xfrm rot="2010153">
            <a:off x="2995613" y="3975100"/>
            <a:ext cx="1981200" cy="914400"/>
            <a:chOff x="2928" y="1152"/>
            <a:chExt cx="1248" cy="576"/>
          </a:xfrm>
        </p:grpSpPr>
        <p:sp>
          <p:nvSpPr>
            <p:cNvPr id="20519" name="Line 1063"/>
            <p:cNvSpPr>
              <a:spLocks noChangeShapeType="1"/>
            </p:cNvSpPr>
            <p:nvPr/>
          </p:nvSpPr>
          <p:spPr bwMode="auto">
            <a:xfrm>
              <a:off x="3438" y="1452"/>
              <a:ext cx="480" cy="0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20" name="Oval 1064"/>
            <p:cNvSpPr>
              <a:spLocks noChangeArrowheads="1"/>
            </p:cNvSpPr>
            <p:nvPr/>
          </p:nvSpPr>
          <p:spPr bwMode="auto">
            <a:xfrm>
              <a:off x="2928" y="1152"/>
              <a:ext cx="528" cy="57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21" name="Rectangle 1065"/>
            <p:cNvSpPr>
              <a:spLocks noChangeArrowheads="1"/>
            </p:cNvSpPr>
            <p:nvPr/>
          </p:nvSpPr>
          <p:spPr bwMode="auto">
            <a:xfrm>
              <a:off x="3840" y="1281"/>
              <a:ext cx="336" cy="33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22" name="Text Box 1066"/>
            <p:cNvSpPr txBox="1">
              <a:spLocks noChangeArrowheads="1"/>
            </p:cNvSpPr>
            <p:nvPr/>
          </p:nvSpPr>
          <p:spPr bwMode="auto">
            <a:xfrm>
              <a:off x="2997" y="1324"/>
              <a:ext cx="37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Prey</a:t>
              </a:r>
            </a:p>
          </p:txBody>
        </p:sp>
        <p:sp>
          <p:nvSpPr>
            <p:cNvPr id="20523" name="Text Box 1067"/>
            <p:cNvSpPr txBox="1">
              <a:spLocks noChangeArrowheads="1"/>
            </p:cNvSpPr>
            <p:nvPr/>
          </p:nvSpPr>
          <p:spPr bwMode="auto">
            <a:xfrm>
              <a:off x="3846" y="1319"/>
              <a:ext cx="31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Act</a:t>
              </a:r>
            </a:p>
          </p:txBody>
        </p:sp>
      </p:grp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Pairwise protein interactions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251540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1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609600"/>
            <a:ext cx="42862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20" name="Text Box 1028"/>
          <p:cNvSpPr txBox="1">
            <a:spLocks noChangeArrowheads="1"/>
          </p:cNvSpPr>
          <p:nvPr/>
        </p:nvSpPr>
        <p:spPr bwMode="auto">
          <a:xfrm>
            <a:off x="774468" y="4419600"/>
            <a:ext cx="198483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Diploid yeast</a:t>
            </a:r>
          </a:p>
          <a:p>
            <a:pPr algn="ctr"/>
            <a:r>
              <a:rPr lang="en-US">
                <a:latin typeface="Calibri" pitchFamily="34" charset="0"/>
              </a:rPr>
              <a:t>probed with </a:t>
            </a:r>
          </a:p>
          <a:p>
            <a:pPr algn="ctr"/>
            <a:r>
              <a:rPr lang="en-US">
                <a:latin typeface="Calibri" pitchFamily="34" charset="0"/>
              </a:rPr>
              <a:t>DNA-binding domain-</a:t>
            </a:r>
          </a:p>
          <a:p>
            <a:pPr algn="ctr"/>
            <a:r>
              <a:rPr lang="en-US">
                <a:latin typeface="Calibri" pitchFamily="34" charset="0"/>
              </a:rPr>
              <a:t>Pcf11 bait</a:t>
            </a:r>
          </a:p>
          <a:p>
            <a:pPr algn="ctr"/>
            <a:r>
              <a:rPr lang="en-US">
                <a:latin typeface="Calibri" pitchFamily="34" charset="0"/>
              </a:rPr>
              <a:t>fusion protein</a:t>
            </a:r>
          </a:p>
        </p:txBody>
      </p:sp>
      <p:sp>
        <p:nvSpPr>
          <p:cNvPr id="34821" name="Text Box 1029"/>
          <p:cNvSpPr txBox="1">
            <a:spLocks noChangeArrowheads="1"/>
          </p:cNvSpPr>
          <p:nvPr/>
        </p:nvSpPr>
        <p:spPr bwMode="auto">
          <a:xfrm>
            <a:off x="891737" y="1665288"/>
            <a:ext cx="185031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Haploid yeast</a:t>
            </a:r>
          </a:p>
          <a:p>
            <a:pPr algn="ctr"/>
            <a:r>
              <a:rPr lang="en-US" dirty="0">
                <a:latin typeface="Calibri" pitchFamily="34" charset="0"/>
              </a:rPr>
              <a:t>cells expressing</a:t>
            </a:r>
          </a:p>
          <a:p>
            <a:pPr algn="ctr"/>
            <a:r>
              <a:rPr lang="en-US" dirty="0">
                <a:latin typeface="Calibri" pitchFamily="34" charset="0"/>
              </a:rPr>
              <a:t>activation domain-</a:t>
            </a:r>
          </a:p>
          <a:p>
            <a:pPr algn="ctr"/>
            <a:r>
              <a:rPr lang="en-US" dirty="0">
                <a:latin typeface="Calibri" pitchFamily="34" charset="0"/>
              </a:rPr>
              <a:t>prey fusion proteins</a:t>
            </a:r>
          </a:p>
        </p:txBody>
      </p:sp>
      <p:sp>
        <p:nvSpPr>
          <p:cNvPr id="34822" name="Rectangle 1030"/>
          <p:cNvSpPr>
            <a:spLocks noChangeArrowheads="1"/>
          </p:cNvSpPr>
          <p:nvPr/>
        </p:nvSpPr>
        <p:spPr bwMode="auto">
          <a:xfrm>
            <a:off x="2895600" y="3505200"/>
            <a:ext cx="219075" cy="1889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823" name="Rectangle 1031"/>
          <p:cNvSpPr>
            <a:spLocks noChangeArrowheads="1"/>
          </p:cNvSpPr>
          <p:nvPr/>
        </p:nvSpPr>
        <p:spPr bwMode="auto">
          <a:xfrm>
            <a:off x="2895600" y="439738"/>
            <a:ext cx="219075" cy="1889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827" name="Text Box 1035"/>
          <p:cNvSpPr txBox="1">
            <a:spLocks noChangeArrowheads="1"/>
          </p:cNvSpPr>
          <p:nvPr/>
        </p:nvSpPr>
        <p:spPr bwMode="auto">
          <a:xfrm>
            <a:off x="1828800" y="76200"/>
            <a:ext cx="62983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High-throughput yeast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two-hybrid assays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942015" y="6583363"/>
            <a:ext cx="2278188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 err="1" smtClean="0"/>
              <a:t>Uetz</a:t>
            </a:r>
            <a:r>
              <a:rPr lang="en-US" sz="1200" dirty="0" smtClean="0"/>
              <a:t>, </a:t>
            </a:r>
            <a:r>
              <a:rPr lang="en-US" sz="1200" dirty="0" err="1" smtClean="0"/>
              <a:t>Giot</a:t>
            </a:r>
            <a:r>
              <a:rPr lang="en-US" sz="1200" dirty="0" smtClean="0"/>
              <a:t>,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  <a:r>
              <a:rPr lang="en-US" sz="1200" i="1" dirty="0" smtClean="0"/>
              <a:t>Nature</a:t>
            </a:r>
            <a:r>
              <a:rPr lang="en-US" sz="1200" dirty="0" smtClean="0"/>
              <a:t> (2000)</a:t>
            </a:r>
            <a:endParaRPr lang="en-US" sz="120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270211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6" name="Oval 22"/>
          <p:cNvSpPr>
            <a:spLocks noChangeArrowheads="1"/>
          </p:cNvSpPr>
          <p:nvPr/>
        </p:nvSpPr>
        <p:spPr bwMode="auto">
          <a:xfrm>
            <a:off x="4267200" y="2514600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7" name="Oval 23"/>
          <p:cNvSpPr>
            <a:spLocks noChangeArrowheads="1"/>
          </p:cNvSpPr>
          <p:nvPr/>
        </p:nvSpPr>
        <p:spPr bwMode="auto">
          <a:xfrm>
            <a:off x="4800600" y="2667000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1676400" y="8382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2895600" y="762000"/>
            <a:ext cx="1219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2743200" y="762000"/>
            <a:ext cx="3048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3071813" y="200501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7" name="Oval 3"/>
          <p:cNvSpPr>
            <a:spLocks noChangeArrowheads="1"/>
          </p:cNvSpPr>
          <p:nvPr/>
        </p:nvSpPr>
        <p:spPr bwMode="auto">
          <a:xfrm>
            <a:off x="3276600" y="167640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8" name="Oval 4"/>
          <p:cNvSpPr>
            <a:spLocks noChangeArrowheads="1"/>
          </p:cNvSpPr>
          <p:nvPr/>
        </p:nvSpPr>
        <p:spPr bwMode="auto">
          <a:xfrm>
            <a:off x="2895600" y="190500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>
            <a:off x="3276600" y="10668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>
            <a:off x="2474913" y="3400425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1752600" y="2743200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8" name="AutoShape 14"/>
          <p:cNvSpPr>
            <a:spLocks noChangeArrowheads="1"/>
          </p:cNvSpPr>
          <p:nvPr/>
        </p:nvSpPr>
        <p:spPr bwMode="auto">
          <a:xfrm rot="-5400000">
            <a:off x="2819400" y="3124200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>
            <a:off x="3148013" y="337661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0" name="Oval 16"/>
          <p:cNvSpPr>
            <a:spLocks noChangeArrowheads="1"/>
          </p:cNvSpPr>
          <p:nvPr/>
        </p:nvSpPr>
        <p:spPr bwMode="auto">
          <a:xfrm>
            <a:off x="3352800" y="304800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1" name="Oval 17"/>
          <p:cNvSpPr>
            <a:spLocks noChangeArrowheads="1"/>
          </p:cNvSpPr>
          <p:nvPr/>
        </p:nvSpPr>
        <p:spPr bwMode="auto">
          <a:xfrm>
            <a:off x="2971800" y="327660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>
            <a:off x="3276600" y="2362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3" name="Oval 19"/>
          <p:cNvSpPr>
            <a:spLocks noChangeArrowheads="1"/>
          </p:cNvSpPr>
          <p:nvPr/>
        </p:nvSpPr>
        <p:spPr bwMode="auto">
          <a:xfrm>
            <a:off x="3733800" y="3505200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4" name="Oval 20"/>
          <p:cNvSpPr>
            <a:spLocks noChangeArrowheads="1"/>
          </p:cNvSpPr>
          <p:nvPr/>
        </p:nvSpPr>
        <p:spPr bwMode="auto">
          <a:xfrm>
            <a:off x="4038600" y="2819400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5" name="Oval 21"/>
          <p:cNvSpPr>
            <a:spLocks noChangeArrowheads="1"/>
          </p:cNvSpPr>
          <p:nvPr/>
        </p:nvSpPr>
        <p:spPr bwMode="auto">
          <a:xfrm>
            <a:off x="4343400" y="3200400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>
            <a:off x="3276600" y="3810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6412" name="Picture 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4572000"/>
            <a:ext cx="5810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413" name="Line 29"/>
          <p:cNvSpPr>
            <a:spLocks noChangeShapeType="1"/>
          </p:cNvSpPr>
          <p:nvPr/>
        </p:nvSpPr>
        <p:spPr bwMode="auto">
          <a:xfrm>
            <a:off x="3657600" y="5029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4" name="Line 30"/>
          <p:cNvSpPr>
            <a:spLocks noChangeShapeType="1"/>
          </p:cNvSpPr>
          <p:nvPr/>
        </p:nvSpPr>
        <p:spPr bwMode="auto">
          <a:xfrm>
            <a:off x="3657600" y="5334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5" name="Line 31"/>
          <p:cNvSpPr>
            <a:spLocks noChangeShapeType="1"/>
          </p:cNvSpPr>
          <p:nvPr/>
        </p:nvSpPr>
        <p:spPr bwMode="auto">
          <a:xfrm>
            <a:off x="3657600" y="5715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6" name="Line 32"/>
          <p:cNvSpPr>
            <a:spLocks noChangeShapeType="1"/>
          </p:cNvSpPr>
          <p:nvPr/>
        </p:nvSpPr>
        <p:spPr bwMode="auto">
          <a:xfrm>
            <a:off x="3657600" y="5943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7" name="Line 33"/>
          <p:cNvSpPr>
            <a:spLocks noChangeShapeType="1"/>
          </p:cNvSpPr>
          <p:nvPr/>
        </p:nvSpPr>
        <p:spPr bwMode="auto">
          <a:xfrm>
            <a:off x="3657600" y="5410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8" name="Line 34"/>
          <p:cNvSpPr>
            <a:spLocks noChangeShapeType="1"/>
          </p:cNvSpPr>
          <p:nvPr/>
        </p:nvSpPr>
        <p:spPr bwMode="auto">
          <a:xfrm>
            <a:off x="3657600" y="6172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9" name="Text Box 35"/>
          <p:cNvSpPr txBox="1">
            <a:spLocks noChangeArrowheads="1"/>
          </p:cNvSpPr>
          <p:nvPr/>
        </p:nvSpPr>
        <p:spPr bwMode="auto">
          <a:xfrm>
            <a:off x="4114800" y="48768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1</a:t>
            </a:r>
          </a:p>
        </p:txBody>
      </p:sp>
      <p:sp>
        <p:nvSpPr>
          <p:cNvPr id="16420" name="Text Box 36"/>
          <p:cNvSpPr txBox="1">
            <a:spLocks noChangeArrowheads="1"/>
          </p:cNvSpPr>
          <p:nvPr/>
        </p:nvSpPr>
        <p:spPr bwMode="auto">
          <a:xfrm>
            <a:off x="4114800" y="51054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2</a:t>
            </a:r>
          </a:p>
        </p:txBody>
      </p:sp>
      <p:sp>
        <p:nvSpPr>
          <p:cNvPr id="16421" name="Text Box 37"/>
          <p:cNvSpPr txBox="1">
            <a:spLocks noChangeArrowheads="1"/>
          </p:cNvSpPr>
          <p:nvPr/>
        </p:nvSpPr>
        <p:spPr bwMode="auto">
          <a:xfrm>
            <a:off x="4114800" y="52578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3</a:t>
            </a:r>
          </a:p>
        </p:txBody>
      </p:sp>
      <p:sp>
        <p:nvSpPr>
          <p:cNvPr id="16422" name="Text Box 38"/>
          <p:cNvSpPr txBox="1">
            <a:spLocks noChangeArrowheads="1"/>
          </p:cNvSpPr>
          <p:nvPr/>
        </p:nvSpPr>
        <p:spPr bwMode="auto">
          <a:xfrm>
            <a:off x="4114800" y="55626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protein 4</a:t>
            </a:r>
          </a:p>
        </p:txBody>
      </p:sp>
      <p:sp>
        <p:nvSpPr>
          <p:cNvPr id="16423" name="Text Box 39"/>
          <p:cNvSpPr txBox="1">
            <a:spLocks noChangeArrowheads="1"/>
          </p:cNvSpPr>
          <p:nvPr/>
        </p:nvSpPr>
        <p:spPr bwMode="auto">
          <a:xfrm>
            <a:off x="4114800" y="57912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5</a:t>
            </a:r>
          </a:p>
        </p:txBody>
      </p:sp>
      <p:sp>
        <p:nvSpPr>
          <p:cNvPr id="16424" name="Text Box 40"/>
          <p:cNvSpPr txBox="1">
            <a:spLocks noChangeArrowheads="1"/>
          </p:cNvSpPr>
          <p:nvPr/>
        </p:nvSpPr>
        <p:spPr bwMode="auto">
          <a:xfrm>
            <a:off x="4114800" y="60198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6</a:t>
            </a:r>
          </a:p>
        </p:txBody>
      </p:sp>
      <p:sp>
        <p:nvSpPr>
          <p:cNvPr id="16425" name="Text Box 41"/>
          <p:cNvSpPr txBox="1">
            <a:spLocks noChangeArrowheads="1"/>
          </p:cNvSpPr>
          <p:nvPr/>
        </p:nvSpPr>
        <p:spPr bwMode="auto">
          <a:xfrm>
            <a:off x="3570530" y="1850023"/>
            <a:ext cx="5100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Bait</a:t>
            </a:r>
          </a:p>
        </p:txBody>
      </p:sp>
      <p:sp>
        <p:nvSpPr>
          <p:cNvPr id="16426" name="Text Box 42"/>
          <p:cNvSpPr txBox="1">
            <a:spLocks noChangeArrowheads="1"/>
          </p:cNvSpPr>
          <p:nvPr/>
        </p:nvSpPr>
        <p:spPr bwMode="auto">
          <a:xfrm>
            <a:off x="2362200" y="1828800"/>
            <a:ext cx="4619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>
                <a:latin typeface="Calibri" pitchFamily="34" charset="0"/>
              </a:rPr>
              <a:t>Tag</a:t>
            </a:r>
          </a:p>
        </p:txBody>
      </p:sp>
      <p:sp>
        <p:nvSpPr>
          <p:cNvPr id="16427" name="Text Box 43"/>
          <p:cNvSpPr txBox="1">
            <a:spLocks noChangeArrowheads="1"/>
          </p:cNvSpPr>
          <p:nvPr/>
        </p:nvSpPr>
        <p:spPr bwMode="auto">
          <a:xfrm>
            <a:off x="1723220" y="3962400"/>
            <a:ext cx="8032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</a:t>
            </a:r>
          </a:p>
        </p:txBody>
      </p:sp>
      <p:sp>
        <p:nvSpPr>
          <p:cNvPr id="16428" name="Text Box 44"/>
          <p:cNvSpPr txBox="1">
            <a:spLocks noChangeArrowheads="1"/>
          </p:cNvSpPr>
          <p:nvPr/>
        </p:nvSpPr>
        <p:spPr bwMode="auto">
          <a:xfrm>
            <a:off x="2383079" y="5275263"/>
            <a:ext cx="586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SDS-</a:t>
            </a:r>
          </a:p>
          <a:p>
            <a:pPr algn="ctr"/>
            <a:r>
              <a:rPr lang="en-US" b="0">
                <a:latin typeface="Calibri" pitchFamily="34" charset="0"/>
              </a:rPr>
              <a:t>page</a:t>
            </a:r>
          </a:p>
        </p:txBody>
      </p:sp>
      <p:sp>
        <p:nvSpPr>
          <p:cNvPr id="16429" name="Text Box 45"/>
          <p:cNvSpPr txBox="1">
            <a:spLocks noChangeArrowheads="1"/>
          </p:cNvSpPr>
          <p:nvPr/>
        </p:nvSpPr>
        <p:spPr bwMode="auto">
          <a:xfrm>
            <a:off x="5105400" y="5334000"/>
            <a:ext cx="18329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Trypsin digest, </a:t>
            </a:r>
          </a:p>
          <a:p>
            <a:r>
              <a:rPr lang="en-US" b="0" dirty="0">
                <a:latin typeface="Calibri" pitchFamily="34" charset="0"/>
              </a:rPr>
              <a:t>identify peptides by</a:t>
            </a:r>
          </a:p>
          <a:p>
            <a:r>
              <a:rPr lang="en-US" b="0" dirty="0">
                <a:latin typeface="Calibri" pitchFamily="34" charset="0"/>
              </a:rPr>
              <a:t>mass spectrometry</a:t>
            </a:r>
          </a:p>
        </p:txBody>
      </p:sp>
      <p:sp>
        <p:nvSpPr>
          <p:cNvPr id="16430" name="Text Box 46"/>
          <p:cNvSpPr txBox="1">
            <a:spLocks noChangeArrowheads="1"/>
          </p:cNvSpPr>
          <p:nvPr/>
        </p:nvSpPr>
        <p:spPr bwMode="auto">
          <a:xfrm>
            <a:off x="5257800" y="961081"/>
            <a:ext cx="333972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High-throughput complex mapping by mass spectrometry</a:t>
            </a:r>
          </a:p>
        </p:txBody>
      </p:sp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Protein complexes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201066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5638800" cy="534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10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0738" y="3892550"/>
            <a:ext cx="3243262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10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7088" y="6559550"/>
            <a:ext cx="29337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7" name="Rectangle 1029"/>
          <p:cNvSpPr>
            <a:spLocks noChangeArrowheads="1"/>
          </p:cNvSpPr>
          <p:nvPr/>
        </p:nvSpPr>
        <p:spPr bwMode="auto">
          <a:xfrm>
            <a:off x="152400" y="152400"/>
            <a:ext cx="457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Text Box 1030"/>
          <p:cNvSpPr txBox="1">
            <a:spLocks noChangeArrowheads="1"/>
          </p:cNvSpPr>
          <p:nvPr/>
        </p:nvSpPr>
        <p:spPr bwMode="auto">
          <a:xfrm>
            <a:off x="6359525" y="1055688"/>
            <a:ext cx="201324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 493 bait proteins</a:t>
            </a:r>
          </a:p>
          <a:p>
            <a:pPr algn="ctr"/>
            <a:endParaRPr lang="en-US" sz="2000" dirty="0">
              <a:latin typeface="Calibri" pitchFamily="34" charset="0"/>
            </a:endParaRPr>
          </a:p>
          <a:p>
            <a:pPr algn="ctr"/>
            <a:r>
              <a:rPr lang="en-US" sz="2000" dirty="0" smtClean="0">
                <a:latin typeface="Calibri" pitchFamily="34" charset="0"/>
              </a:rPr>
              <a:t>3617 interactions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33799" name="Line 1031"/>
          <p:cNvSpPr>
            <a:spLocks noChangeShapeType="1"/>
          </p:cNvSpPr>
          <p:nvPr/>
        </p:nvSpPr>
        <p:spPr bwMode="auto">
          <a:xfrm>
            <a:off x="7391400" y="1371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00" name="Rectangle 1032"/>
          <p:cNvSpPr>
            <a:spLocks noChangeArrowheads="1"/>
          </p:cNvSpPr>
          <p:nvPr/>
        </p:nvSpPr>
        <p:spPr bwMode="auto">
          <a:xfrm>
            <a:off x="6324600" y="990600"/>
            <a:ext cx="21336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382891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48918</TotalTime>
  <Words>2112</Words>
  <Application>Microsoft Office PowerPoint</Application>
  <PresentationFormat>On-screen Show (4:3)</PresentationFormat>
  <Paragraphs>440</Paragraphs>
  <Slides>39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ICMB, University of Texas at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 Marcotte</dc:creator>
  <cp:lastModifiedBy>Edward Marcotte</cp:lastModifiedBy>
  <cp:revision>1779</cp:revision>
  <cp:lastPrinted>2014-04-10T15:43:27Z</cp:lastPrinted>
  <dcterms:created xsi:type="dcterms:W3CDTF">2002-09-07T00:42:37Z</dcterms:created>
  <dcterms:modified xsi:type="dcterms:W3CDTF">2014-04-10T15:43:49Z</dcterms:modified>
</cp:coreProperties>
</file>