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183" r:id="rId2"/>
    <p:sldId id="2080" r:id="rId3"/>
    <p:sldId id="2185" r:id="rId4"/>
    <p:sldId id="2172" r:id="rId5"/>
    <p:sldId id="2173" r:id="rId6"/>
    <p:sldId id="2174" r:id="rId7"/>
    <p:sldId id="2175" r:id="rId8"/>
    <p:sldId id="2177" r:id="rId9"/>
    <p:sldId id="2178" r:id="rId10"/>
    <p:sldId id="2179" r:id="rId11"/>
    <p:sldId id="2180" r:id="rId12"/>
    <p:sldId id="2181" r:id="rId13"/>
    <p:sldId id="2182" r:id="rId14"/>
    <p:sldId id="2160" r:id="rId15"/>
    <p:sldId id="2161" r:id="rId16"/>
    <p:sldId id="2162" r:id="rId17"/>
    <p:sldId id="2163" r:id="rId18"/>
    <p:sldId id="2164" r:id="rId19"/>
    <p:sldId id="2165" r:id="rId20"/>
    <p:sldId id="2166" r:id="rId21"/>
    <p:sldId id="2167" r:id="rId22"/>
    <p:sldId id="2168" r:id="rId23"/>
    <p:sldId id="2169" r:id="rId24"/>
    <p:sldId id="2170" r:id="rId25"/>
    <p:sldId id="2186" r:id="rId2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FFFFFF"/>
    <a:srgbClr val="FFFF99"/>
    <a:srgbClr val="FFFF66"/>
    <a:srgbClr val="00FF00"/>
    <a:srgbClr val="33CC33"/>
    <a:srgbClr val="00CCFF"/>
    <a:srgbClr val="993300"/>
    <a:srgbClr val="008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9438" autoAdjust="0"/>
    <p:restoredTop sz="89761" autoAdjust="0"/>
  </p:normalViewPr>
  <p:slideViewPr>
    <p:cSldViewPr>
      <p:cViewPr varScale="1">
        <p:scale>
          <a:sx n="74" d="100"/>
          <a:sy n="74" d="100"/>
        </p:scale>
        <p:origin x="-190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064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064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D78E74-D8D3-48EA-930C-771606242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77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728" y="0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916" y="4562542"/>
            <a:ext cx="5363372" cy="431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1797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728" y="9121797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15946CA-3914-445D-8178-77E01C26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87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C257B-72BB-4795-BC5A-DEE2BDD6938C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8D59E5-3AD6-40A1-AA21-1C68E32A5B2C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100BA-1382-44AA-A1E8-88AFD6AFB50F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3B27E4-738D-4129-A103-3C4FBE891C18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F144FB-7518-4150-B112-6E7FC1D3B475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1pPr>
            <a:lvl2pPr marL="772435" indent="-297090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2pPr>
            <a:lvl3pPr marL="1188361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3pPr>
            <a:lvl4pPr marL="1663705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4pPr>
            <a:lvl5pPr marL="2139050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5pPr>
            <a:lvl6pPr marL="2614394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6pPr>
            <a:lvl7pPr marL="3089738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7pPr>
            <a:lvl8pPr marL="3565083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8pPr>
            <a:lvl9pPr marL="4040427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032A656-F106-4DA2-A4CE-E76659B881EC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1pPr>
            <a:lvl2pPr marL="772435" indent="-297090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2pPr>
            <a:lvl3pPr marL="1188361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3pPr>
            <a:lvl4pPr marL="1663705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4pPr>
            <a:lvl5pPr marL="2139050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5pPr>
            <a:lvl6pPr marL="2614394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6pPr>
            <a:lvl7pPr marL="3089738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7pPr>
            <a:lvl8pPr marL="3565083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8pPr>
            <a:lvl9pPr marL="4040427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99E399-D4DE-4E19-B300-AE6D62613FE8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CE2F8F-1DA9-4699-BA11-F61DD4319429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1pPr>
            <a:lvl2pPr marL="772435" indent="-297090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2pPr>
            <a:lvl3pPr marL="1188361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3pPr>
            <a:lvl4pPr marL="1663705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4pPr>
            <a:lvl5pPr marL="2139050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5pPr>
            <a:lvl6pPr marL="2614394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6pPr>
            <a:lvl7pPr marL="3089738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7pPr>
            <a:lvl8pPr marL="3565083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8pPr>
            <a:lvl9pPr marL="4040427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77DE47C-0542-40BF-8083-FFF15BC5D491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A0D8D0-7380-432B-B0B5-27987210BAC0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8D340A-6256-4575-9125-1E8DED6AA0E0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FF1956-6BC8-40D0-9D23-2E9D9A90658F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4197A0-A199-4284-BEC0-6AA01E53F504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9B38-637B-4432-8518-F06A91E26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C56D-7057-4146-8D9F-0C2BECA48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5C975-111D-4A05-834B-92A331F8C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7063-CEB8-40B4-839A-EEBCB8B4B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8F9CC-9057-43BF-B289-7C711190F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D46D-E4D2-4DE2-B3E2-827EA4039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4F3CB-478B-48B5-87F1-7893E3025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80811-7D73-4F76-9314-121164F36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BA79A-ECA0-4D99-86D1-FFD2BB536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4B680-84C4-4244-BF8B-A2CBB4B35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FDF24-9D9A-4E0F-853F-8BA2E548D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13D7B2D-BA64-417D-A1A9-848F3C20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wm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marcotte\marcotte\Papers\Phenologs\Hye%20Ji%20YeastMouseAngiogenesis\Paper\LatestVersion\ToSubmit\SupplementalMovies\Supplemental%20Movie%202.m4v" TargetMode="External"/><Relationship Id="rId1" Type="http://schemas.openxmlformats.org/officeDocument/2006/relationships/video" Target="file:///C:\Users\marcotte\marcotte\Papers\Phenologs\Hye%20Ji%20YeastMouseAngiogenesis\Paper\LatestVersion\ToSubmit\SupplementalMovies\Supplemental%20Movie%201.m4v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arcotte\marcotte\Papers\Phenologs\Hye%20Ji%20YeastMouseAngiogenesis\Paper\LatestVersion\ToSubmitNGen\Submitted-9-2011\Supplemental%20Movie%203.m4v" TargetMode="Externa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76200" y="1524000"/>
            <a:ext cx="9144000" cy="1524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6000" b="1" kern="0" dirty="0" err="1" smtClean="0">
                <a:latin typeface="Calibri" pitchFamily="34" charset="0"/>
                <a:ea typeface="+mj-ea"/>
                <a:cs typeface="Calibri" pitchFamily="34" charset="0"/>
              </a:rPr>
              <a:t>Phenologs</a:t>
            </a:r>
            <a:endParaRPr lang="en-US" sz="6000" b="1" kern="0" dirty="0" smtClean="0">
              <a:latin typeface="Calibri" pitchFamily="34" charset="0"/>
              <a:ea typeface="+mj-ea"/>
              <a:cs typeface="Calibri" pitchFamily="34" charset="0"/>
            </a:endParaRPr>
          </a:p>
          <a:p>
            <a:pPr algn="ctr">
              <a:defRPr/>
            </a:pPr>
            <a:r>
              <a:rPr lang="en-US" sz="4000" b="1" kern="0" dirty="0" smtClean="0">
                <a:latin typeface="Calibri" pitchFamily="34" charset="0"/>
                <a:ea typeface="+mj-ea"/>
                <a:cs typeface="Calibri" pitchFamily="34" charset="0"/>
              </a:rPr>
              <a:t>An example of using bioinformatics to find new genes for genetic traits</a:t>
            </a:r>
            <a:endParaRPr lang="en-US" sz="4000" b="1" kern="0" dirty="0" smtClean="0">
              <a:latin typeface="Calibri" pitchFamily="34" charset="0"/>
              <a:ea typeface="+mj-ea"/>
              <a:cs typeface="Calibri" pitchFamily="34" charset="0"/>
            </a:endParaRPr>
          </a:p>
          <a:p>
            <a:pPr algn="ctr">
              <a:defRPr/>
            </a:pPr>
            <a:endParaRPr lang="en-US" sz="6000" b="1" kern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00641" y="5181664"/>
            <a:ext cx="7513960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>
                <a:latin typeface="Calibri" pitchFamily="34" charset="0"/>
              </a:rPr>
              <a:t>BIO337 Systems Biology / Bioinformatics – Spring 2014 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47521" y="5714520"/>
            <a:ext cx="5651335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>
                <a:latin typeface="Calibri" pitchFamily="34" charset="0"/>
              </a:rPr>
              <a:t>Edward Marcotte, Univ of Texas at Austin</a:t>
            </a:r>
            <a:endParaRPr lang="en-US" sz="250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117947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170" name="Text Box 2"/>
          <p:cNvSpPr txBox="1">
            <a:spLocks noChangeArrowheads="1"/>
          </p:cNvSpPr>
          <p:nvPr/>
        </p:nvSpPr>
        <p:spPr bwMode="auto">
          <a:xfrm>
            <a:off x="457200" y="17463"/>
            <a:ext cx="82105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Waardenburg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syndrome is a defect of neural crest cells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09600" y="5699125"/>
            <a:ext cx="2214563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Heike &amp; Hing, </a:t>
            </a:r>
            <a:r>
              <a:rPr lang="en-US" sz="1000" i="1"/>
              <a:t>Gene Reviews</a:t>
            </a:r>
            <a:r>
              <a:rPr lang="en-US" sz="1000"/>
              <a:t> (2009)</a:t>
            </a:r>
          </a:p>
        </p:txBody>
      </p:sp>
      <p:pic>
        <p:nvPicPr>
          <p:cNvPr id="38916" name="Picture 4" descr="mhfmovFig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08125"/>
            <a:ext cx="30861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657600" y="838200"/>
            <a:ext cx="5487988" cy="5959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Some WS correlates in other animals:</a:t>
            </a:r>
          </a:p>
          <a:p>
            <a:endParaRPr lang="en-US"/>
          </a:p>
          <a:p>
            <a:r>
              <a:rPr lang="en-US"/>
              <a:t>Deafness in Dalmatian dogs (22% unilaterally deaf)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Variations in the Blenheim spot of</a:t>
            </a:r>
          </a:p>
          <a:p>
            <a:r>
              <a:rPr lang="en-US"/>
              <a:t>Cavalier King Charles Spaniels</a:t>
            </a:r>
          </a:p>
          <a:p>
            <a:r>
              <a:rPr lang="en-US"/>
              <a:t>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Association between white blue-eyed cats and deafness</a:t>
            </a:r>
          </a:p>
          <a:p>
            <a:r>
              <a:rPr lang="en-US"/>
              <a:t>(noted by Darwin in 1859)</a:t>
            </a:r>
          </a:p>
          <a:p>
            <a:endParaRPr lang="en-US"/>
          </a:p>
          <a:p>
            <a:r>
              <a:rPr lang="en-US"/>
              <a:t>White forelock and deafness/bowel bowel blockage in foals</a:t>
            </a:r>
          </a:p>
          <a:p>
            <a:endParaRPr lang="en-US"/>
          </a:p>
          <a:p>
            <a:r>
              <a:rPr lang="en-US"/>
              <a:t>&amp; many more...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038600" y="1587500"/>
            <a:ext cx="1520825" cy="1841500"/>
            <a:chOff x="4871" y="2575"/>
            <a:chExt cx="958" cy="1160"/>
          </a:xfrm>
        </p:grpSpPr>
        <p:pic>
          <p:nvPicPr>
            <p:cNvPr id="38922" name="Picture 8"/>
            <p:cNvPicPr>
              <a:picLocks noChangeAspect="1" noChangeArrowheads="1"/>
            </p:cNvPicPr>
            <p:nvPr/>
          </p:nvPicPr>
          <p:blipFill>
            <a:blip r:embed="rId4"/>
            <a:srcRect l="9599" t="6554" r="12798" b="6554"/>
            <a:stretch>
              <a:fillRect/>
            </a:stretch>
          </p:blipFill>
          <p:spPr bwMode="auto">
            <a:xfrm>
              <a:off x="4871" y="2575"/>
              <a:ext cx="958" cy="10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38923" name="Text Box 9"/>
            <p:cNvSpPr txBox="1">
              <a:spLocks noChangeArrowheads="1"/>
            </p:cNvSpPr>
            <p:nvPr/>
          </p:nvSpPr>
          <p:spPr bwMode="auto">
            <a:xfrm>
              <a:off x="4954" y="3600"/>
              <a:ext cx="710" cy="1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www.petplanet.co.uk</a:t>
              </a:r>
            </a:p>
          </p:txBody>
        </p:sp>
      </p:grpSp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228600" y="898525"/>
            <a:ext cx="2960688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Neural crest cells migrate</a:t>
            </a:r>
          </a:p>
          <a:p>
            <a:pPr algn="ctr"/>
            <a:r>
              <a:rPr lang="en-US"/>
              <a:t>during embryonic development</a:t>
            </a:r>
          </a:p>
        </p:txBody>
      </p:sp>
      <p:pic>
        <p:nvPicPr>
          <p:cNvPr id="38920" name="Picture 11"/>
          <p:cNvPicPr>
            <a:picLocks noChangeAspect="1" noChangeArrowheads="1"/>
          </p:cNvPicPr>
          <p:nvPr/>
        </p:nvPicPr>
        <p:blipFill>
          <a:blip r:embed="rId5"/>
          <a:srcRect l="11850" t="6775" r="5078"/>
          <a:stretch>
            <a:fillRect/>
          </a:stretch>
        </p:blipFill>
        <p:spPr bwMode="auto">
          <a:xfrm>
            <a:off x="6981825" y="3429000"/>
            <a:ext cx="2009775" cy="1689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8921" name="Text Box 12"/>
          <p:cNvSpPr txBox="1">
            <a:spLocks noChangeArrowheads="1"/>
          </p:cNvSpPr>
          <p:nvPr/>
        </p:nvSpPr>
        <p:spPr bwMode="auto">
          <a:xfrm>
            <a:off x="7427913" y="5105400"/>
            <a:ext cx="1106487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/>
              <a:t>www.silvarcea.co.uk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344026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52563"/>
            <a:ext cx="8991600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481138"/>
            <a:ext cx="225425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3276600" y="1371600"/>
            <a:ext cx="152400" cy="381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6150" y="1481138"/>
            <a:ext cx="2428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7938" y="3454400"/>
            <a:ext cx="322262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46851" y="65088"/>
            <a:ext cx="9114651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Inactivating SEC23IP—predicted from </a:t>
            </a:r>
            <a:r>
              <a:rPr lang="en-US" sz="2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Arabidopsis</a:t>
            </a: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—in a tadpole disrupts neural crest cells, consistent with </a:t>
            </a:r>
            <a:r>
              <a:rPr lang="en-US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Waardenburg</a:t>
            </a: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syndrome</a:t>
            </a:r>
            <a:endParaRPr lang="en-U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en-U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4936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SEC23IP localizes to the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neural crest cells &amp; induces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neural crest defects upon knockdown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410200" y="6581001"/>
            <a:ext cx="38941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err="1">
                <a:latin typeface="Calibri" pitchFamily="34" charset="0"/>
              </a:rPr>
              <a:t>McGary</a:t>
            </a:r>
            <a:r>
              <a:rPr lang="en-US" dirty="0">
                <a:latin typeface="Calibri" pitchFamily="34" charset="0"/>
              </a:rPr>
              <a:t>, Park </a:t>
            </a:r>
            <a:r>
              <a:rPr lang="en-US" i="1" dirty="0">
                <a:latin typeface="Calibri" pitchFamily="34" charset="0"/>
              </a:rPr>
              <a:t>et al</a:t>
            </a:r>
            <a:r>
              <a:rPr lang="en-US" dirty="0">
                <a:latin typeface="Calibri" pitchFamily="34" charset="0"/>
              </a:rPr>
              <a:t>. </a:t>
            </a:r>
            <a:r>
              <a:rPr lang="en-US" i="1" dirty="0">
                <a:latin typeface="Calibri" pitchFamily="34" charset="0"/>
              </a:rPr>
              <a:t>PNAS </a:t>
            </a:r>
            <a:r>
              <a:rPr lang="en-US" dirty="0" smtClean="0">
                <a:latin typeface="Calibri" pitchFamily="34" charset="0"/>
              </a:rPr>
              <a:t>107:6544-9 (</a:t>
            </a:r>
            <a:r>
              <a:rPr lang="en-US" dirty="0">
                <a:latin typeface="Calibri" pitchFamily="34" charset="0"/>
              </a:rPr>
              <a:t>2010)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380866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arabidopsis.info/images/arabidopsis_ed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83" y="2624347"/>
            <a:ext cx="142875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69036" y="4585156"/>
            <a:ext cx="9076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</a:t>
            </a:r>
            <a:r>
              <a:rPr lang="en-US" sz="800" dirty="0" smtClean="0"/>
              <a:t>rabidopsis.info</a:t>
            </a:r>
            <a:endParaRPr lang="en-US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3505200" y="1180743"/>
            <a:ext cx="1885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Last common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ancestor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2862233"/>
            <a:ext cx="84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Plant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4156571" y="2197775"/>
            <a:ext cx="525264" cy="794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3352800" y="2460010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H="1" flipV="1">
            <a:off x="4419600" y="2460010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human-davinci"/>
          <p:cNvPicPr>
            <a:picLocks noChangeAspect="1" noChangeArrowheads="1"/>
          </p:cNvPicPr>
          <p:nvPr/>
        </p:nvPicPr>
        <p:blipFill>
          <a:blip r:embed="rId3"/>
          <a:srcRect l="7248" t="10773" r="9665" b="26933"/>
          <a:stretch>
            <a:fillRect/>
          </a:stretch>
        </p:blipFill>
        <p:spPr bwMode="auto">
          <a:xfrm>
            <a:off x="6792912" y="2764810"/>
            <a:ext cx="1893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379428" y="4754940"/>
            <a:ext cx="1959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now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used to direct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eural crest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ell migration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3547" y="4754940"/>
            <a:ext cx="2350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now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used to direct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olarized growth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 </a:t>
            </a:r>
            <a:r>
              <a:rPr lang="en-US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gravitropism</a:t>
            </a:r>
            <a:endParaRPr lang="en-US" sz="24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4232771" y="2426375"/>
            <a:ext cx="525264" cy="794"/>
          </a:xfrm>
          <a:prstGeom prst="line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3429000" y="2688610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H="1" flipV="1">
            <a:off x="4495800" y="2688610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>
            <a:off x="3048000" y="3145810"/>
            <a:ext cx="1295400" cy="1752600"/>
          </a:xfrm>
          <a:prstGeom prst="arc">
            <a:avLst>
              <a:gd name="adj1" fmla="val 10800021"/>
              <a:gd name="adj2" fmla="val 151170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24" idx="0"/>
          </p:cNvCxnSpPr>
          <p:nvPr/>
        </p:nvCxnSpPr>
        <p:spPr>
          <a:xfrm rot="16200000" flipH="1">
            <a:off x="2647949" y="4422156"/>
            <a:ext cx="800102" cy="1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/>
          <p:cNvSpPr/>
          <p:nvPr/>
        </p:nvSpPr>
        <p:spPr>
          <a:xfrm flipH="1">
            <a:off x="4648200" y="3145810"/>
            <a:ext cx="1295400" cy="1752600"/>
          </a:xfrm>
          <a:prstGeom prst="arc">
            <a:avLst>
              <a:gd name="adj1" fmla="val 10878301"/>
              <a:gd name="adj2" fmla="val 151353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5536220" y="4391391"/>
            <a:ext cx="814853" cy="92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594398" y="2862233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Human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86200" y="201174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Set of genes in LCA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733800" y="5279410"/>
            <a:ext cx="14478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587940" y="4831140"/>
            <a:ext cx="1776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Orthologous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libri" pitchFamily="34" charset="0"/>
              </a:rPr>
              <a:t>P</a:t>
            </a:r>
            <a:r>
              <a:rPr lang="en-US" sz="3200" b="1" dirty="0" err="1" smtClean="0">
                <a:latin typeface="Calibri" pitchFamily="34" charset="0"/>
              </a:rPr>
              <a:t>henologs</a:t>
            </a:r>
            <a:r>
              <a:rPr lang="en-US" sz="3200" b="1" dirty="0" smtClean="0">
                <a:latin typeface="Calibri" pitchFamily="34" charset="0"/>
              </a:rPr>
              <a:t> identify evolutionarily conserved systems of proteins relevant to particular traits/diseases. 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7620000" y="6400800"/>
            <a:ext cx="15319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/>
              <a:t>McGary</a:t>
            </a:r>
            <a:r>
              <a:rPr lang="en-US" sz="1200" dirty="0"/>
              <a:t>, Park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PNAS </a:t>
            </a:r>
            <a:r>
              <a:rPr lang="en-US" sz="1200" dirty="0"/>
              <a:t>(2010)</a:t>
            </a:r>
          </a:p>
        </p:txBody>
      </p:sp>
    </p:spTree>
    <p:extLst>
      <p:ext uri="{BB962C8B-B14F-4D97-AF65-F5344CB8AC3E}">
        <p14:creationId xmlns:p14="http://schemas.microsoft.com/office/powerpoint/2010/main" val="152194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980" name="Text Box 4"/>
          <p:cNvSpPr txBox="1">
            <a:spLocks noChangeArrowheads="1"/>
          </p:cNvSpPr>
          <p:nvPr/>
        </p:nvSpPr>
        <p:spPr bwMode="auto">
          <a:xfrm>
            <a:off x="533400" y="0"/>
            <a:ext cx="820667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Summary of a plant model of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Waardenburg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syndrome</a:t>
            </a:r>
          </a:p>
        </p:txBody>
      </p:sp>
      <p:pic>
        <p:nvPicPr>
          <p:cNvPr id="41987" name="Picture 5" descr="Xenopus-PV-graysilhouette-c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09600"/>
            <a:ext cx="22098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Line 6"/>
          <p:cNvSpPr>
            <a:spLocks noChangeShapeType="1"/>
          </p:cNvSpPr>
          <p:nvPr/>
        </p:nvSpPr>
        <p:spPr bwMode="auto">
          <a:xfrm>
            <a:off x="2819400" y="1577975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228600" y="2622550"/>
            <a:ext cx="2665413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BEGIN WITH KNOWN GENES</a:t>
            </a:r>
          </a:p>
          <a:p>
            <a:pPr algn="ctr"/>
            <a:r>
              <a:rPr lang="en-US" sz="1400" dirty="0"/>
              <a:t>for </a:t>
            </a:r>
            <a:r>
              <a:rPr lang="en-US" sz="1400" dirty="0" err="1"/>
              <a:t>Waardenburg</a:t>
            </a:r>
            <a:r>
              <a:rPr lang="en-US" sz="1400" dirty="0"/>
              <a:t> syndrome</a:t>
            </a:r>
          </a:p>
        </p:txBody>
      </p:sp>
      <p:sp>
        <p:nvSpPr>
          <p:cNvPr id="41990" name="Text Box 8"/>
          <p:cNvSpPr txBox="1">
            <a:spLocks noChangeArrowheads="1"/>
          </p:cNvSpPr>
          <p:nvPr/>
        </p:nvSpPr>
        <p:spPr bwMode="auto">
          <a:xfrm>
            <a:off x="2981325" y="2622550"/>
            <a:ext cx="3314700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/>
              <a:t>FIND PLANT ORTHOLOGS </a:t>
            </a:r>
            <a:r>
              <a:rPr lang="en-US" sz="1400"/>
              <a:t>that</a:t>
            </a:r>
          </a:p>
          <a:p>
            <a:pPr algn="ctr"/>
            <a:r>
              <a:rPr lang="en-US" sz="1400"/>
              <a:t>share mutant phenotypes (gravitropism)</a:t>
            </a:r>
          </a:p>
          <a:p>
            <a:pPr algn="ctr"/>
            <a:r>
              <a:rPr lang="en-US" sz="1400" b="1"/>
              <a:t>PREDICT</a:t>
            </a:r>
            <a:r>
              <a:rPr lang="en-US" sz="1400"/>
              <a:t> novel Waardenburg genes</a:t>
            </a:r>
            <a:endParaRPr lang="en-US" sz="1400" b="1"/>
          </a:p>
        </p:txBody>
      </p:sp>
      <p:sp>
        <p:nvSpPr>
          <p:cNvPr id="41991" name="Text Box 9"/>
          <p:cNvSpPr txBox="1">
            <a:spLocks noChangeArrowheads="1"/>
          </p:cNvSpPr>
          <p:nvPr/>
        </p:nvSpPr>
        <p:spPr bwMode="auto">
          <a:xfrm>
            <a:off x="6613525" y="2409825"/>
            <a:ext cx="1785938" cy="942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VALIDATE</a:t>
            </a:r>
          </a:p>
          <a:p>
            <a:pPr algn="ctr"/>
            <a:r>
              <a:rPr lang="en-US" sz="1400" b="1" dirty="0"/>
              <a:t>CANDIDATE GENE</a:t>
            </a:r>
            <a:endParaRPr lang="en-US" sz="1400" dirty="0"/>
          </a:p>
          <a:p>
            <a:pPr algn="ctr"/>
            <a:r>
              <a:rPr lang="en-US" sz="1400" dirty="0"/>
              <a:t>in frog, </a:t>
            </a:r>
            <a:r>
              <a:rPr lang="en-US" sz="1400" b="1" dirty="0"/>
              <a:t>CONFIRM</a:t>
            </a:r>
            <a:endParaRPr lang="en-US" sz="1400" dirty="0"/>
          </a:p>
          <a:p>
            <a:pPr algn="ctr"/>
            <a:r>
              <a:rPr lang="en-US" sz="1400" b="1" dirty="0"/>
              <a:t>PLANT MODEL</a:t>
            </a:r>
          </a:p>
        </p:txBody>
      </p:sp>
      <p:sp>
        <p:nvSpPr>
          <p:cNvPr id="41992" name="Line 10"/>
          <p:cNvSpPr>
            <a:spLocks noChangeShapeType="1"/>
          </p:cNvSpPr>
          <p:nvPr/>
        </p:nvSpPr>
        <p:spPr bwMode="auto">
          <a:xfrm>
            <a:off x="5600700" y="1577975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Line 11"/>
          <p:cNvSpPr>
            <a:spLocks noChangeShapeType="1"/>
          </p:cNvSpPr>
          <p:nvPr/>
        </p:nvSpPr>
        <p:spPr bwMode="auto">
          <a:xfrm rot="5400000">
            <a:off x="7124700" y="38862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Text Box 12"/>
          <p:cNvSpPr txBox="1">
            <a:spLocks noChangeArrowheads="1"/>
          </p:cNvSpPr>
          <p:nvPr/>
        </p:nvSpPr>
        <p:spPr bwMode="auto">
          <a:xfrm>
            <a:off x="7620000" y="3657600"/>
            <a:ext cx="2968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?</a:t>
            </a:r>
          </a:p>
        </p:txBody>
      </p:sp>
      <p:sp>
        <p:nvSpPr>
          <p:cNvPr id="41995" name="Text Box 13"/>
          <p:cNvSpPr txBox="1">
            <a:spLocks noChangeArrowheads="1"/>
          </p:cNvSpPr>
          <p:nvPr/>
        </p:nvSpPr>
        <p:spPr bwMode="auto">
          <a:xfrm>
            <a:off x="5773738" y="5257800"/>
            <a:ext cx="125162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  <a:cs typeface="Calibri" pitchFamily="34" charset="0"/>
              </a:rPr>
              <a:t>SEARCH FOR</a:t>
            </a:r>
          </a:p>
          <a:p>
            <a:pPr algn="ctr"/>
            <a:r>
              <a:rPr lang="en-US" b="1" dirty="0">
                <a:latin typeface="Calibri" pitchFamily="34" charset="0"/>
                <a:cs typeface="Calibri" pitchFamily="34" charset="0"/>
              </a:rPr>
              <a:t>MUTATIONS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in humans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996" name="Picture 14" descr="plant-graysilhouet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452438"/>
            <a:ext cx="1106488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7" name="Line 15"/>
          <p:cNvSpPr>
            <a:spLocks noChangeShapeType="1"/>
          </p:cNvSpPr>
          <p:nvPr/>
        </p:nvSpPr>
        <p:spPr bwMode="auto">
          <a:xfrm rot="5400000">
            <a:off x="1130300" y="38862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998" name="Text Box 16"/>
          <p:cNvSpPr txBox="1">
            <a:spLocks noChangeArrowheads="1"/>
          </p:cNvSpPr>
          <p:nvPr/>
        </p:nvSpPr>
        <p:spPr bwMode="auto">
          <a:xfrm>
            <a:off x="1625600" y="3657600"/>
            <a:ext cx="2968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?</a:t>
            </a:r>
          </a:p>
        </p:txBody>
      </p:sp>
      <p:sp>
        <p:nvSpPr>
          <p:cNvPr id="41999" name="Text Box 17"/>
          <p:cNvSpPr txBox="1">
            <a:spLocks noChangeArrowheads="1"/>
          </p:cNvSpPr>
          <p:nvPr/>
        </p:nvSpPr>
        <p:spPr bwMode="auto">
          <a:xfrm>
            <a:off x="2197100" y="5257800"/>
            <a:ext cx="1629806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  <a:cs typeface="Calibri" pitchFamily="34" charset="0"/>
              </a:rPr>
              <a:t>PREDICT AND </a:t>
            </a:r>
          </a:p>
          <a:p>
            <a:pPr algn="ctr"/>
            <a:r>
              <a:rPr lang="en-US" b="1" dirty="0">
                <a:latin typeface="Calibri" pitchFamily="34" charset="0"/>
                <a:cs typeface="Calibri" pitchFamily="34" charset="0"/>
              </a:rPr>
              <a:t>VALIDATE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new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gravitropism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genes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2000" name="Picture 18" descr="plant-graysilhouet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1106488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1" name="Picture 19" descr="girl-graysilhouet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457200"/>
            <a:ext cx="4206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2" name="Picture 20" descr="girl-graysilhouet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4495800"/>
            <a:ext cx="4206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28600" y="2667000"/>
            <a:ext cx="2743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971800" y="2514600"/>
            <a:ext cx="29718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943600" y="2438400"/>
            <a:ext cx="2514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81000" y="2667000"/>
            <a:ext cx="2245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Waardenburg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syndrome</a:t>
            </a: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genes…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29000" y="2691825"/>
            <a:ext cx="2351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…suggest a relevant plant</a:t>
            </a: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system. Plant genes…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18393" y="2521803"/>
            <a:ext cx="2544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…suggest new WS genes, </a:t>
            </a: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confirmed in frogs, </a:t>
            </a: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validating the plant model.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7620000" y="6400800"/>
            <a:ext cx="15319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/>
              <a:t>McGary</a:t>
            </a:r>
            <a:r>
              <a:rPr lang="en-US" sz="1200" dirty="0"/>
              <a:t>, Park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PNAS </a:t>
            </a:r>
            <a:r>
              <a:rPr lang="en-US" sz="1200" dirty="0"/>
              <a:t>(2010)</a:t>
            </a:r>
          </a:p>
        </p:txBody>
      </p:sp>
    </p:spTree>
    <p:extLst>
      <p:ext uri="{BB962C8B-B14F-4D97-AF65-F5344CB8AC3E}">
        <p14:creationId xmlns:p14="http://schemas.microsoft.com/office/powerpoint/2010/main" val="286997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6413" y="2133600"/>
            <a:ext cx="1957387" cy="457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046788" y="6629400"/>
            <a:ext cx="1039812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Dorling Kindersley 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4267200"/>
            <a:ext cx="1600200" cy="155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209800" y="5805488"/>
            <a:ext cx="1281113" cy="214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www.chemistryland.com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965325" y="3565525"/>
            <a:ext cx="34702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Can these really tell us about these?</a:t>
            </a: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2667000" y="3886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2" name="Freeform 8"/>
          <p:cNvSpPr>
            <a:spLocks/>
          </p:cNvSpPr>
          <p:nvPr/>
        </p:nvSpPr>
        <p:spPr bwMode="auto">
          <a:xfrm>
            <a:off x="5105400" y="3124200"/>
            <a:ext cx="762000" cy="508000"/>
          </a:xfrm>
          <a:custGeom>
            <a:avLst/>
            <a:gdLst>
              <a:gd name="T0" fmla="*/ 2147483647 w 344"/>
              <a:gd name="T1" fmla="*/ 2147483647 h 320"/>
              <a:gd name="T2" fmla="*/ 2147483647 w 344"/>
              <a:gd name="T3" fmla="*/ 2147483647 h 320"/>
              <a:gd name="T4" fmla="*/ 2147483647 w 344"/>
              <a:gd name="T5" fmla="*/ 2147483647 h 320"/>
              <a:gd name="T6" fmla="*/ 0 60000 65536"/>
              <a:gd name="T7" fmla="*/ 0 60000 65536"/>
              <a:gd name="T8" fmla="*/ 0 60000 65536"/>
              <a:gd name="T9" fmla="*/ 0 w 344"/>
              <a:gd name="T10" fmla="*/ 0 h 320"/>
              <a:gd name="T11" fmla="*/ 344 w 344"/>
              <a:gd name="T12" fmla="*/ 320 h 3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4" h="320">
                <a:moveTo>
                  <a:pt x="8" y="320"/>
                </a:moveTo>
                <a:cubicBezTo>
                  <a:pt x="4" y="192"/>
                  <a:pt x="0" y="64"/>
                  <a:pt x="56" y="32"/>
                </a:cubicBezTo>
                <a:cubicBezTo>
                  <a:pt x="112" y="0"/>
                  <a:pt x="296" y="112"/>
                  <a:pt x="344" y="1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3962400" y="990600"/>
            <a:ext cx="304800" cy="381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5"/>
          <a:srcRect l="3475" t="3228" r="17376" b="51646"/>
          <a:stretch>
            <a:fillRect/>
          </a:stretch>
        </p:blipFill>
        <p:spPr bwMode="auto">
          <a:xfrm>
            <a:off x="287443" y="1024753"/>
            <a:ext cx="3075879" cy="94353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3810000" y="881063"/>
            <a:ext cx="304800" cy="381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6045" name="Text Box 13"/>
          <p:cNvSpPr txBox="1">
            <a:spLocks noChangeArrowheads="1"/>
          </p:cNvSpPr>
          <p:nvPr/>
        </p:nvSpPr>
        <p:spPr bwMode="auto">
          <a:xfrm>
            <a:off x="257389" y="-76200"/>
            <a:ext cx="888661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Example #3: Yeast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genes linked to statin drug sensitivity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predict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mammalian blood vessel defects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21336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human versions of these yeast genes are </a:t>
            </a:r>
            <a:r>
              <a:rPr lang="en-US" u="sng" dirty="0" smtClean="0"/>
              <a:t>candidate angiogenesis genes</a:t>
            </a:r>
            <a:endParaRPr lang="en-US" u="sng" dirty="0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2115127" y="1893454"/>
            <a:ext cx="360223" cy="24938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2400" y="1752600"/>
            <a:ext cx="1024550" cy="40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7620000" y="6400800"/>
            <a:ext cx="15319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/>
              <a:t>McGary</a:t>
            </a:r>
            <a:r>
              <a:rPr lang="en-US" sz="1200" dirty="0"/>
              <a:t>, Park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PNAS </a:t>
            </a:r>
            <a:r>
              <a:rPr lang="en-US" sz="1200" dirty="0"/>
              <a:t>(2010)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376168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209800" y="4267200"/>
            <a:ext cx="5277406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&amp; angiogenesis defects in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cultured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human umbilical vein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cells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2931" name="Text Box 3"/>
          <p:cNvSpPr txBox="1">
            <a:spLocks noChangeArrowheads="1"/>
          </p:cNvSpPr>
          <p:nvPr/>
        </p:nvSpPr>
        <p:spPr bwMode="auto">
          <a:xfrm>
            <a:off x="1871663" y="2286000"/>
            <a:ext cx="55514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hemorrhaging in later stage embryos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533400"/>
            <a:ext cx="6934200" cy="1774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751138"/>
            <a:ext cx="6934200" cy="1592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5029200"/>
            <a:ext cx="6934200" cy="1612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32935" name="Rectangle 7"/>
          <p:cNvSpPr>
            <a:spLocks noChangeArrowheads="1"/>
          </p:cNvSpPr>
          <p:nvPr/>
        </p:nvSpPr>
        <p:spPr bwMode="auto">
          <a:xfrm>
            <a:off x="838200" y="2362200"/>
            <a:ext cx="7467600" cy="2057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2938" name="Rectangle 10"/>
          <p:cNvSpPr>
            <a:spLocks noChangeArrowheads="1"/>
          </p:cNvSpPr>
          <p:nvPr/>
        </p:nvSpPr>
        <p:spPr bwMode="auto">
          <a:xfrm>
            <a:off x="304800" y="4343400"/>
            <a:ext cx="8610600" cy="2286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127232" y="0"/>
            <a:ext cx="934743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Disrupting the SOX13 gene causes strong blood vessel defects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7620000" y="6400800"/>
            <a:ext cx="15319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/>
              <a:t>McGary</a:t>
            </a:r>
            <a:r>
              <a:rPr lang="en-US" sz="1200" dirty="0"/>
              <a:t>, Park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PNAS </a:t>
            </a:r>
            <a:r>
              <a:rPr lang="en-US" sz="1200" dirty="0"/>
              <a:t>(2010)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310026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2935" grpId="0" animBg="1"/>
      <p:bldP spid="15329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5200" y="914400"/>
            <a:ext cx="1885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Last common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ancestor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2595890"/>
            <a:ext cx="924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Yeast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4156571" y="1931432"/>
            <a:ext cx="525264" cy="794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3352800" y="2193667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H="1" flipV="1">
            <a:off x="4419600" y="2193667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671505"/>
            <a:ext cx="1600200" cy="155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7" name="Picture 16" descr="human-davinci"/>
          <p:cNvPicPr>
            <a:picLocks noChangeAspect="1" noChangeArrowheads="1"/>
          </p:cNvPicPr>
          <p:nvPr/>
        </p:nvPicPr>
        <p:blipFill>
          <a:blip r:embed="rId3"/>
          <a:srcRect l="7248" t="10773" r="9665" b="26933"/>
          <a:stretch>
            <a:fillRect/>
          </a:stretch>
        </p:blipFill>
        <p:spPr bwMode="auto">
          <a:xfrm>
            <a:off x="6792912" y="2498467"/>
            <a:ext cx="1893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555245" y="4488597"/>
            <a:ext cx="16075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now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used to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form blood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vessels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76400" y="4488597"/>
            <a:ext cx="18250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now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used to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maintain cell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walls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4232771" y="2160032"/>
            <a:ext cx="525264" cy="794"/>
          </a:xfrm>
          <a:prstGeom prst="line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3429000" y="2422267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H="1" flipV="1">
            <a:off x="4495800" y="2422267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>
            <a:off x="3048000" y="2879467"/>
            <a:ext cx="1295400" cy="1752600"/>
          </a:xfrm>
          <a:prstGeom prst="arc">
            <a:avLst>
              <a:gd name="adj1" fmla="val 10800021"/>
              <a:gd name="adj2" fmla="val 151170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24" idx="0"/>
          </p:cNvCxnSpPr>
          <p:nvPr/>
        </p:nvCxnSpPr>
        <p:spPr>
          <a:xfrm rot="16200000" flipH="1">
            <a:off x="2647949" y="4155813"/>
            <a:ext cx="800102" cy="1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/>
          <p:cNvSpPr/>
          <p:nvPr/>
        </p:nvSpPr>
        <p:spPr>
          <a:xfrm flipH="1">
            <a:off x="4648200" y="2879467"/>
            <a:ext cx="1295400" cy="1752600"/>
          </a:xfrm>
          <a:prstGeom prst="arc">
            <a:avLst>
              <a:gd name="adj1" fmla="val 10878301"/>
              <a:gd name="adj2" fmla="val 151353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5536220" y="4125048"/>
            <a:ext cx="814853" cy="92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594398" y="2595890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Human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86200" y="1745397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Set of genes in LCA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733800" y="5013067"/>
            <a:ext cx="14478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587940" y="4564797"/>
            <a:ext cx="1776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Orthologous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302796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/>
          <a:srcRect l="32609" t="36202" r="39803" b="19006"/>
          <a:stretch>
            <a:fillRect/>
          </a:stretch>
        </p:blipFill>
        <p:spPr bwMode="auto">
          <a:xfrm>
            <a:off x="6477000" y="3792392"/>
            <a:ext cx="1976067" cy="17001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87904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sz="1800" dirty="0" smtClean="0"/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yeast/angiogenesis gene module</a:t>
            </a:r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911147"/>
            <a:ext cx="5148263" cy="403245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>
          <a:xfrm rot="10800000">
            <a:off x="3429000" y="4501947"/>
            <a:ext cx="2971800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c 8"/>
          <p:cNvSpPr/>
          <p:nvPr/>
        </p:nvSpPr>
        <p:spPr>
          <a:xfrm>
            <a:off x="7772400" y="3739947"/>
            <a:ext cx="626660" cy="762000"/>
          </a:xfrm>
          <a:prstGeom prst="arc">
            <a:avLst>
              <a:gd name="adj1" fmla="val 16200000"/>
              <a:gd name="adj2" fmla="val 98801"/>
            </a:avLst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05800" y="3511347"/>
            <a:ext cx="228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05800" y="5263947"/>
            <a:ext cx="152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324600" y="3435147"/>
            <a:ext cx="228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15824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244850"/>
            <a:ext cx="6196013" cy="3613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7347" name="Text Box 10"/>
          <p:cNvSpPr txBox="1">
            <a:spLocks noChangeArrowheads="1"/>
          </p:cNvSpPr>
          <p:nvPr/>
        </p:nvSpPr>
        <p:spPr bwMode="auto">
          <a:xfrm>
            <a:off x="-104775" y="3244850"/>
            <a:ext cx="1933575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1144 assays from</a:t>
            </a:r>
          </a:p>
          <a:p>
            <a:pPr algn="ctr"/>
            <a:r>
              <a:rPr lang="en-US" b="1"/>
              <a:t>Hillenmeyer </a:t>
            </a:r>
            <a:r>
              <a:rPr lang="en-US" b="1" i="1"/>
              <a:t>et al.,</a:t>
            </a:r>
          </a:p>
          <a:p>
            <a:pPr algn="ctr"/>
            <a:r>
              <a:rPr lang="en-US" b="1" i="1"/>
              <a:t>Science</a:t>
            </a:r>
            <a:r>
              <a:rPr lang="en-US" b="1"/>
              <a:t> (2008)</a:t>
            </a:r>
          </a:p>
        </p:txBody>
      </p:sp>
      <p:pic>
        <p:nvPicPr>
          <p:cNvPr id="57348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13" y="3092450"/>
            <a:ext cx="1066800" cy="1039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7349" name="Text Box 18"/>
          <p:cNvSpPr txBox="1">
            <a:spLocks noChangeArrowheads="1"/>
          </p:cNvSpPr>
          <p:nvPr/>
        </p:nvSpPr>
        <p:spPr bwMode="auto">
          <a:xfrm>
            <a:off x="7796213" y="3975100"/>
            <a:ext cx="1017587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/>
              <a:t>www.chemistryland.com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0" y="-76200"/>
            <a:ext cx="9144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Chemicals that interact genetically with this module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are candidate angiogenesis inhibitors</a:t>
            </a:r>
          </a:p>
        </p:txBody>
      </p:sp>
      <p:pic>
        <p:nvPicPr>
          <p:cNvPr id="5735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806450"/>
            <a:ext cx="2786063" cy="2178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Down Arrow 10"/>
          <p:cNvSpPr/>
          <p:nvPr/>
        </p:nvSpPr>
        <p:spPr>
          <a:xfrm>
            <a:off x="4343400" y="2787650"/>
            <a:ext cx="685800" cy="685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  <p:sp>
        <p:nvSpPr>
          <p:cNvPr id="12" name="Text Box 38"/>
          <p:cNvSpPr txBox="1">
            <a:spLocks noChangeArrowheads="1"/>
          </p:cNvSpPr>
          <p:nvPr/>
        </p:nvSpPr>
        <p:spPr bwMode="auto">
          <a:xfrm>
            <a:off x="6477000" y="6597650"/>
            <a:ext cx="269336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Cha </a:t>
            </a:r>
            <a:r>
              <a:rPr lang="en-US" sz="1400" i="1" dirty="0" smtClean="0"/>
              <a:t>et al</a:t>
            </a:r>
            <a:r>
              <a:rPr lang="en-US" sz="1400" dirty="0" smtClean="0"/>
              <a:t>., </a:t>
            </a:r>
            <a:r>
              <a:rPr lang="en-US" sz="1400" i="1" dirty="0" err="1" smtClean="0"/>
              <a:t>PLoS</a:t>
            </a:r>
            <a:r>
              <a:rPr lang="en-US" sz="1400" i="1" dirty="0" smtClean="0"/>
              <a:t> Biology </a:t>
            </a:r>
            <a:r>
              <a:rPr lang="en-US" sz="1400" dirty="0" smtClean="0"/>
              <a:t>(2012)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2141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51968" r="13228" b="62900"/>
          <a:stretch>
            <a:fillRect/>
          </a:stretch>
        </p:blipFill>
        <p:spPr bwMode="auto">
          <a:xfrm>
            <a:off x="3271838" y="2144712"/>
            <a:ext cx="2366962" cy="1155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3251" name="TextBox 2"/>
          <p:cNvSpPr txBox="1">
            <a:spLocks noChangeArrowheads="1"/>
          </p:cNvSpPr>
          <p:nvPr/>
        </p:nvSpPr>
        <p:spPr bwMode="auto">
          <a:xfrm>
            <a:off x="76200" y="3659187"/>
            <a:ext cx="912495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endParaRPr lang="en-US" sz="2400" dirty="0" smtClean="0"/>
          </a:p>
          <a:p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 </a:t>
            </a:r>
            <a:r>
              <a:rPr lang="en-US" sz="2400" b="1" dirty="0"/>
              <a:t>Approved by the U.S. Food and Drug Administration in 1967</a:t>
            </a:r>
          </a:p>
          <a:p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 fungicide and </a:t>
            </a:r>
            <a:r>
              <a:rPr lang="en-US" sz="2400" dirty="0" err="1"/>
              <a:t>parasiticide</a:t>
            </a:r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 No mutagenic or carcinogenic effects</a:t>
            </a:r>
          </a:p>
          <a:p>
            <a:r>
              <a:rPr lang="en-US" sz="2400" dirty="0"/>
              <a:t>	2 year safety trials in animals</a:t>
            </a:r>
          </a:p>
          <a:p>
            <a:r>
              <a:rPr lang="en-US" sz="2400" dirty="0"/>
              <a:t>- Off-patent, now marketed as a generic drug</a:t>
            </a:r>
          </a:p>
        </p:txBody>
      </p:sp>
      <p:sp>
        <p:nvSpPr>
          <p:cNvPr id="4" name="Oval 3"/>
          <p:cNvSpPr/>
          <p:nvPr/>
        </p:nvSpPr>
        <p:spPr>
          <a:xfrm>
            <a:off x="0" y="4138612"/>
            <a:ext cx="9144000" cy="9906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27" y="1243012"/>
            <a:ext cx="920957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TBZ =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thiabendazole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An FDA-approved antifungal drug with 40 years of safety data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" y="76200"/>
            <a:ext cx="8763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Screening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for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drugs that interact genetically with this yeast module led us to identify a new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angiogenesis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inhibitor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303754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343400" y="746879"/>
            <a:ext cx="4724400" cy="3970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Virtually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all genetic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traits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and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diseases affect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molecular structures that are evolutionarily conserved. </a:t>
            </a:r>
            <a:endParaRPr lang="en-US" sz="2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sz="2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Consequently, human traits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and diseases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often have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equivalents in other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species, even distant ones. </a:t>
            </a:r>
          </a:p>
        </p:txBody>
      </p:sp>
      <p:pic>
        <p:nvPicPr>
          <p:cNvPr id="8" name="Picture 7" descr="RemadeDarkerIllustration"/>
          <p:cNvPicPr>
            <a:picLocks noChangeAspect="1" noChangeArrowheads="1"/>
          </p:cNvPicPr>
          <p:nvPr/>
        </p:nvPicPr>
        <p:blipFill>
          <a:blip r:embed="rId2" cstate="print"/>
          <a:srcRect l="1176" t="909" r="1176" b="909"/>
          <a:stretch>
            <a:fillRect/>
          </a:stretch>
        </p:blipFill>
        <p:spPr bwMode="auto">
          <a:xfrm>
            <a:off x="0" y="-76200"/>
            <a:ext cx="4343400" cy="564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117088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-76199" y="86380"/>
            <a:ext cx="92202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Imaging the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blood vessels of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living,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transgenic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tadpole in a dish of water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772" name="Text Box 38"/>
          <p:cNvSpPr txBox="1">
            <a:spLocks noChangeArrowheads="1"/>
          </p:cNvSpPr>
          <p:nvPr/>
        </p:nvSpPr>
        <p:spPr bwMode="auto">
          <a:xfrm>
            <a:off x="7347571" y="6597650"/>
            <a:ext cx="187262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Image: </a:t>
            </a:r>
            <a:r>
              <a:rPr lang="en-US" dirty="0" err="1" smtClean="0">
                <a:solidFill>
                  <a:srgbClr val="FFFFFF"/>
                </a:solidFill>
              </a:rPr>
              <a:t>Hye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Ji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Cha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/>
          <a:srcRect l="672" t="2652" r="672" b="2652"/>
          <a:stretch>
            <a:fillRect/>
          </a:stretch>
        </p:blipFill>
        <p:spPr bwMode="auto">
          <a:xfrm>
            <a:off x="61472" y="2239255"/>
            <a:ext cx="9021056" cy="219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6200" y="2286000"/>
            <a:ext cx="4572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0" y="2286000"/>
            <a:ext cx="12192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65458" y="4086477"/>
            <a:ext cx="1116701" cy="2346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4343400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200 </a:t>
            </a:r>
            <a:r>
              <a:rPr lang="en-US" sz="1200" dirty="0" smtClean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sz="1200" dirty="0" smtClean="0">
                <a:solidFill>
                  <a:srgbClr val="FFFFFF"/>
                </a:solidFill>
              </a:rPr>
              <a:t>m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226719" y="6019800"/>
            <a:ext cx="51458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i="1" dirty="0" err="1" smtClean="0">
                <a:solidFill>
                  <a:srgbClr val="00FF00"/>
                </a:solidFill>
              </a:rPr>
              <a:t>kdr:GFP</a:t>
            </a:r>
            <a:r>
              <a:rPr lang="en-US" sz="2400" dirty="0" smtClean="0">
                <a:solidFill>
                  <a:srgbClr val="00FF00"/>
                </a:solidFill>
              </a:rPr>
              <a:t> transgenic </a:t>
            </a:r>
            <a:r>
              <a:rPr lang="en-US" sz="2400" i="1" dirty="0" err="1" smtClean="0">
                <a:solidFill>
                  <a:srgbClr val="00FF00"/>
                </a:solidFill>
              </a:rPr>
              <a:t>Xenopus</a:t>
            </a:r>
            <a:r>
              <a:rPr lang="en-US" sz="2400" i="1" dirty="0" smtClean="0">
                <a:solidFill>
                  <a:srgbClr val="00FF00"/>
                </a:solidFill>
              </a:rPr>
              <a:t> </a:t>
            </a:r>
            <a:r>
              <a:rPr lang="en-US" sz="2400" i="1" dirty="0" err="1">
                <a:solidFill>
                  <a:srgbClr val="00FF00"/>
                </a:solidFill>
              </a:rPr>
              <a:t>laevis</a:t>
            </a:r>
            <a:endParaRPr lang="en-US" sz="2400" i="1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276005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pplemental Movie 1.m4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28600" y="1295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upplemental Movie 2.m4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295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-76200"/>
            <a:ext cx="9086850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Thiabendazole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disrupts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vascular integrity,</a:t>
            </a: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causing retraction and rounding of vascular endothelial cells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28600" y="914400"/>
            <a:ext cx="22748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Control (DMSO carrier)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648200" y="917575"/>
            <a:ext cx="74520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+ </a:t>
            </a:r>
            <a:r>
              <a:rPr lang="en-US" dirty="0" smtClean="0"/>
              <a:t>TBZ</a:t>
            </a:r>
            <a:endParaRPr lang="en-US" dirty="0"/>
          </a:p>
        </p:txBody>
      </p:sp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5"/>
          <a:srcRect t="47905" b="28365"/>
          <a:stretch>
            <a:fillRect/>
          </a:stretch>
        </p:blipFill>
        <p:spPr bwMode="auto">
          <a:xfrm>
            <a:off x="1066800" y="4970463"/>
            <a:ext cx="7962900" cy="1735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" name="Down Arrow 16"/>
          <p:cNvSpPr/>
          <p:nvPr/>
        </p:nvSpPr>
        <p:spPr>
          <a:xfrm>
            <a:off x="6629400" y="4572000"/>
            <a:ext cx="533400" cy="381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6477000" y="6597650"/>
            <a:ext cx="269336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Cha </a:t>
            </a:r>
            <a:r>
              <a:rPr lang="en-US" sz="1400" i="1" dirty="0" smtClean="0"/>
              <a:t>et al</a:t>
            </a:r>
            <a:r>
              <a:rPr lang="en-US" sz="1400" dirty="0" smtClean="0"/>
              <a:t>., </a:t>
            </a:r>
            <a:r>
              <a:rPr lang="en-US" sz="1400" i="1" dirty="0" err="1" smtClean="0"/>
              <a:t>PLoS</a:t>
            </a:r>
            <a:r>
              <a:rPr lang="en-US" sz="1400" i="1" dirty="0" smtClean="0"/>
              <a:t> Biology </a:t>
            </a:r>
            <a:r>
              <a:rPr lang="en-US" sz="1400" dirty="0" smtClean="0"/>
              <a:t>(2012)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860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05969"/>
            <a:ext cx="9144000" cy="222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upplemental Movie 3.m4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57400" y="76200"/>
            <a:ext cx="6096000" cy="4572000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0"/>
            <a:ext cx="194796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reversibly…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4724400"/>
            <a:ext cx="381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165699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b="41963"/>
          <a:stretch>
            <a:fillRect/>
          </a:stretch>
        </p:blipFill>
        <p:spPr bwMode="auto">
          <a:xfrm>
            <a:off x="380787" y="990600"/>
            <a:ext cx="8237173" cy="3184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0" y="15875"/>
            <a:ext cx="9144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TBZ slows the growth of human </a:t>
            </a:r>
            <a:r>
              <a:rPr lang="en-US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fibrosarcoma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tumors transplanted into immune-compromised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mice</a:t>
            </a:r>
          </a:p>
        </p:txBody>
      </p:sp>
      <p:sp>
        <p:nvSpPr>
          <p:cNvPr id="54276" name="Text Box 37"/>
          <p:cNvSpPr txBox="1">
            <a:spLocks noChangeArrowheads="1"/>
          </p:cNvSpPr>
          <p:nvPr/>
        </p:nvSpPr>
        <p:spPr bwMode="auto">
          <a:xfrm>
            <a:off x="2854754" y="6400800"/>
            <a:ext cx="41148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Vasculature </a:t>
            </a:r>
            <a:r>
              <a:rPr lang="en-US" dirty="0"/>
              <a:t>in tumor sections</a:t>
            </a:r>
          </a:p>
        </p:txBody>
      </p:sp>
      <p:sp>
        <p:nvSpPr>
          <p:cNvPr id="54277" name="Text Box 38"/>
          <p:cNvSpPr txBox="1">
            <a:spLocks noChangeArrowheads="1"/>
          </p:cNvSpPr>
          <p:nvPr/>
        </p:nvSpPr>
        <p:spPr bwMode="auto">
          <a:xfrm>
            <a:off x="6477000" y="6597650"/>
            <a:ext cx="269336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Cha </a:t>
            </a:r>
            <a:r>
              <a:rPr lang="en-US" sz="1400" i="1" dirty="0" smtClean="0"/>
              <a:t>et al</a:t>
            </a:r>
            <a:r>
              <a:rPr lang="en-US" sz="1400" dirty="0" smtClean="0"/>
              <a:t>., </a:t>
            </a:r>
            <a:r>
              <a:rPr lang="en-US" sz="1400" i="1" dirty="0" err="1" smtClean="0"/>
              <a:t>PLoS</a:t>
            </a:r>
            <a:r>
              <a:rPr lang="en-US" sz="1400" i="1" dirty="0" smtClean="0"/>
              <a:t> Biology </a:t>
            </a:r>
            <a:r>
              <a:rPr lang="en-US" sz="1400" dirty="0" smtClean="0"/>
              <a:t>(2012)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4267200" y="9906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77000" y="41148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81006" y="4114800"/>
            <a:ext cx="248194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5022" y="1049383"/>
            <a:ext cx="302623" cy="2830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3962400"/>
            <a:ext cx="3505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t="59090" r="46774"/>
          <a:stretch>
            <a:fillRect/>
          </a:stretch>
        </p:blipFill>
        <p:spPr bwMode="auto">
          <a:xfrm>
            <a:off x="2626154" y="4232553"/>
            <a:ext cx="4384246" cy="22444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157754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00200"/>
            <a:ext cx="8501063" cy="449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200400" y="2133600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48200" y="6019800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39000" y="6019800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96023" y="0"/>
            <a:ext cx="7609777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Summarizing the “road map” to a 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new</a:t>
            </a:r>
          </a:p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vascular disrupting agent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3124200"/>
            <a:ext cx="2438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29000" y="2895600"/>
            <a:ext cx="29718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00800" y="3124200"/>
            <a:ext cx="2514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8200" y="5334000"/>
            <a:ext cx="2438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0" y="5562600"/>
            <a:ext cx="2590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77000" y="5486400"/>
            <a:ext cx="2438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90600" y="2819400"/>
            <a:ext cx="2096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Mouse genes linked to</a:t>
            </a: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angiogenesis…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1400" y="2819400"/>
            <a:ext cx="2360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…suggest a relevant yeast</a:t>
            </a: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system. Yeast genes…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4600" y="2819400"/>
            <a:ext cx="2568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…suggest new angiogenesis </a:t>
            </a: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genes, confirmed in frogs, </a:t>
            </a: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validating the method.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7878" y="5486400"/>
            <a:ext cx="1982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Drug screens in yeast</a:t>
            </a: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suggest candidate</a:t>
            </a: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angiogenesis drugs…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2400" y="5486400"/>
            <a:ext cx="2049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…confirmed in frogs…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0600" y="5486400"/>
            <a:ext cx="212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…mouse tumor trials,</a:t>
            </a: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and human cell assays.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  <p:sp>
        <p:nvSpPr>
          <p:cNvPr id="20" name="Text Box 38"/>
          <p:cNvSpPr txBox="1">
            <a:spLocks noChangeArrowheads="1"/>
          </p:cNvSpPr>
          <p:nvPr/>
        </p:nvSpPr>
        <p:spPr bwMode="auto">
          <a:xfrm>
            <a:off x="6477000" y="6597650"/>
            <a:ext cx="269336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Cha </a:t>
            </a:r>
            <a:r>
              <a:rPr lang="en-US" sz="1400" i="1" dirty="0" smtClean="0"/>
              <a:t>et al</a:t>
            </a:r>
            <a:r>
              <a:rPr lang="en-US" sz="1400" dirty="0" smtClean="0"/>
              <a:t>., </a:t>
            </a:r>
            <a:r>
              <a:rPr lang="en-US" sz="1400" i="1" dirty="0" err="1" smtClean="0"/>
              <a:t>PLoS</a:t>
            </a:r>
            <a:r>
              <a:rPr lang="en-US" sz="1400" i="1" dirty="0" smtClean="0"/>
              <a:t> Biology </a:t>
            </a:r>
            <a:r>
              <a:rPr lang="en-US" sz="1400" dirty="0" smtClean="0"/>
              <a:t>(2012)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2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39659"/>
            <a:ext cx="5279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Summary of the major themes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914400"/>
            <a:ext cx="914399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Genetic traits and diseases often arise from perturbing any one (or more) of a set or module of genes, e.g. components of the same pathway or protein complex</a:t>
            </a:r>
            <a:endParaRPr lang="en-US" sz="2800" dirty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800" dirty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Pathways and complexes can be deeply evolutionarily conserved, often more deeply than the diseases or traits they are linked to </a:t>
            </a:r>
            <a:endParaRPr lang="en-US" sz="2800" dirty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800" dirty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Knowing the underlying module of genes thus predicts new candidate genes for any of the linked traits across organisms, e.g. as for yeast lovastatin sensitivity predicting vertebrate angiogenesis genes</a:t>
            </a:r>
            <a:endParaRPr lang="en-US" sz="2800" dirty="0">
              <a:latin typeface="Calibri" pitchFamily="34" charset="0"/>
            </a:endParaRPr>
          </a:p>
          <a:p>
            <a:endParaRPr lang="en-US" sz="2800" dirty="0">
              <a:latin typeface="Calibri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184440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752600"/>
            <a:ext cx="4796799" cy="5105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905000" y="1752600"/>
            <a:ext cx="3810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8074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6927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 know far more about genes &amp; traits in lower organisms than in us.</a:t>
            </a:r>
          </a:p>
          <a:p>
            <a:pPr algn="ctr">
              <a:defRPr/>
            </a:pPr>
            <a:endParaRPr lang="en-US" sz="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How do deeply conserved gene networks relate to traits, structures, and diseases in different organisms?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6629400" y="1905000"/>
            <a:ext cx="228600" cy="2743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34200" y="2971800"/>
            <a:ext cx="1645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these tell</a:t>
            </a:r>
          </a:p>
          <a:p>
            <a:r>
              <a:rPr lang="en-US" dirty="0" smtClean="0"/>
              <a:t>us about these?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6324600" y="3886200"/>
            <a:ext cx="205740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477000" y="61722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…</a:t>
            </a:r>
            <a:endParaRPr lang="en-US" b="1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620000" y="6400800"/>
            <a:ext cx="15319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/>
              <a:t>McGary</a:t>
            </a:r>
            <a:r>
              <a:rPr lang="en-US" sz="1200" dirty="0"/>
              <a:t>, Park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PNAS </a:t>
            </a:r>
            <a:r>
              <a:rPr lang="en-US" sz="1200" dirty="0"/>
              <a:t>(2010)</a:t>
            </a:r>
          </a:p>
        </p:txBody>
      </p:sp>
    </p:spTree>
    <p:extLst>
      <p:ext uri="{BB962C8B-B14F-4D97-AF65-F5344CB8AC3E}">
        <p14:creationId xmlns:p14="http://schemas.microsoft.com/office/powerpoint/2010/main" val="315609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7391400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8931" name="Text Box 3"/>
          <p:cNvSpPr txBox="1">
            <a:spLocks noChangeArrowheads="1"/>
          </p:cNvSpPr>
          <p:nvPr/>
        </p:nvSpPr>
        <p:spPr bwMode="auto">
          <a:xfrm>
            <a:off x="591438" y="-44450"/>
            <a:ext cx="8102411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Phenologs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= significantly overlapping sets of</a:t>
            </a: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orthologous genes, such that each gene in a given set</a:t>
            </a: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gives rise to the same phenotype in that organism</a:t>
            </a: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3100388" y="1431925"/>
            <a:ext cx="1575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Calibri" pitchFamily="34" charset="0"/>
              </a:rPr>
              <a:t>(e.g., human)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6805613" y="1431925"/>
            <a:ext cx="14530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latin typeface="Calibri" pitchFamily="34" charset="0"/>
              </a:rPr>
              <a:t>(e.g., worm)</a:t>
            </a:r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1727200" y="5302250"/>
            <a:ext cx="22501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latin typeface="Calibri" pitchFamily="34" charset="0"/>
              </a:rPr>
              <a:t>(e.g., breast cancer)</a:t>
            </a: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5461000" y="5302250"/>
            <a:ext cx="34792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latin typeface="Calibri" pitchFamily="34" charset="0"/>
              </a:rPr>
              <a:t>(e.g., specific worm phenotype)</a:t>
            </a:r>
          </a:p>
        </p:txBody>
      </p:sp>
      <p:sp>
        <p:nvSpPr>
          <p:cNvPr id="21512" name="Text Box 12"/>
          <p:cNvSpPr txBox="1">
            <a:spLocks noChangeArrowheads="1"/>
          </p:cNvSpPr>
          <p:nvPr/>
        </p:nvSpPr>
        <p:spPr bwMode="auto">
          <a:xfrm>
            <a:off x="5410200" y="6581001"/>
            <a:ext cx="38941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err="1">
                <a:latin typeface="Calibri" pitchFamily="34" charset="0"/>
              </a:rPr>
              <a:t>McGary</a:t>
            </a:r>
            <a:r>
              <a:rPr lang="en-US" dirty="0">
                <a:latin typeface="Calibri" pitchFamily="34" charset="0"/>
              </a:rPr>
              <a:t>, Park </a:t>
            </a:r>
            <a:r>
              <a:rPr lang="en-US" i="1" dirty="0">
                <a:latin typeface="Calibri" pitchFamily="34" charset="0"/>
              </a:rPr>
              <a:t>et al</a:t>
            </a:r>
            <a:r>
              <a:rPr lang="en-US" dirty="0">
                <a:latin typeface="Calibri" pitchFamily="34" charset="0"/>
              </a:rPr>
              <a:t>. </a:t>
            </a:r>
            <a:r>
              <a:rPr lang="en-US" i="1" dirty="0">
                <a:latin typeface="Calibri" pitchFamily="34" charset="0"/>
              </a:rPr>
              <a:t>PNAS </a:t>
            </a:r>
            <a:r>
              <a:rPr lang="en-US" dirty="0" smtClean="0">
                <a:latin typeface="Calibri" pitchFamily="34" charset="0"/>
              </a:rPr>
              <a:t>107:6544-9 (</a:t>
            </a:r>
            <a:r>
              <a:rPr lang="en-US" dirty="0">
                <a:latin typeface="Calibri" pitchFamily="34" charset="0"/>
              </a:rPr>
              <a:t>2010)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111462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35050"/>
            <a:ext cx="6172200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6787" name="Text Box 3"/>
          <p:cNvSpPr txBox="1">
            <a:spLocks noChangeArrowheads="1"/>
          </p:cNvSpPr>
          <p:nvPr/>
        </p:nvSpPr>
        <p:spPr bwMode="auto">
          <a:xfrm>
            <a:off x="226344" y="-60325"/>
            <a:ext cx="8811964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An example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phenolog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 a high incidence of male </a:t>
            </a:r>
            <a:r>
              <a:rPr lang="en-US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C. </a:t>
            </a:r>
            <a:r>
              <a:rPr lang="en-US" sz="28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elegans</a:t>
            </a:r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maps to human breast/ovarian cancers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600200" y="990600"/>
            <a:ext cx="3810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410200" y="6581001"/>
            <a:ext cx="38941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err="1">
                <a:latin typeface="Calibri" pitchFamily="34" charset="0"/>
              </a:rPr>
              <a:t>McGary</a:t>
            </a:r>
            <a:r>
              <a:rPr lang="en-US" dirty="0">
                <a:latin typeface="Calibri" pitchFamily="34" charset="0"/>
              </a:rPr>
              <a:t>, Park </a:t>
            </a:r>
            <a:r>
              <a:rPr lang="en-US" i="1" dirty="0">
                <a:latin typeface="Calibri" pitchFamily="34" charset="0"/>
              </a:rPr>
              <a:t>et al</a:t>
            </a:r>
            <a:r>
              <a:rPr lang="en-US" dirty="0">
                <a:latin typeface="Calibri" pitchFamily="34" charset="0"/>
              </a:rPr>
              <a:t>. </a:t>
            </a:r>
            <a:r>
              <a:rPr lang="en-US" i="1" dirty="0">
                <a:latin typeface="Calibri" pitchFamily="34" charset="0"/>
              </a:rPr>
              <a:t>PNAS </a:t>
            </a:r>
            <a:r>
              <a:rPr lang="en-US" dirty="0" smtClean="0">
                <a:latin typeface="Calibri" pitchFamily="34" charset="0"/>
              </a:rPr>
              <a:t>107:6544-9 (</a:t>
            </a:r>
            <a:r>
              <a:rPr lang="en-US" dirty="0">
                <a:latin typeface="Calibri" pitchFamily="34" charset="0"/>
              </a:rPr>
              <a:t>2010)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15200" y="5493603"/>
            <a:ext cx="1237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ncludes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BRCA1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6172200" y="4648200"/>
            <a:ext cx="1185069" cy="9144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0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2" name="Line 26"/>
          <p:cNvSpPr>
            <a:spLocks noChangeShapeType="1"/>
          </p:cNvSpPr>
          <p:nvPr/>
        </p:nvSpPr>
        <p:spPr bwMode="auto">
          <a:xfrm>
            <a:off x="4659313" y="1447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85241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509516"/>
              </p:ext>
            </p:extLst>
          </p:nvPr>
        </p:nvGraphicFramePr>
        <p:xfrm>
          <a:off x="2286000" y="1752600"/>
          <a:ext cx="5105400" cy="3108960"/>
        </p:xfrm>
        <a:graphic>
          <a:graphicData uri="http://schemas.openxmlformats.org/drawingml/2006/table">
            <a:tbl>
              <a:tblPr/>
              <a:tblGrid>
                <a:gridCol w="1905000"/>
                <a:gridCol w="3200400"/>
              </a:tblGrid>
              <a:tr h="75798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Organism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# gene-phenotype</a:t>
                      </a:r>
                      <a:r>
                        <a:rPr kumimoji="0" lang="en-US" sz="2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associations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human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1,923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mouse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74,250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worm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27,065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yeast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86,383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Arabidopsis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22,921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589" name="Text Box 17"/>
          <p:cNvSpPr txBox="1">
            <a:spLocks noChangeArrowheads="1"/>
          </p:cNvSpPr>
          <p:nvPr/>
        </p:nvSpPr>
        <p:spPr bwMode="auto">
          <a:xfrm>
            <a:off x="1608926" y="4876800"/>
            <a:ext cx="610077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Spanning ~300 human diseases,</a:t>
            </a:r>
          </a:p>
          <a:p>
            <a:pPr algn="ctr"/>
            <a:r>
              <a:rPr lang="en-US" sz="2400" dirty="0" smtClean="0">
                <a:latin typeface="Calibri" pitchFamily="34" charset="0"/>
              </a:rPr>
              <a:t>&gt;7,000 </a:t>
            </a:r>
            <a:r>
              <a:rPr lang="en-US" sz="2400" dirty="0">
                <a:latin typeface="Calibri" pitchFamily="34" charset="0"/>
              </a:rPr>
              <a:t>model organism mutational phenotypes</a:t>
            </a:r>
          </a:p>
        </p:txBody>
      </p:sp>
      <p:sp>
        <p:nvSpPr>
          <p:cNvPr id="24590" name="Text Box 18"/>
          <p:cNvSpPr txBox="1">
            <a:spLocks noChangeArrowheads="1"/>
          </p:cNvSpPr>
          <p:nvPr/>
        </p:nvSpPr>
        <p:spPr bwMode="auto">
          <a:xfrm>
            <a:off x="1293061" y="569893"/>
            <a:ext cx="6781986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Mining available databases + </a:t>
            </a:r>
            <a:endParaRPr lang="en-US" sz="2800" dirty="0" smtClean="0">
              <a:latin typeface="Calibri" pitchFamily="34" charset="0"/>
            </a:endParaRPr>
          </a:p>
          <a:p>
            <a:pPr algn="ctr"/>
            <a:r>
              <a:rPr lang="en-US" sz="2800" dirty="0" smtClean="0">
                <a:latin typeface="Calibri" pitchFamily="34" charset="0"/>
              </a:rPr>
              <a:t>manual </a:t>
            </a:r>
            <a:r>
              <a:rPr lang="en-US" sz="2800" dirty="0">
                <a:latin typeface="Calibri" pitchFamily="34" charset="0"/>
              </a:rPr>
              <a:t>collection from the primary literature</a:t>
            </a:r>
          </a:p>
        </p:txBody>
      </p:sp>
      <p:sp>
        <p:nvSpPr>
          <p:cNvPr id="1852443" name="Text Box 27"/>
          <p:cNvSpPr txBox="1">
            <a:spLocks noChangeArrowheads="1"/>
          </p:cNvSpPr>
          <p:nvPr/>
        </p:nvSpPr>
        <p:spPr bwMode="auto">
          <a:xfrm>
            <a:off x="168513" y="5943600"/>
            <a:ext cx="877522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Computational scan phenotypes for novel models of a disease of interest,</a:t>
            </a:r>
          </a:p>
          <a:p>
            <a:pPr algn="ctr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identify significant </a:t>
            </a:r>
            <a:r>
              <a:rPr 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phenologs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using permutation tests</a:t>
            </a:r>
          </a:p>
        </p:txBody>
      </p:sp>
      <p:sp>
        <p:nvSpPr>
          <p:cNvPr id="24594" name="Line 28"/>
          <p:cNvSpPr>
            <a:spLocks noChangeShapeType="1"/>
          </p:cNvSpPr>
          <p:nvPr/>
        </p:nvSpPr>
        <p:spPr bwMode="auto">
          <a:xfrm>
            <a:off x="46482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52445" name="Text Box 29"/>
          <p:cNvSpPr txBox="1">
            <a:spLocks noChangeArrowheads="1"/>
          </p:cNvSpPr>
          <p:nvPr/>
        </p:nvSpPr>
        <p:spPr bwMode="auto">
          <a:xfrm>
            <a:off x="1045250" y="0"/>
            <a:ext cx="72535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Building &amp; searching a collection of phenotypes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7620000" y="6400800"/>
            <a:ext cx="15319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/>
              <a:t>McGary</a:t>
            </a:r>
            <a:r>
              <a:rPr lang="en-US" sz="1200" dirty="0"/>
              <a:t>, Park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PNAS </a:t>
            </a:r>
            <a:r>
              <a:rPr lang="en-US" sz="1200" dirty="0"/>
              <a:t>(2010)</a:t>
            </a:r>
          </a:p>
        </p:txBody>
      </p:sp>
    </p:spTree>
    <p:extLst>
      <p:ext uri="{BB962C8B-B14F-4D97-AF65-F5344CB8AC3E}">
        <p14:creationId xmlns:p14="http://schemas.microsoft.com/office/powerpoint/2010/main" val="435101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65" b="59813"/>
          <a:stretch>
            <a:fillRect/>
          </a:stretch>
        </p:blipFill>
        <p:spPr bwMode="auto">
          <a:xfrm>
            <a:off x="1650206" y="688942"/>
            <a:ext cx="6350794" cy="594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1619" name="Text Box 3"/>
          <p:cNvSpPr txBox="1">
            <a:spLocks noChangeArrowheads="1"/>
          </p:cNvSpPr>
          <p:nvPr/>
        </p:nvSpPr>
        <p:spPr bwMode="auto">
          <a:xfrm>
            <a:off x="1790136" y="-83641"/>
            <a:ext cx="544886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</a:t>
            </a:r>
            <a:r>
              <a:rPr 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iscovering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phenologs</a:t>
            </a:r>
            <a:endParaRPr lang="en-US" sz="4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1752600" y="685800"/>
            <a:ext cx="457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7467600" y="685800"/>
            <a:ext cx="457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620000" y="6400800"/>
            <a:ext cx="15319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/>
              <a:t>McGary</a:t>
            </a:r>
            <a:r>
              <a:rPr lang="en-US" sz="1200" dirty="0"/>
              <a:t>, Park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PNAS </a:t>
            </a:r>
            <a:r>
              <a:rPr lang="en-US" sz="1200" dirty="0"/>
              <a:t>(2010)</a:t>
            </a:r>
          </a:p>
        </p:txBody>
      </p:sp>
    </p:spTree>
    <p:extLst>
      <p:ext uri="{BB962C8B-B14F-4D97-AF65-F5344CB8AC3E}">
        <p14:creationId xmlns:p14="http://schemas.microsoft.com/office/powerpoint/2010/main" val="21267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685800" y="1710154"/>
            <a:ext cx="729879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For example, genes for mouse cataracts suggest genes </a:t>
            </a:r>
            <a:r>
              <a:rPr lang="en-US" dirty="0"/>
              <a:t>for </a:t>
            </a:r>
            <a:r>
              <a:rPr lang="en-US" dirty="0" smtClean="0"/>
              <a:t>human cataracts...</a:t>
            </a:r>
            <a:endParaRPr lang="en-US" dirty="0"/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365125" y="1295400"/>
            <a:ext cx="750288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Some cases we knew about already, serving as positive controls…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5608" name="Text Box 11"/>
          <p:cNvSpPr txBox="1">
            <a:spLocks noChangeArrowheads="1"/>
          </p:cNvSpPr>
          <p:nvPr/>
        </p:nvSpPr>
        <p:spPr bwMode="auto">
          <a:xfrm>
            <a:off x="396875" y="3386554"/>
            <a:ext cx="8458200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yeast </a:t>
            </a:r>
            <a:r>
              <a:rPr lang="en-US" b="1" dirty="0" err="1"/>
              <a:t>lovastatin</a:t>
            </a:r>
            <a:r>
              <a:rPr lang="en-US" b="1" dirty="0"/>
              <a:t> sensitivity			angiogenesis defects</a:t>
            </a:r>
          </a:p>
          <a:p>
            <a:endParaRPr lang="en-US" b="1" dirty="0"/>
          </a:p>
          <a:p>
            <a:r>
              <a:rPr lang="en-US" b="1" dirty="0"/>
              <a:t>worm abnormal body wall muscle cell polarization	gastrointestinal hemorrhage</a:t>
            </a:r>
          </a:p>
          <a:p>
            <a:endParaRPr lang="en-US" b="1" dirty="0"/>
          </a:p>
          <a:p>
            <a:r>
              <a:rPr lang="en-US" b="1" dirty="0"/>
              <a:t>yeast </a:t>
            </a:r>
            <a:r>
              <a:rPr lang="en-US" b="1" dirty="0" err="1"/>
              <a:t>hydroxyurea</a:t>
            </a:r>
            <a:r>
              <a:rPr lang="en-US" b="1" dirty="0"/>
              <a:t> sensitivity		hemolytic anemia 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plant cotyledon development defects		             mental retardation</a:t>
            </a:r>
          </a:p>
          <a:p>
            <a:endParaRPr lang="en-US" b="1" dirty="0" smtClean="0"/>
          </a:p>
          <a:p>
            <a:r>
              <a:rPr lang="en-US" b="1" i="1" dirty="0" smtClean="0"/>
              <a:t>E. coli </a:t>
            </a:r>
            <a:r>
              <a:rPr lang="en-US" b="1" dirty="0" smtClean="0"/>
              <a:t>chemical </a:t>
            </a:r>
            <a:r>
              <a:rPr lang="en-US" b="1" dirty="0" err="1" smtClean="0"/>
              <a:t>sensitivies</a:t>
            </a:r>
            <a:r>
              <a:rPr lang="en-US" b="1" dirty="0" smtClean="0"/>
              <a:t>			chemically-induced seizures </a:t>
            </a:r>
          </a:p>
        </p:txBody>
      </p:sp>
      <p:sp>
        <p:nvSpPr>
          <p:cNvPr id="25609" name="Text Box 12"/>
          <p:cNvSpPr txBox="1">
            <a:spLocks noChangeArrowheads="1"/>
          </p:cNvSpPr>
          <p:nvPr/>
        </p:nvSpPr>
        <p:spPr bwMode="auto">
          <a:xfrm>
            <a:off x="914400" y="2929354"/>
            <a:ext cx="62452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A defect in...</a:t>
            </a:r>
            <a:r>
              <a:rPr lang="en-US"/>
              <a:t>			        </a:t>
            </a:r>
            <a:r>
              <a:rPr lang="en-US" u="sng"/>
              <a:t>suggests genes for ...</a:t>
            </a:r>
          </a:p>
        </p:txBody>
      </p:sp>
      <p:sp>
        <p:nvSpPr>
          <p:cNvPr id="25610" name="Line 15"/>
          <p:cNvSpPr>
            <a:spLocks noChangeShapeType="1"/>
          </p:cNvSpPr>
          <p:nvPr/>
        </p:nvSpPr>
        <p:spPr bwMode="auto">
          <a:xfrm>
            <a:off x="3200400" y="3554829"/>
            <a:ext cx="1768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1" name="Line 16"/>
          <p:cNvSpPr>
            <a:spLocks noChangeShapeType="1"/>
          </p:cNvSpPr>
          <p:nvPr/>
        </p:nvSpPr>
        <p:spPr bwMode="auto">
          <a:xfrm>
            <a:off x="5410200" y="4058067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12" name="Text Box 17"/>
          <p:cNvSpPr txBox="1">
            <a:spLocks noChangeArrowheads="1"/>
          </p:cNvSpPr>
          <p:nvPr/>
        </p:nvSpPr>
        <p:spPr bwMode="auto">
          <a:xfrm>
            <a:off x="381000" y="2548354"/>
            <a:ext cx="380104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But many cases were surprising</a:t>
            </a:r>
            <a:r>
              <a:rPr lang="en-US" sz="1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5613" name="Line 18"/>
          <p:cNvSpPr>
            <a:spLocks noChangeShapeType="1"/>
          </p:cNvSpPr>
          <p:nvPr/>
        </p:nvSpPr>
        <p:spPr bwMode="auto">
          <a:xfrm>
            <a:off x="3429000" y="4529554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74611" name="Text Box 19"/>
          <p:cNvSpPr txBox="1">
            <a:spLocks noChangeArrowheads="1"/>
          </p:cNvSpPr>
          <p:nvPr/>
        </p:nvSpPr>
        <p:spPr bwMode="auto">
          <a:xfrm>
            <a:off x="0" y="12700"/>
            <a:ext cx="9144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There are 1,000’s of </a:t>
            </a:r>
            <a:r>
              <a:rPr lang="en-US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phenologs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between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human diseases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and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mouse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yeast,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worm, and even plant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traits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4191000" y="5030297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3276600" y="5520154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4495800" y="6324600"/>
            <a:ext cx="50438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err="1">
                <a:latin typeface="Calibri" pitchFamily="34" charset="0"/>
              </a:rPr>
              <a:t>McGary</a:t>
            </a:r>
            <a:r>
              <a:rPr lang="en-US" dirty="0">
                <a:latin typeface="Calibri" pitchFamily="34" charset="0"/>
              </a:rPr>
              <a:t>, Park </a:t>
            </a:r>
            <a:r>
              <a:rPr lang="en-US" i="1" dirty="0">
                <a:latin typeface="Calibri" pitchFamily="34" charset="0"/>
              </a:rPr>
              <a:t>et al</a:t>
            </a:r>
            <a:r>
              <a:rPr lang="en-US" dirty="0">
                <a:latin typeface="Calibri" pitchFamily="34" charset="0"/>
              </a:rPr>
              <a:t>. </a:t>
            </a:r>
            <a:r>
              <a:rPr lang="en-US" i="1" dirty="0">
                <a:latin typeface="Calibri" pitchFamily="34" charset="0"/>
              </a:rPr>
              <a:t>PNAS </a:t>
            </a:r>
            <a:r>
              <a:rPr lang="en-US" dirty="0" smtClean="0">
                <a:latin typeface="Calibri" pitchFamily="34" charset="0"/>
              </a:rPr>
              <a:t>107:6544-9 (</a:t>
            </a:r>
            <a:r>
              <a:rPr lang="en-US" dirty="0">
                <a:latin typeface="Calibri" pitchFamily="34" charset="0"/>
              </a:rPr>
              <a:t>2010</a:t>
            </a:r>
            <a:r>
              <a:rPr lang="en-US" dirty="0" smtClean="0">
                <a:latin typeface="Calibri" pitchFamily="34" charset="0"/>
              </a:rPr>
              <a:t>)</a:t>
            </a:r>
          </a:p>
          <a:p>
            <a:pPr eaLnBrk="1" hangingPunct="1"/>
            <a:r>
              <a:rPr lang="en-US" dirty="0" smtClean="0">
                <a:latin typeface="Calibri" pitchFamily="34" charset="0"/>
              </a:rPr>
              <a:t>Woods, </a:t>
            </a:r>
            <a:r>
              <a:rPr lang="en-US" dirty="0" err="1" smtClean="0">
                <a:latin typeface="Calibri" pitchFamily="34" charset="0"/>
              </a:rPr>
              <a:t>Blom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</a:rPr>
              <a:t>et al. BMC </a:t>
            </a:r>
            <a:r>
              <a:rPr lang="en-US" i="1" dirty="0">
                <a:latin typeface="Calibri" pitchFamily="34" charset="0"/>
              </a:rPr>
              <a:t>Bioinformatics</a:t>
            </a:r>
            <a:r>
              <a:rPr lang="en-US" dirty="0">
                <a:latin typeface="Calibri" pitchFamily="34" charset="0"/>
              </a:rPr>
              <a:t>, 14:203 (2013)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262059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 l="60817" t="28478" r="10316" b="56187"/>
          <a:stretch>
            <a:fillRect/>
          </a:stretch>
        </p:blipFill>
        <p:spPr bwMode="auto">
          <a:xfrm>
            <a:off x="2362200" y="3118923"/>
            <a:ext cx="4905375" cy="9196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85154" name="Text Box 2"/>
          <p:cNvSpPr txBox="1">
            <a:spLocks noChangeArrowheads="1"/>
          </p:cNvSpPr>
          <p:nvPr/>
        </p:nvSpPr>
        <p:spPr bwMode="auto">
          <a:xfrm>
            <a:off x="413241" y="-36513"/>
            <a:ext cx="840800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Example #2: plant 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negative </a:t>
            </a:r>
            <a:r>
              <a:rPr 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gravitropism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defects predict</a:t>
            </a:r>
          </a:p>
          <a:p>
            <a:pPr algn="ctr">
              <a:defRPr/>
            </a:pPr>
            <a:r>
              <a:rPr lang="en-US" sz="24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Waardenburg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syndrome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a congenital disease with</a:t>
            </a: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characteristic craniofacial, hearing, and pigmentation alterations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7031038" y="1363663"/>
            <a:ext cx="471487" cy="7064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1927225" y="1306513"/>
            <a:ext cx="471488" cy="7064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457200" y="6276975"/>
            <a:ext cx="4002088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Waardenburg</a:t>
            </a:r>
            <a:r>
              <a:rPr lang="en-US" dirty="0"/>
              <a:t> syndrome</a:t>
            </a:r>
          </a:p>
          <a:p>
            <a:r>
              <a:rPr lang="en-US" dirty="0"/>
              <a:t>(accounts for ~2-5% of cases of deafness)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552950" y="5029200"/>
            <a:ext cx="62865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/>
              <a:t>~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5602288" y="6276975"/>
            <a:ext cx="288131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Plants failing to grow upwards</a:t>
            </a:r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338" y="4800600"/>
            <a:ext cx="1230312" cy="15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5"/>
          <a:srcRect l="20213" r="10106" b="48677"/>
          <a:stretch>
            <a:fillRect/>
          </a:stretch>
        </p:blipFill>
        <p:spPr bwMode="auto">
          <a:xfrm>
            <a:off x="1363663" y="4800600"/>
            <a:ext cx="1374775" cy="15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3505200"/>
            <a:ext cx="1752600" cy="1255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7"/>
          <a:srcRect b="17758"/>
          <a:stretch>
            <a:fillRect/>
          </a:stretch>
        </p:blipFill>
        <p:spPr bwMode="auto">
          <a:xfrm>
            <a:off x="2705100" y="4800600"/>
            <a:ext cx="1373188" cy="15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901" name="Rectangle 13"/>
          <p:cNvSpPr>
            <a:spLocks noChangeArrowheads="1"/>
          </p:cNvSpPr>
          <p:nvPr/>
        </p:nvSpPr>
        <p:spPr bwMode="auto">
          <a:xfrm rot="-5400000">
            <a:off x="-532606" y="4021931"/>
            <a:ext cx="1203325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800"/>
              <a:t>Michael Murphy, M.D. 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 rot="-5400000">
            <a:off x="-437356" y="5787231"/>
            <a:ext cx="1012825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Assorted websites</a:t>
            </a:r>
          </a:p>
        </p:txBody>
      </p:sp>
      <p:pic>
        <p:nvPicPr>
          <p:cNvPr id="37903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30850" y="4738688"/>
            <a:ext cx="3200400" cy="1585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904" name="Text Box 16"/>
          <p:cNvSpPr txBox="1">
            <a:spLocks noChangeArrowheads="1"/>
          </p:cNvSpPr>
          <p:nvPr/>
        </p:nvSpPr>
        <p:spPr bwMode="auto">
          <a:xfrm rot="-5400000">
            <a:off x="8088312" y="5367338"/>
            <a:ext cx="16224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Fukaki </a:t>
            </a:r>
            <a:r>
              <a:rPr lang="en-US" sz="800" i="1"/>
              <a:t> et al., The Plant Journal</a:t>
            </a:r>
          </a:p>
          <a:p>
            <a:r>
              <a:rPr lang="en-US" sz="800"/>
              <a:t>14, 425–430 (1998)</a:t>
            </a:r>
          </a:p>
        </p:txBody>
      </p:sp>
      <p:sp>
        <p:nvSpPr>
          <p:cNvPr id="37905" name="Text Box 18"/>
          <p:cNvSpPr txBox="1">
            <a:spLocks noChangeArrowheads="1"/>
          </p:cNvSpPr>
          <p:nvPr/>
        </p:nvSpPr>
        <p:spPr bwMode="auto">
          <a:xfrm>
            <a:off x="4552950" y="5181600"/>
            <a:ext cx="62865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/>
              <a:t>~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/>
          <a:srcRect l="62174" t="1539" r="12218" b="75429"/>
          <a:stretch>
            <a:fillRect/>
          </a:stretch>
        </p:blipFill>
        <p:spPr bwMode="auto">
          <a:xfrm>
            <a:off x="2592739" y="1503179"/>
            <a:ext cx="4351566" cy="1381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7031038" y="1363663"/>
            <a:ext cx="471487" cy="7064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1927225" y="1306513"/>
            <a:ext cx="471488" cy="7064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480650" y="2514600"/>
            <a:ext cx="1024550" cy="400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rot="5400000">
            <a:off x="4608214" y="2734147"/>
            <a:ext cx="479834" cy="31687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385345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46010</TotalTime>
  <Words>1299</Words>
  <Application>Microsoft Office PowerPoint</Application>
  <PresentationFormat>On-screen Show (4:3)</PresentationFormat>
  <Paragraphs>282</Paragraphs>
  <Slides>25</Slides>
  <Notes>13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ICMB,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Marcotte</dc:creator>
  <cp:lastModifiedBy>Edward Marcotte</cp:lastModifiedBy>
  <cp:revision>1786</cp:revision>
  <cp:lastPrinted>2014-04-17T02:18:03Z</cp:lastPrinted>
  <dcterms:created xsi:type="dcterms:W3CDTF">2002-09-07T00:42:37Z</dcterms:created>
  <dcterms:modified xsi:type="dcterms:W3CDTF">2014-04-17T03:07:48Z</dcterms:modified>
</cp:coreProperties>
</file>