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2" r:id="rId2"/>
    <p:sldId id="265" r:id="rId3"/>
    <p:sldId id="282" r:id="rId4"/>
    <p:sldId id="270" r:id="rId5"/>
    <p:sldId id="283" r:id="rId6"/>
    <p:sldId id="271" r:id="rId7"/>
    <p:sldId id="284" r:id="rId8"/>
    <p:sldId id="286" r:id="rId9"/>
    <p:sldId id="272" r:id="rId10"/>
    <p:sldId id="257" r:id="rId11"/>
    <p:sldId id="278" r:id="rId12"/>
    <p:sldId id="279" r:id="rId13"/>
    <p:sldId id="285" r:id="rId14"/>
    <p:sldId id="281" r:id="rId15"/>
    <p:sldId id="261" r:id="rId16"/>
    <p:sldId id="264" r:id="rId17"/>
    <p:sldId id="273" r:id="rId18"/>
    <p:sldId id="263" r:id="rId19"/>
    <p:sldId id="275" r:id="rId20"/>
    <p:sldId id="27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7B593F-FCDB-4F04-89DD-41050535F37C}" type="datetimeFigureOut">
              <a:rPr lang="en-US" smtClean="0"/>
              <a:pPr/>
              <a:t>4/24/2014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B46F71-2A88-4D6B-9F7C-44B55BB4D87F}" type="slidenum">
              <a:rPr lang="en-US" smtClean="0"/>
              <a:pPr/>
              <a:t>‹#›</a:t>
            </a:fld>
            <a:endParaRPr lang="en-US"/>
          </a:p>
        </p:txBody>
      </p:sp>
    </p:spTree>
    <p:extLst>
      <p:ext uri="{BB962C8B-B14F-4D97-AF65-F5344CB8AC3E}">
        <p14:creationId xmlns:p14="http://schemas.microsoft.com/office/powerpoint/2010/main" val="226262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01D20-F067-4C36-B191-D0F8EC86CEE8}" type="datetimeFigureOut">
              <a:rPr lang="en-US" smtClean="0"/>
              <a:pPr/>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B3500-A264-439C-ABEB-5E4ADC8899DA}" type="slidenum">
              <a:rPr lang="en-US" smtClean="0"/>
              <a:pPr/>
              <a:t>‹#›</a:t>
            </a:fld>
            <a:endParaRPr lang="en-US"/>
          </a:p>
        </p:txBody>
      </p:sp>
    </p:spTree>
    <p:extLst>
      <p:ext uri="{BB962C8B-B14F-4D97-AF65-F5344CB8AC3E}">
        <p14:creationId xmlns:p14="http://schemas.microsoft.com/office/powerpoint/2010/main" val="162129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DD710-F3AC-4875-AF76-0519C26C9560}"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DD710-F3AC-4875-AF76-0519C26C9560}"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DD710-F3AC-4875-AF76-0519C26C9560}" type="datetimeFigureOut">
              <a:rPr lang="en-US" smtClean="0"/>
              <a:pPr/>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DD710-F3AC-4875-AF76-0519C26C9560}" type="datetimeFigureOut">
              <a:rPr lang="en-US" smtClean="0"/>
              <a:pPr/>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DD710-F3AC-4875-AF76-0519C26C9560}" type="datetimeFigureOut">
              <a:rPr lang="en-US" smtClean="0"/>
              <a:pPr/>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DD710-F3AC-4875-AF76-0519C26C9560}"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DD710-F3AC-4875-AF76-0519C26C9560}"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DD710-F3AC-4875-AF76-0519C26C9560}" type="datetimeFigureOut">
              <a:rPr lang="en-US" smtClean="0"/>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BF0D1-A3F7-44A5-837A-DD5710FF27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ideo" Target="file:///C:\Users\marcotte\marcotte\Classes\BIO337%20-%20Spring%202014\Lecture%2022-23%20-%20Synthetic%20biology\tastiger1_bb.mp4" TargetMode="Externa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954107"/>
          </a:xfrm>
          <a:prstGeom prst="rect">
            <a:avLst/>
          </a:prstGeom>
          <a:noFill/>
        </p:spPr>
        <p:txBody>
          <a:bodyPr wrap="square" rtlCol="0">
            <a:spAutoFit/>
          </a:bodyPr>
          <a:lstStyle/>
          <a:p>
            <a:r>
              <a:rPr lang="en-US" sz="2800" b="1" dirty="0" smtClean="0"/>
              <a:t>A few advances in biology are really opening up new territories, especially…</a:t>
            </a:r>
            <a:endParaRPr lang="en-US" sz="2800" b="1" dirty="0"/>
          </a:p>
        </p:txBody>
      </p:sp>
      <p:sp>
        <p:nvSpPr>
          <p:cNvPr id="3" name="TextBox 2"/>
          <p:cNvSpPr txBox="1"/>
          <p:nvPr/>
        </p:nvSpPr>
        <p:spPr>
          <a:xfrm>
            <a:off x="5864886" y="6396335"/>
            <a:ext cx="1567480" cy="461665"/>
          </a:xfrm>
          <a:prstGeom prst="rect">
            <a:avLst/>
          </a:prstGeom>
          <a:noFill/>
        </p:spPr>
        <p:txBody>
          <a:bodyPr wrap="none" rtlCol="0">
            <a:spAutoFit/>
          </a:bodyPr>
          <a:lstStyle/>
          <a:p>
            <a:pPr algn="ctr"/>
            <a:r>
              <a:rPr lang="en-US" sz="2400" b="1" u="sng" dirty="0" smtClean="0"/>
              <a:t>Stem cells</a:t>
            </a:r>
            <a:r>
              <a:rPr lang="en-US" sz="2400" b="1" dirty="0" smtClean="0"/>
              <a:t>!</a:t>
            </a:r>
            <a:endParaRPr lang="en-US" sz="2400" b="1" dirty="0"/>
          </a:p>
        </p:txBody>
      </p:sp>
      <p:sp>
        <p:nvSpPr>
          <p:cNvPr id="4" name="TextBox 3"/>
          <p:cNvSpPr txBox="1"/>
          <p:nvPr/>
        </p:nvSpPr>
        <p:spPr>
          <a:xfrm>
            <a:off x="387561" y="3207603"/>
            <a:ext cx="3727239" cy="830997"/>
          </a:xfrm>
          <a:prstGeom prst="rect">
            <a:avLst/>
          </a:prstGeom>
          <a:noFill/>
        </p:spPr>
        <p:txBody>
          <a:bodyPr wrap="none" rtlCol="0">
            <a:spAutoFit/>
          </a:bodyPr>
          <a:lstStyle/>
          <a:p>
            <a:pPr algn="ctr"/>
            <a:r>
              <a:rPr lang="en-US" sz="2400" b="1" dirty="0" smtClean="0"/>
              <a:t>We can </a:t>
            </a:r>
            <a:r>
              <a:rPr lang="en-US" sz="2400" b="1" u="sng" dirty="0" smtClean="0"/>
              <a:t>sequence</a:t>
            </a:r>
            <a:r>
              <a:rPr lang="en-US" sz="2400" b="1" dirty="0" smtClean="0"/>
              <a:t> a genome</a:t>
            </a:r>
          </a:p>
          <a:p>
            <a:pPr algn="ctr"/>
            <a:r>
              <a:rPr lang="en-US" sz="2400" b="1" dirty="0" smtClean="0"/>
              <a:t>for a few $K in a few days</a:t>
            </a:r>
            <a:endParaRPr lang="en-US" sz="2400" b="1" dirty="0"/>
          </a:p>
        </p:txBody>
      </p:sp>
      <p:sp>
        <p:nvSpPr>
          <p:cNvPr id="5" name="TextBox 4"/>
          <p:cNvSpPr txBox="1"/>
          <p:nvPr/>
        </p:nvSpPr>
        <p:spPr>
          <a:xfrm>
            <a:off x="4572000" y="3207603"/>
            <a:ext cx="4153253" cy="830997"/>
          </a:xfrm>
          <a:prstGeom prst="rect">
            <a:avLst/>
          </a:prstGeom>
          <a:noFill/>
        </p:spPr>
        <p:txBody>
          <a:bodyPr wrap="none" rtlCol="0">
            <a:spAutoFit/>
          </a:bodyPr>
          <a:lstStyle/>
          <a:p>
            <a:pPr algn="ctr"/>
            <a:r>
              <a:rPr lang="en-US" sz="2400" b="1" dirty="0" smtClean="0"/>
              <a:t>We can </a:t>
            </a:r>
            <a:r>
              <a:rPr lang="en-US" sz="2400" b="1" u="sng" dirty="0" smtClean="0"/>
              <a:t>manufacture</a:t>
            </a:r>
            <a:r>
              <a:rPr lang="en-US" sz="2400" b="1" dirty="0" smtClean="0"/>
              <a:t> a genome</a:t>
            </a:r>
          </a:p>
          <a:p>
            <a:pPr algn="ctr"/>
            <a:r>
              <a:rPr lang="en-US" sz="2400" b="1" dirty="0" smtClean="0"/>
              <a:t>from commodity chemicals</a:t>
            </a:r>
            <a:endParaRPr lang="en-US" sz="2400" b="1" dirty="0"/>
          </a:p>
        </p:txBody>
      </p:sp>
      <p:sp>
        <p:nvSpPr>
          <p:cNvPr id="6" name="TextBox 5"/>
          <p:cNvSpPr txBox="1"/>
          <p:nvPr/>
        </p:nvSpPr>
        <p:spPr>
          <a:xfrm>
            <a:off x="984487" y="6027003"/>
            <a:ext cx="2533386" cy="830997"/>
          </a:xfrm>
          <a:prstGeom prst="rect">
            <a:avLst/>
          </a:prstGeom>
          <a:noFill/>
        </p:spPr>
        <p:txBody>
          <a:bodyPr wrap="none" rtlCol="0">
            <a:spAutoFit/>
          </a:bodyPr>
          <a:lstStyle/>
          <a:p>
            <a:pPr algn="ctr"/>
            <a:r>
              <a:rPr lang="en-US" sz="2400" b="1" dirty="0" smtClean="0"/>
              <a:t>Amazing advances</a:t>
            </a:r>
          </a:p>
          <a:p>
            <a:pPr algn="ctr"/>
            <a:r>
              <a:rPr lang="en-US" sz="2400" b="1" dirty="0" smtClean="0"/>
              <a:t>in </a:t>
            </a:r>
            <a:r>
              <a:rPr lang="en-US" sz="2400" b="1" u="sng" dirty="0" smtClean="0"/>
              <a:t>cloning</a:t>
            </a:r>
            <a:endParaRPr lang="en-US" sz="2400" b="1" u="sng" dirty="0"/>
          </a:p>
        </p:txBody>
      </p:sp>
      <p:pic>
        <p:nvPicPr>
          <p:cNvPr id="1028" name="Picture 4" descr="C:\Users\marcotte\Desktop\Picture1.png"/>
          <p:cNvPicPr>
            <a:picLocks noChangeAspect="1" noChangeArrowheads="1"/>
          </p:cNvPicPr>
          <p:nvPr/>
        </p:nvPicPr>
        <p:blipFill>
          <a:blip r:embed="rId2"/>
          <a:srcRect/>
          <a:stretch>
            <a:fillRect/>
          </a:stretch>
        </p:blipFill>
        <p:spPr bwMode="auto">
          <a:xfrm>
            <a:off x="1293667" y="1295400"/>
            <a:ext cx="1915027" cy="1903386"/>
          </a:xfrm>
          <a:prstGeom prst="rect">
            <a:avLst/>
          </a:prstGeom>
          <a:noFill/>
        </p:spPr>
      </p:pic>
      <p:grpSp>
        <p:nvGrpSpPr>
          <p:cNvPr id="17" name="Group 16"/>
          <p:cNvGrpSpPr/>
          <p:nvPr/>
        </p:nvGrpSpPr>
        <p:grpSpPr>
          <a:xfrm>
            <a:off x="4782815" y="4876800"/>
            <a:ext cx="3731622" cy="1295400"/>
            <a:chOff x="5029200" y="4876800"/>
            <a:chExt cx="3731622" cy="1295400"/>
          </a:xfrm>
        </p:grpSpPr>
        <p:pic>
          <p:nvPicPr>
            <p:cNvPr id="1029" name="Picture 5" descr="C:\Users\marcotte\Desktop\Picture2.jpg"/>
            <p:cNvPicPr>
              <a:picLocks noChangeAspect="1" noChangeArrowheads="1"/>
            </p:cNvPicPr>
            <p:nvPr/>
          </p:nvPicPr>
          <p:blipFill>
            <a:blip r:embed="rId3"/>
            <a:srcRect/>
            <a:stretch>
              <a:fillRect/>
            </a:stretch>
          </p:blipFill>
          <p:spPr bwMode="auto">
            <a:xfrm>
              <a:off x="6629400" y="4876800"/>
              <a:ext cx="2131422" cy="1295400"/>
            </a:xfrm>
            <a:prstGeom prst="rect">
              <a:avLst/>
            </a:prstGeom>
            <a:noFill/>
          </p:spPr>
        </p:pic>
        <p:pic>
          <p:nvPicPr>
            <p:cNvPr id="11266" name="Picture 2" descr="http://www.scientificamerican.com/media/inline/65A632E6-0816-AD4F-AE94975827A78F8E_1.jpg"/>
            <p:cNvPicPr>
              <a:picLocks noChangeAspect="1" noChangeArrowheads="1"/>
            </p:cNvPicPr>
            <p:nvPr/>
          </p:nvPicPr>
          <p:blipFill>
            <a:blip r:embed="rId4"/>
            <a:srcRect/>
            <a:stretch>
              <a:fillRect/>
            </a:stretch>
          </p:blipFill>
          <p:spPr bwMode="auto">
            <a:xfrm>
              <a:off x="5105400" y="5029200"/>
              <a:ext cx="1066801" cy="1066801"/>
            </a:xfrm>
            <a:prstGeom prst="rect">
              <a:avLst/>
            </a:prstGeom>
            <a:noFill/>
          </p:spPr>
        </p:pic>
        <p:sp>
          <p:nvSpPr>
            <p:cNvPr id="10" name="Rectangle 9"/>
            <p:cNvSpPr/>
            <p:nvPr/>
          </p:nvSpPr>
          <p:spPr>
            <a:xfrm>
              <a:off x="5029200" y="5943600"/>
              <a:ext cx="752129" cy="184666"/>
            </a:xfrm>
            <a:prstGeom prst="rect">
              <a:avLst/>
            </a:prstGeom>
          </p:spPr>
          <p:txBody>
            <a:bodyPr wrap="none">
              <a:spAutoFit/>
            </a:bodyPr>
            <a:lstStyle/>
            <a:p>
              <a:r>
                <a:rPr lang="en-US" sz="600" dirty="0" smtClean="0"/>
                <a:t>Robert </a:t>
              </a:r>
              <a:r>
                <a:rPr lang="en-US" sz="600" dirty="0" err="1" smtClean="0"/>
                <a:t>Lanza</a:t>
              </a:r>
              <a:r>
                <a:rPr lang="en-US" sz="600" dirty="0" smtClean="0"/>
                <a:t>, ACT</a:t>
              </a:r>
              <a:endParaRPr lang="en-US" sz="600" dirty="0"/>
            </a:p>
          </p:txBody>
        </p:sp>
        <p:cxnSp>
          <p:nvCxnSpPr>
            <p:cNvPr id="12" name="Straight Arrow Connector 11"/>
            <p:cNvCxnSpPr/>
            <p:nvPr/>
          </p:nvCxnSpPr>
          <p:spPr>
            <a:xfrm>
              <a:off x="6248400" y="5562600"/>
              <a:ext cx="609600" cy="1588"/>
            </a:xfrm>
            <a:prstGeom prst="straightConnector1">
              <a:avLst/>
            </a:prstGeom>
            <a:ln w="571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046796" y="4267200"/>
            <a:ext cx="2408768" cy="1708666"/>
            <a:chOff x="844761" y="4267200"/>
            <a:chExt cx="2408768" cy="1708666"/>
          </a:xfrm>
        </p:grpSpPr>
        <p:pic>
          <p:nvPicPr>
            <p:cNvPr id="11268" name="Picture 4" descr="http://www.newscientist.com/blogs/shortsharpscience/Dollies.jpg"/>
            <p:cNvPicPr>
              <a:picLocks noChangeAspect="1" noChangeArrowheads="1"/>
            </p:cNvPicPr>
            <p:nvPr/>
          </p:nvPicPr>
          <p:blipFill>
            <a:blip r:embed="rId5" cstate="print"/>
            <a:srcRect/>
            <a:stretch>
              <a:fillRect/>
            </a:stretch>
          </p:blipFill>
          <p:spPr bwMode="auto">
            <a:xfrm>
              <a:off x="920961" y="4267200"/>
              <a:ext cx="2332568" cy="1679449"/>
            </a:xfrm>
            <a:prstGeom prst="rect">
              <a:avLst/>
            </a:prstGeom>
            <a:noFill/>
          </p:spPr>
        </p:pic>
        <p:sp>
          <p:nvSpPr>
            <p:cNvPr id="14" name="Rectangle 13"/>
            <p:cNvSpPr/>
            <p:nvPr/>
          </p:nvSpPr>
          <p:spPr>
            <a:xfrm>
              <a:off x="844761" y="5791200"/>
              <a:ext cx="688009" cy="184666"/>
            </a:xfrm>
            <a:prstGeom prst="rect">
              <a:avLst/>
            </a:prstGeom>
          </p:spPr>
          <p:txBody>
            <a:bodyPr wrap="none">
              <a:spAutoFit/>
            </a:bodyPr>
            <a:lstStyle/>
            <a:p>
              <a:r>
                <a:rPr lang="en-US" sz="600" dirty="0" err="1" smtClean="0"/>
                <a:t>Cian</a:t>
              </a:r>
              <a:r>
                <a:rPr lang="en-US" sz="600" dirty="0" smtClean="0"/>
                <a:t> </a:t>
              </a:r>
              <a:r>
                <a:rPr lang="en-US" sz="600" dirty="0" err="1" smtClean="0"/>
                <a:t>O'Luanaigh</a:t>
              </a:r>
              <a:endParaRPr lang="en-US" sz="600" dirty="0"/>
            </a:p>
          </p:txBody>
        </p:sp>
      </p:grpSp>
      <p:pic>
        <p:nvPicPr>
          <p:cNvPr id="11270" name="Picture 6" descr="http://www.genscript.com/gsimages/genscript/gene_synthesis_promotion.jpg"/>
          <p:cNvPicPr>
            <a:picLocks noChangeAspect="1" noChangeArrowheads="1"/>
          </p:cNvPicPr>
          <p:nvPr/>
        </p:nvPicPr>
        <p:blipFill>
          <a:blip r:embed="rId6"/>
          <a:srcRect/>
          <a:stretch>
            <a:fillRect/>
          </a:stretch>
        </p:blipFill>
        <p:spPr bwMode="auto">
          <a:xfrm>
            <a:off x="4600751" y="1752600"/>
            <a:ext cx="4095750" cy="1092200"/>
          </a:xfrm>
          <a:prstGeom prst="rect">
            <a:avLst/>
          </a:prstGeom>
          <a:noFill/>
        </p:spPr>
      </p:pic>
      <p:sp>
        <p:nvSpPr>
          <p:cNvPr id="19" name="TextBox 18"/>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1"/>
            <a:ext cx="598992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3"/>
          <p:cNvSpPr>
            <a:spLocks noChangeArrowheads="1"/>
          </p:cNvSpPr>
          <p:nvPr/>
        </p:nvSpPr>
        <p:spPr bwMode="auto">
          <a:xfrm>
            <a:off x="0" y="439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1"/>
                </a:solidFill>
                <a:effectLst/>
                <a:latin typeface="Arial" charset="0"/>
                <a:cs typeface="Arial" charset="0"/>
              </a:rPr>
              <a:t>Just published!</a:t>
            </a:r>
            <a:r>
              <a:rPr kumimoji="0" lang="en-US" altLang="en-US" sz="1800" b="1" u="none" strike="noStrike" cap="none" normalizeH="0" dirty="0" smtClean="0">
                <a:ln>
                  <a:noFill/>
                </a:ln>
                <a:solidFill>
                  <a:schemeClr val="tx1"/>
                </a:solidFill>
                <a:effectLst/>
                <a:latin typeface="Arial" charset="0"/>
                <a:cs typeface="Arial" charset="0"/>
              </a:rPr>
              <a:t>  			</a:t>
            </a:r>
            <a:r>
              <a:rPr kumimoji="0" lang="en-US" altLang="en-US" sz="1800" b="0" i="1" u="none" strike="noStrike" cap="none" normalizeH="0" baseline="0" dirty="0" smtClean="0">
                <a:ln>
                  <a:noFill/>
                </a:ln>
                <a:solidFill>
                  <a:schemeClr val="tx1"/>
                </a:solidFill>
                <a:effectLst/>
                <a:latin typeface="Arial" charset="0"/>
                <a:cs typeface="Arial" charset="0"/>
              </a:rPr>
              <a:t>Science </a:t>
            </a:r>
            <a:r>
              <a:rPr lang="en-US" altLang="en-US" dirty="0" smtClean="0">
                <a:latin typeface="Arial" charset="0"/>
                <a:cs typeface="Arial" charset="0"/>
              </a:rPr>
              <a:t> </a:t>
            </a:r>
            <a:r>
              <a:rPr kumimoji="0" lang="en-US" altLang="en-US" sz="1800" b="0" u="none" strike="noStrike" cap="none" normalizeH="0" baseline="0" dirty="0" smtClean="0">
                <a:ln>
                  <a:noFill/>
                </a:ln>
                <a:solidFill>
                  <a:schemeClr val="tx1"/>
                </a:solidFill>
                <a:effectLst/>
                <a:latin typeface="Arial" charset="0"/>
                <a:cs typeface="Arial" charset="0"/>
              </a:rPr>
              <a:t>April 4, 2014: Vol. 344 no. 6179 pp. 55-58 </a:t>
            </a:r>
          </a:p>
        </p:txBody>
      </p:sp>
      <p:sp>
        <p:nvSpPr>
          <p:cNvPr id="3" name="Rectangle 2"/>
          <p:cNvSpPr/>
          <p:nvPr/>
        </p:nvSpPr>
        <p:spPr>
          <a:xfrm>
            <a:off x="0" y="5105400"/>
            <a:ext cx="9220200" cy="1477328"/>
          </a:xfrm>
          <a:prstGeom prst="rect">
            <a:avLst/>
          </a:prstGeom>
        </p:spPr>
        <p:txBody>
          <a:bodyPr wrap="square">
            <a:spAutoFit/>
          </a:bodyPr>
          <a:lstStyle/>
          <a:p>
            <a:r>
              <a:rPr lang="en-US" dirty="0" smtClean="0"/>
              <a:t>“Here</a:t>
            </a:r>
            <a:r>
              <a:rPr lang="en-US" dirty="0"/>
              <a:t>, we report the synthesis of a </a:t>
            </a:r>
            <a:r>
              <a:rPr lang="en-US" dirty="0" smtClean="0"/>
              <a:t>functional 272,871–base </a:t>
            </a:r>
            <a:r>
              <a:rPr lang="en-US" dirty="0"/>
              <a:t>pair designer eukaryotic chromosome, </a:t>
            </a:r>
            <a:r>
              <a:rPr lang="en-US" dirty="0" err="1"/>
              <a:t>synIII</a:t>
            </a:r>
            <a:r>
              <a:rPr lang="en-US" dirty="0"/>
              <a:t>, which is based on the </a:t>
            </a:r>
            <a:r>
              <a:rPr lang="en-US" dirty="0" smtClean="0"/>
              <a:t>316,617–base pair </a:t>
            </a:r>
            <a:r>
              <a:rPr lang="en-US" dirty="0"/>
              <a:t>native </a:t>
            </a:r>
            <a:r>
              <a:rPr lang="en-US" i="1" dirty="0"/>
              <a:t>Saccharomyces </a:t>
            </a:r>
            <a:r>
              <a:rPr lang="en-US" i="1" dirty="0" err="1"/>
              <a:t>cerevisiae</a:t>
            </a:r>
            <a:r>
              <a:rPr lang="en-US" i="1" dirty="0"/>
              <a:t> </a:t>
            </a:r>
            <a:r>
              <a:rPr lang="en-US" dirty="0"/>
              <a:t>chromosome III. Changes to </a:t>
            </a:r>
            <a:r>
              <a:rPr lang="en-US" dirty="0" err="1"/>
              <a:t>synIII</a:t>
            </a:r>
            <a:r>
              <a:rPr lang="en-US" dirty="0"/>
              <a:t> include </a:t>
            </a:r>
            <a:r>
              <a:rPr lang="en-US" dirty="0" smtClean="0"/>
              <a:t>TAG/TAA stop-codon </a:t>
            </a:r>
            <a:r>
              <a:rPr lang="en-US" dirty="0"/>
              <a:t>replacements, deletion of </a:t>
            </a:r>
            <a:r>
              <a:rPr lang="en-US" dirty="0" err="1"/>
              <a:t>subtelomeric</a:t>
            </a:r>
            <a:r>
              <a:rPr lang="en-US" dirty="0"/>
              <a:t> regions, introns, transfer RNAs, </a:t>
            </a:r>
            <a:r>
              <a:rPr lang="en-US" dirty="0" smtClean="0"/>
              <a:t>transposons, and </a:t>
            </a:r>
            <a:r>
              <a:rPr lang="en-US" dirty="0"/>
              <a:t>silent mating loci as well as insertion of </a:t>
            </a:r>
            <a:r>
              <a:rPr lang="en-US" dirty="0" err="1"/>
              <a:t>loxPsym</a:t>
            </a:r>
            <a:r>
              <a:rPr lang="en-US" dirty="0"/>
              <a:t> sites to enable genome scrambling</a:t>
            </a:r>
            <a:r>
              <a:rPr lang="en-US" dirty="0" smtClean="0"/>
              <a:t>.”</a:t>
            </a:r>
            <a:endParaRPr lang="en-US" dirty="0"/>
          </a:p>
        </p:txBody>
      </p:sp>
      <p:sp>
        <p:nvSpPr>
          <p:cNvPr id="6" name="TextBox 5"/>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4245"/>
            <a:ext cx="7543800" cy="670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extLst>
      <p:ext uri="{BB962C8B-B14F-4D97-AF65-F5344CB8AC3E}">
        <p14:creationId xmlns:p14="http://schemas.microsoft.com/office/powerpoint/2010/main" val="14390158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97454" cy="5816977"/>
          </a:xfrm>
          <a:prstGeom prst="rect">
            <a:avLst/>
          </a:prstGeom>
          <a:noFill/>
        </p:spPr>
        <p:txBody>
          <a:bodyPr wrap="none" rtlCol="0">
            <a:spAutoFit/>
          </a:bodyPr>
          <a:lstStyle/>
          <a:p>
            <a:pPr algn="ctr"/>
            <a:r>
              <a:rPr lang="en-US" sz="3200" b="1" dirty="0" smtClean="0"/>
              <a:t>Changes engineered into chromosome III</a:t>
            </a:r>
          </a:p>
          <a:p>
            <a:pPr algn="ctr"/>
            <a:endParaRPr lang="en-US" sz="2000" b="1" u="sng" dirty="0" smtClean="0"/>
          </a:p>
          <a:p>
            <a:r>
              <a:rPr lang="en-US" sz="2000" b="1" dirty="0" smtClean="0"/>
              <a:t>    </a:t>
            </a:r>
            <a:r>
              <a:rPr lang="en-US" sz="2000" b="1" u="sng" dirty="0" smtClean="0"/>
              <a:t>~</a:t>
            </a:r>
            <a:r>
              <a:rPr lang="en-US" sz="2000" b="1" u="sng" dirty="0"/>
              <a:t>2.5% of </a:t>
            </a:r>
            <a:r>
              <a:rPr lang="en-US" sz="2000" b="1" u="sng" dirty="0" smtClean="0"/>
              <a:t>sequence changed</a:t>
            </a:r>
          </a:p>
          <a:p>
            <a:r>
              <a:rPr lang="en-US" sz="2000" dirty="0"/>
              <a:t>	</a:t>
            </a:r>
            <a:r>
              <a:rPr lang="en-US" sz="2000" dirty="0" smtClean="0"/>
              <a:t>Recoded all amber (TAG) stop codons to ochre (TAA)</a:t>
            </a:r>
          </a:p>
          <a:p>
            <a:r>
              <a:rPr lang="en-US" sz="2000" dirty="0"/>
              <a:t>	</a:t>
            </a:r>
            <a:r>
              <a:rPr lang="en-US" sz="2000" dirty="0" smtClean="0"/>
              <a:t>Introduced 98 </a:t>
            </a:r>
            <a:r>
              <a:rPr lang="en-US" sz="2000" dirty="0" err="1" smtClean="0"/>
              <a:t>Cre</a:t>
            </a:r>
            <a:r>
              <a:rPr lang="en-US" sz="2000" dirty="0" smtClean="0"/>
              <a:t>/Lox recombination sites</a:t>
            </a:r>
          </a:p>
          <a:p>
            <a:r>
              <a:rPr lang="en-US" sz="2000" dirty="0"/>
              <a:t>	</a:t>
            </a:r>
            <a:r>
              <a:rPr lang="en-US" sz="2000" dirty="0" smtClean="0"/>
              <a:t>Introduced unique sequences for PCR and new restriction enzyme sites</a:t>
            </a:r>
          </a:p>
          <a:p>
            <a:r>
              <a:rPr lang="en-US" sz="2000" dirty="0"/>
              <a:t>	Standardized telomeres</a:t>
            </a:r>
          </a:p>
          <a:p>
            <a:endParaRPr lang="en-US" sz="2000" dirty="0" smtClean="0"/>
          </a:p>
          <a:p>
            <a:r>
              <a:rPr lang="en-US" sz="2000" b="1" dirty="0" smtClean="0"/>
              <a:t>    </a:t>
            </a:r>
            <a:r>
              <a:rPr lang="en-US" sz="2000" b="1" u="sng" dirty="0" smtClean="0"/>
              <a:t>Reduced </a:t>
            </a:r>
            <a:r>
              <a:rPr lang="en-US" sz="2000" b="1" u="sng" dirty="0"/>
              <a:t>size from 316,617 </a:t>
            </a:r>
            <a:r>
              <a:rPr lang="en-US" sz="2000" b="1" u="sng" dirty="0" err="1"/>
              <a:t>bp</a:t>
            </a:r>
            <a:r>
              <a:rPr lang="en-US" sz="2000" b="1" u="sng" dirty="0"/>
              <a:t> to 272,871 </a:t>
            </a:r>
            <a:r>
              <a:rPr lang="en-US" sz="2000" b="1" u="sng" dirty="0" err="1" smtClean="0"/>
              <a:t>bp</a:t>
            </a:r>
            <a:r>
              <a:rPr lang="en-US" sz="2000" b="1" u="sng" dirty="0" smtClean="0"/>
              <a:t> (~14% reduction)</a:t>
            </a:r>
            <a:endParaRPr lang="en-US" sz="2000" b="1" u="sng" dirty="0"/>
          </a:p>
          <a:p>
            <a:r>
              <a:rPr lang="en-US" sz="2000" dirty="0"/>
              <a:t>	</a:t>
            </a:r>
            <a:r>
              <a:rPr lang="en-US" sz="2000" dirty="0" smtClean="0"/>
              <a:t>Deleted 10 </a:t>
            </a:r>
            <a:r>
              <a:rPr lang="en-US" sz="2000" dirty="0" err="1" smtClean="0"/>
              <a:t>tRNA</a:t>
            </a:r>
            <a:r>
              <a:rPr lang="en-US" sz="2000" dirty="0" smtClean="0"/>
              <a:t> genes, 21 Ty elements/LTRs, silent mating loci</a:t>
            </a:r>
          </a:p>
          <a:p>
            <a:r>
              <a:rPr lang="en-US" sz="2000" dirty="0"/>
              <a:t>	 </a:t>
            </a:r>
            <a:r>
              <a:rPr lang="en-US" sz="2000" dirty="0" smtClean="0"/>
              <a:t>     (only one </a:t>
            </a:r>
            <a:r>
              <a:rPr lang="en-US" sz="2000" dirty="0" err="1" smtClean="0"/>
              <a:t>tRNA</a:t>
            </a:r>
            <a:r>
              <a:rPr lang="en-US" sz="2000" dirty="0" smtClean="0"/>
              <a:t> was essential, moved to </a:t>
            </a:r>
            <a:r>
              <a:rPr lang="en-US" sz="2000" dirty="0"/>
              <a:t>a </a:t>
            </a:r>
            <a:r>
              <a:rPr lang="en-US" sz="2000" dirty="0" smtClean="0"/>
              <a:t>plasmid)</a:t>
            </a:r>
          </a:p>
          <a:p>
            <a:r>
              <a:rPr lang="en-US" sz="2000" dirty="0"/>
              <a:t> 	Removed </a:t>
            </a:r>
            <a:r>
              <a:rPr lang="en-US" sz="2000" dirty="0" err="1"/>
              <a:t>leucine</a:t>
            </a:r>
            <a:r>
              <a:rPr lang="en-US" sz="2000" dirty="0"/>
              <a:t> biosynthesis gene LEU2 to be an auxotrophic marker </a:t>
            </a:r>
            <a:endParaRPr lang="en-US" sz="2000" dirty="0" smtClean="0"/>
          </a:p>
          <a:p>
            <a:r>
              <a:rPr lang="en-US" sz="2000" dirty="0"/>
              <a:t>	</a:t>
            </a:r>
            <a:r>
              <a:rPr lang="en-US" sz="2000" dirty="0" smtClean="0"/>
              <a:t>Deleted all introns (affected 7 genes)</a:t>
            </a:r>
          </a:p>
          <a:p>
            <a:r>
              <a:rPr lang="en-US" sz="2000" dirty="0"/>
              <a:t>	</a:t>
            </a:r>
            <a:r>
              <a:rPr lang="en-US" sz="2000" dirty="0" smtClean="0"/>
              <a:t>Deleted </a:t>
            </a:r>
            <a:r>
              <a:rPr lang="en-US" sz="2000" dirty="0" err="1" smtClean="0"/>
              <a:t>subtelomeric</a:t>
            </a:r>
            <a:r>
              <a:rPr lang="en-US" sz="2000" dirty="0" smtClean="0"/>
              <a:t> DNA</a:t>
            </a:r>
          </a:p>
          <a:p>
            <a:r>
              <a:rPr lang="en-US" sz="2000" dirty="0" smtClean="0"/>
              <a:t>	</a:t>
            </a:r>
            <a:endParaRPr lang="en-US" sz="2000" dirty="0"/>
          </a:p>
          <a:p>
            <a:r>
              <a:rPr lang="en-US" sz="2000" dirty="0" smtClean="0"/>
              <a:t>Only 10 errors in assembly:  9 single base changes and 1 lost </a:t>
            </a:r>
            <a:r>
              <a:rPr lang="en-US" sz="2000" dirty="0" err="1" smtClean="0"/>
              <a:t>recombinase</a:t>
            </a:r>
            <a:r>
              <a:rPr lang="en-US" sz="2000" dirty="0" smtClean="0"/>
              <a:t> site</a:t>
            </a:r>
          </a:p>
          <a:p>
            <a:endParaRPr lang="en-US" sz="2000" dirty="0" smtClean="0"/>
          </a:p>
          <a:p>
            <a:endParaRPr lang="en-US" sz="2000" dirty="0"/>
          </a:p>
        </p:txBody>
      </p:sp>
      <p:sp>
        <p:nvSpPr>
          <p:cNvPr id="3" name="TextBox 2"/>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extLst>
      <p:ext uri="{BB962C8B-B14F-4D97-AF65-F5344CB8AC3E}">
        <p14:creationId xmlns:p14="http://schemas.microsoft.com/office/powerpoint/2010/main" val="5606361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7" t="1880" r="9079" b="51401"/>
          <a:stretch/>
        </p:blipFill>
        <p:spPr bwMode="auto">
          <a:xfrm>
            <a:off x="791571" y="1021080"/>
            <a:ext cx="3657600"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444917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218" b="-2957"/>
          <a:stretch/>
        </p:blipFill>
        <p:spPr bwMode="auto">
          <a:xfrm>
            <a:off x="5101175" y="960120"/>
            <a:ext cx="3615196" cy="178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79" y="2948868"/>
            <a:ext cx="3462796" cy="352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082" y="-51267"/>
            <a:ext cx="9085881" cy="830997"/>
          </a:xfrm>
          <a:prstGeom prst="rect">
            <a:avLst/>
          </a:prstGeom>
        </p:spPr>
        <p:txBody>
          <a:bodyPr wrap="square">
            <a:spAutoFit/>
          </a:bodyPr>
          <a:lstStyle/>
          <a:p>
            <a:pPr algn="ctr"/>
            <a:r>
              <a:rPr lang="en-US" sz="2400" b="1" dirty="0" smtClean="0"/>
              <a:t>No </a:t>
            </a:r>
            <a:r>
              <a:rPr lang="en-US" sz="2400" b="1" dirty="0"/>
              <a:t>significant fitness difference between </a:t>
            </a:r>
            <a:r>
              <a:rPr lang="en-US" sz="2400" b="1" dirty="0" err="1"/>
              <a:t>wt</a:t>
            </a:r>
            <a:r>
              <a:rPr lang="en-US" sz="2400" b="1" dirty="0"/>
              <a:t> and </a:t>
            </a:r>
            <a:r>
              <a:rPr lang="en-US" sz="2400" b="1" dirty="0" err="1"/>
              <a:t>synIII</a:t>
            </a:r>
            <a:r>
              <a:rPr lang="en-US" sz="2400" b="1" dirty="0"/>
              <a:t> strain</a:t>
            </a:r>
          </a:p>
          <a:p>
            <a:pPr algn="ctr"/>
            <a:r>
              <a:rPr lang="en-US" sz="2400" b="1" dirty="0"/>
              <a:t>Only 2 genes are differentially expressed (HSP30 &amp; PCL1)</a:t>
            </a:r>
          </a:p>
        </p:txBody>
      </p:sp>
      <p:sp>
        <p:nvSpPr>
          <p:cNvPr id="3" name="Right Brace 2"/>
          <p:cNvSpPr/>
          <p:nvPr/>
        </p:nvSpPr>
        <p:spPr>
          <a:xfrm rot="-1500000">
            <a:off x="6357481" y="2971800"/>
            <a:ext cx="152400" cy="1828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p:cNvSpPr txBox="1"/>
          <p:nvPr/>
        </p:nvSpPr>
        <p:spPr>
          <a:xfrm>
            <a:off x="6451573" y="3334434"/>
            <a:ext cx="914400" cy="646331"/>
          </a:xfrm>
          <a:prstGeom prst="rect">
            <a:avLst/>
          </a:prstGeom>
          <a:noFill/>
        </p:spPr>
        <p:txBody>
          <a:bodyPr wrap="square" rtlCol="0">
            <a:spAutoFit/>
          </a:bodyPr>
          <a:lstStyle/>
          <a:p>
            <a:r>
              <a:rPr lang="en-US" dirty="0" smtClean="0"/>
              <a:t>Deleted genes</a:t>
            </a:r>
            <a:endParaRPr lang="en-US" dirty="0"/>
          </a:p>
        </p:txBody>
      </p:sp>
      <p:sp>
        <p:nvSpPr>
          <p:cNvPr id="5" name="TextBox 4"/>
          <p:cNvSpPr txBox="1"/>
          <p:nvPr/>
        </p:nvSpPr>
        <p:spPr>
          <a:xfrm>
            <a:off x="5863785" y="6412468"/>
            <a:ext cx="2242986" cy="369332"/>
          </a:xfrm>
          <a:prstGeom prst="rect">
            <a:avLst/>
          </a:prstGeom>
          <a:noFill/>
        </p:spPr>
        <p:txBody>
          <a:bodyPr wrap="none" rtlCol="0">
            <a:spAutoFit/>
          </a:bodyPr>
          <a:lstStyle/>
          <a:p>
            <a:r>
              <a:rPr lang="en-US" dirty="0" err="1" smtClean="0"/>
              <a:t>RNAseq</a:t>
            </a:r>
            <a:r>
              <a:rPr lang="en-US" dirty="0" smtClean="0"/>
              <a:t> of </a:t>
            </a:r>
            <a:r>
              <a:rPr lang="en-US" dirty="0" err="1" smtClean="0"/>
              <a:t>wt</a:t>
            </a:r>
            <a:r>
              <a:rPr lang="en-US" dirty="0" smtClean="0"/>
              <a:t> vs </a:t>
            </a:r>
            <a:r>
              <a:rPr lang="en-US" dirty="0" err="1" smtClean="0"/>
              <a:t>synIII</a:t>
            </a:r>
            <a:endParaRPr lang="en-US" dirty="0"/>
          </a:p>
        </p:txBody>
      </p:sp>
      <p:sp>
        <p:nvSpPr>
          <p:cNvPr id="6" name="Rectangle 5"/>
          <p:cNvSpPr/>
          <p:nvPr/>
        </p:nvSpPr>
        <p:spPr>
          <a:xfrm>
            <a:off x="639171" y="9144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extLst>
      <p:ext uri="{BB962C8B-B14F-4D97-AF65-F5344CB8AC3E}">
        <p14:creationId xmlns:p14="http://schemas.microsoft.com/office/powerpoint/2010/main" val="5863867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5" r="73674"/>
          <a:stretch/>
        </p:blipFill>
        <p:spPr bwMode="auto">
          <a:xfrm>
            <a:off x="6705600" y="669525"/>
            <a:ext cx="192024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934" r="37373"/>
          <a:stretch/>
        </p:blipFill>
        <p:spPr bwMode="auto">
          <a:xfrm>
            <a:off x="6629400" y="2347912"/>
            <a:ext cx="219456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6597" r="1236"/>
          <a:stretch/>
        </p:blipFill>
        <p:spPr bwMode="auto">
          <a:xfrm>
            <a:off x="6553200" y="4105275"/>
            <a:ext cx="237744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781" y="0"/>
            <a:ext cx="51032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extLst>
      <p:ext uri="{BB962C8B-B14F-4D97-AF65-F5344CB8AC3E}">
        <p14:creationId xmlns:p14="http://schemas.microsoft.com/office/powerpoint/2010/main" val="38529182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2123658"/>
          </a:xfrm>
          <a:prstGeom prst="rect">
            <a:avLst/>
          </a:prstGeom>
        </p:spPr>
        <p:txBody>
          <a:bodyPr wrap="square">
            <a:spAutoFit/>
          </a:bodyPr>
          <a:lstStyle/>
          <a:p>
            <a:pPr algn="ctr"/>
            <a:r>
              <a:rPr lang="en-US" sz="4400" b="1" dirty="0" smtClean="0"/>
              <a:t>Let’s end the lectures on a fun note, with some speculative near-future synthetic biology experiments</a:t>
            </a:r>
            <a:endParaRPr lang="en-US" sz="4400" b="1" dirty="0"/>
          </a:p>
        </p:txBody>
      </p:sp>
      <p:sp>
        <p:nvSpPr>
          <p:cNvPr id="4" name="Rectangle 3"/>
          <p:cNvSpPr/>
          <p:nvPr/>
        </p:nvSpPr>
        <p:spPr>
          <a:xfrm>
            <a:off x="3657600" y="4230231"/>
            <a:ext cx="5257800" cy="1384995"/>
          </a:xfrm>
          <a:prstGeom prst="rect">
            <a:avLst/>
          </a:prstGeom>
        </p:spPr>
        <p:txBody>
          <a:bodyPr wrap="square">
            <a:spAutoFit/>
          </a:bodyPr>
          <a:lstStyle/>
          <a:p>
            <a:r>
              <a:rPr lang="en-US" sz="2800" b="1" dirty="0" smtClean="0"/>
              <a:t>Science fiction?  </a:t>
            </a:r>
            <a:r>
              <a:rPr lang="en-US" sz="2800" b="1" dirty="0"/>
              <a:t>o</a:t>
            </a:r>
            <a:r>
              <a:rPr lang="en-US" sz="2800" b="1" dirty="0" smtClean="0"/>
              <a:t>r not?  </a:t>
            </a:r>
          </a:p>
          <a:p>
            <a:r>
              <a:rPr lang="en-US" sz="2800" b="1" dirty="0" smtClean="0"/>
              <a:t>You be the judge!  </a:t>
            </a:r>
          </a:p>
          <a:p>
            <a:r>
              <a:rPr lang="en-US" sz="2800" b="1" dirty="0" smtClean="0"/>
              <a:t>     </a:t>
            </a:r>
          </a:p>
        </p:txBody>
      </p:sp>
      <p:pic>
        <p:nvPicPr>
          <p:cNvPr id="1026" name="Picture 2" descr="C:\Users\marcotte\Desktop\Zack\Frankenstein's_monster_(Boris_Karloff).jpg"/>
          <p:cNvPicPr>
            <a:picLocks noChangeAspect="1" noChangeArrowheads="1"/>
          </p:cNvPicPr>
          <p:nvPr/>
        </p:nvPicPr>
        <p:blipFill>
          <a:blip r:embed="rId2"/>
          <a:srcRect/>
          <a:stretch>
            <a:fillRect/>
          </a:stretch>
        </p:blipFill>
        <p:spPr bwMode="auto">
          <a:xfrm>
            <a:off x="533400" y="3352800"/>
            <a:ext cx="2540000" cy="3187700"/>
          </a:xfrm>
          <a:prstGeom prst="rect">
            <a:avLst/>
          </a:prstGeom>
          <a:noFill/>
        </p:spPr>
      </p:pic>
      <p:sp>
        <p:nvSpPr>
          <p:cNvPr id="6" name="TextBox 5"/>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7145" y="228600"/>
            <a:ext cx="6073779" cy="646331"/>
          </a:xfrm>
          <a:prstGeom prst="rect">
            <a:avLst/>
          </a:prstGeom>
          <a:noFill/>
        </p:spPr>
        <p:txBody>
          <a:bodyPr wrap="none" rtlCol="0">
            <a:spAutoFit/>
          </a:bodyPr>
          <a:lstStyle/>
          <a:p>
            <a:r>
              <a:rPr lang="en-US" sz="3600" b="1" dirty="0" smtClean="0"/>
              <a:t>“De-</a:t>
            </a:r>
            <a:r>
              <a:rPr lang="en-US" sz="3600" b="1" dirty="0" err="1" smtClean="0"/>
              <a:t>extincting</a:t>
            </a:r>
            <a:r>
              <a:rPr lang="en-US" sz="3600" b="1" dirty="0" smtClean="0"/>
              <a:t>” extinct species</a:t>
            </a:r>
            <a:endParaRPr lang="en-US" sz="3600" b="1" dirty="0"/>
          </a:p>
        </p:txBody>
      </p:sp>
      <p:sp>
        <p:nvSpPr>
          <p:cNvPr id="5" name="TextBox 4"/>
          <p:cNvSpPr txBox="1"/>
          <p:nvPr/>
        </p:nvSpPr>
        <p:spPr>
          <a:xfrm>
            <a:off x="611974" y="3055203"/>
            <a:ext cx="2512226" cy="830997"/>
          </a:xfrm>
          <a:prstGeom prst="rect">
            <a:avLst/>
          </a:prstGeom>
          <a:noFill/>
        </p:spPr>
        <p:txBody>
          <a:bodyPr wrap="none" rtlCol="0">
            <a:spAutoFit/>
          </a:bodyPr>
          <a:lstStyle/>
          <a:p>
            <a:pPr algn="ctr"/>
            <a:r>
              <a:rPr lang="en-US" sz="2400" b="1" dirty="0" smtClean="0">
                <a:effectLst>
                  <a:outerShdw blurRad="38100" dist="38100" dir="2700000" algn="tl">
                    <a:srgbClr val="000000">
                      <a:alpha val="43137"/>
                    </a:srgbClr>
                  </a:outerShdw>
                </a:effectLst>
              </a:rPr>
              <a:t>Remember Dolly,</a:t>
            </a:r>
          </a:p>
          <a:p>
            <a:pPr algn="ctr"/>
            <a:r>
              <a:rPr lang="en-US" sz="2400" b="1" dirty="0" smtClean="0">
                <a:effectLst>
                  <a:outerShdw blurRad="38100" dist="38100" dir="2700000" algn="tl">
                    <a:srgbClr val="000000">
                      <a:alpha val="43137"/>
                    </a:srgbClr>
                  </a:outerShdw>
                </a:effectLst>
              </a:rPr>
              <a:t>the cloned sheep?</a:t>
            </a:r>
            <a:endParaRPr lang="en-US" sz="2400" b="1" u="sng" dirty="0">
              <a:effectLst>
                <a:outerShdw blurRad="38100" dist="38100" dir="2700000" algn="tl">
                  <a:srgbClr val="000000">
                    <a:alpha val="43137"/>
                  </a:srgbClr>
                </a:outerShdw>
              </a:effectLst>
            </a:endParaRPr>
          </a:p>
        </p:txBody>
      </p:sp>
      <p:grpSp>
        <p:nvGrpSpPr>
          <p:cNvPr id="6" name="Group 5"/>
          <p:cNvGrpSpPr/>
          <p:nvPr/>
        </p:nvGrpSpPr>
        <p:grpSpPr>
          <a:xfrm>
            <a:off x="674283" y="1295400"/>
            <a:ext cx="2408768" cy="1708666"/>
            <a:chOff x="844761" y="4267200"/>
            <a:chExt cx="2408768" cy="1708666"/>
          </a:xfrm>
        </p:grpSpPr>
        <p:pic>
          <p:nvPicPr>
            <p:cNvPr id="7" name="Picture 4" descr="http://www.newscientist.com/blogs/shortsharpscience/Dollies.jpg"/>
            <p:cNvPicPr>
              <a:picLocks noChangeAspect="1" noChangeArrowheads="1"/>
            </p:cNvPicPr>
            <p:nvPr/>
          </p:nvPicPr>
          <p:blipFill>
            <a:blip r:embed="rId2" cstate="print"/>
            <a:srcRect/>
            <a:stretch>
              <a:fillRect/>
            </a:stretch>
          </p:blipFill>
          <p:spPr bwMode="auto">
            <a:xfrm>
              <a:off x="920961" y="4267200"/>
              <a:ext cx="2332568" cy="1679449"/>
            </a:xfrm>
            <a:prstGeom prst="rect">
              <a:avLst/>
            </a:prstGeom>
            <a:noFill/>
          </p:spPr>
        </p:pic>
        <p:sp>
          <p:nvSpPr>
            <p:cNvPr id="8" name="Rectangle 7"/>
            <p:cNvSpPr/>
            <p:nvPr/>
          </p:nvSpPr>
          <p:spPr>
            <a:xfrm>
              <a:off x="844761" y="5791200"/>
              <a:ext cx="688009" cy="184666"/>
            </a:xfrm>
            <a:prstGeom prst="rect">
              <a:avLst/>
            </a:prstGeom>
          </p:spPr>
          <p:txBody>
            <a:bodyPr wrap="none">
              <a:spAutoFit/>
            </a:bodyPr>
            <a:lstStyle/>
            <a:p>
              <a:r>
                <a:rPr lang="en-US" sz="600" dirty="0" err="1" smtClean="0"/>
                <a:t>Cian</a:t>
              </a:r>
              <a:r>
                <a:rPr lang="en-US" sz="600" dirty="0" smtClean="0"/>
                <a:t> </a:t>
              </a:r>
              <a:r>
                <a:rPr lang="en-US" sz="600" dirty="0" err="1" smtClean="0"/>
                <a:t>O'Luanaigh</a:t>
              </a:r>
              <a:endParaRPr lang="en-US" sz="600" dirty="0"/>
            </a:p>
          </p:txBody>
        </p:sp>
      </p:grpSp>
      <p:sp>
        <p:nvSpPr>
          <p:cNvPr id="9" name="TextBox 8"/>
          <p:cNvSpPr txBox="1"/>
          <p:nvPr/>
        </p:nvSpPr>
        <p:spPr>
          <a:xfrm>
            <a:off x="3657600" y="1295400"/>
            <a:ext cx="5181600" cy="1569660"/>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What if the cells being cloned came</a:t>
            </a:r>
          </a:p>
          <a:p>
            <a:pPr algn="ctr"/>
            <a:r>
              <a:rPr lang="en-US" sz="2400" b="1" dirty="0" smtClean="0">
                <a:effectLst>
                  <a:outerShdw blurRad="38100" dist="38100" dir="2700000" algn="tl">
                    <a:srgbClr val="000000">
                      <a:alpha val="43137"/>
                    </a:srgbClr>
                  </a:outerShdw>
                </a:effectLst>
              </a:rPr>
              <a:t>from an extinct animal and were put into a surrogate mother?</a:t>
            </a:r>
          </a:p>
          <a:p>
            <a:pPr algn="ctr"/>
            <a:r>
              <a:rPr lang="en-US" sz="2400" b="1" dirty="0" smtClean="0">
                <a:effectLst>
                  <a:outerShdw blurRad="38100" dist="38100" dir="2700000" algn="tl">
                    <a:srgbClr val="000000">
                      <a:alpha val="43137"/>
                    </a:srgbClr>
                  </a:outerShdw>
                </a:effectLst>
              </a:rPr>
              <a:t>Would that resurrect the species?</a:t>
            </a:r>
          </a:p>
        </p:txBody>
      </p:sp>
      <p:pic>
        <p:nvPicPr>
          <p:cNvPr id="11" name="Picture 3" descr="C:\Users\marcotte\Desktop\Zack\Pyrenean_Ibex.png"/>
          <p:cNvPicPr>
            <a:picLocks noChangeAspect="1" noChangeArrowheads="1"/>
          </p:cNvPicPr>
          <p:nvPr/>
        </p:nvPicPr>
        <p:blipFill>
          <a:blip r:embed="rId3" cstate="print"/>
          <a:srcRect l="6780" t="26670" r="20861" b="7620"/>
          <a:stretch>
            <a:fillRect/>
          </a:stretch>
        </p:blipFill>
        <p:spPr bwMode="auto">
          <a:xfrm>
            <a:off x="6553200" y="3124200"/>
            <a:ext cx="1973922" cy="2453486"/>
          </a:xfrm>
          <a:prstGeom prst="rect">
            <a:avLst/>
          </a:prstGeom>
          <a:noFill/>
        </p:spPr>
      </p:pic>
      <p:pic>
        <p:nvPicPr>
          <p:cNvPr id="10" name="Picture 2"/>
          <p:cNvPicPr>
            <a:picLocks noChangeAspect="1" noChangeArrowheads="1"/>
          </p:cNvPicPr>
          <p:nvPr/>
        </p:nvPicPr>
        <p:blipFill>
          <a:blip r:embed="rId4"/>
          <a:srcRect l="14715" t="27692" r="39942" b="55385"/>
          <a:stretch>
            <a:fillRect/>
          </a:stretch>
        </p:blipFill>
        <p:spPr bwMode="auto">
          <a:xfrm>
            <a:off x="2221065" y="5355771"/>
            <a:ext cx="4789335" cy="949818"/>
          </a:xfrm>
          <a:prstGeom prst="rect">
            <a:avLst/>
          </a:prstGeom>
          <a:noFill/>
          <a:ln w="9525">
            <a:solidFill>
              <a:schemeClr val="tx1"/>
            </a:solidFill>
            <a:miter lim="800000"/>
            <a:headEnd/>
            <a:tailEnd/>
          </a:ln>
          <a:effectLst/>
        </p:spPr>
      </p:pic>
      <p:sp>
        <p:nvSpPr>
          <p:cNvPr id="12" name="Rectangle 11"/>
          <p:cNvSpPr/>
          <p:nvPr/>
        </p:nvSpPr>
        <p:spPr>
          <a:xfrm>
            <a:off x="3581400" y="3429000"/>
            <a:ext cx="2743200" cy="1569660"/>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This was tried in 2009 for the Pyrenean ibex, and almost worked…</a:t>
            </a:r>
          </a:p>
        </p:txBody>
      </p:sp>
      <p:sp>
        <p:nvSpPr>
          <p:cNvPr id="13" name="TextBox 12"/>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2" name="TextBox 1"/>
          <p:cNvSpPr txBox="1"/>
          <p:nvPr/>
        </p:nvSpPr>
        <p:spPr>
          <a:xfrm>
            <a:off x="8023580" y="5499556"/>
            <a:ext cx="587020" cy="215444"/>
          </a:xfrm>
          <a:prstGeom prst="rect">
            <a:avLst/>
          </a:prstGeom>
          <a:noFill/>
        </p:spPr>
        <p:txBody>
          <a:bodyPr wrap="none" rtlCol="0">
            <a:spAutoFit/>
          </a:bodyPr>
          <a:lstStyle/>
          <a:p>
            <a:r>
              <a:rPr lang="en-US" sz="800" dirty="0" err="1" smtClean="0"/>
              <a:t>wikipedia</a:t>
            </a:r>
            <a:endParaRPr lang="en-US" sz="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908762"/>
          </a:xfrm>
          <a:prstGeom prst="rect">
            <a:avLst/>
          </a:prstGeom>
        </p:spPr>
        <p:txBody>
          <a:bodyPr wrap="square">
            <a:spAutoFit/>
          </a:bodyPr>
          <a:lstStyle/>
          <a:p>
            <a:r>
              <a:rPr lang="en-US" sz="4000" b="1" dirty="0" smtClean="0"/>
              <a:t> But now there’s another way!   </a:t>
            </a:r>
          </a:p>
          <a:p>
            <a:endParaRPr lang="en-US" sz="4000" b="1" dirty="0" smtClean="0"/>
          </a:p>
          <a:p>
            <a:pPr lvl="1">
              <a:buFont typeface="Wingdings" pitchFamily="2" charset="2"/>
              <a:buChar char="Ø"/>
            </a:pPr>
            <a:r>
              <a:rPr lang="en-US" sz="2800" b="1" dirty="0" smtClean="0"/>
              <a:t> We can sequence a genome in a few days for a few $K</a:t>
            </a:r>
          </a:p>
          <a:p>
            <a:pPr lvl="1">
              <a:buFont typeface="Wingdings" pitchFamily="2" charset="2"/>
              <a:buChar char="Ø"/>
            </a:pPr>
            <a:r>
              <a:rPr lang="en-US" sz="2800" b="1" dirty="0" smtClean="0"/>
              <a:t> We can synthesize or alter big pieces of the DNA</a:t>
            </a:r>
          </a:p>
          <a:p>
            <a:pPr lvl="1">
              <a:buFont typeface="Wingdings" pitchFamily="2" charset="2"/>
              <a:buChar char="Ø"/>
            </a:pPr>
            <a:r>
              <a:rPr lang="en-US" sz="2800" b="1" dirty="0" smtClean="0"/>
              <a:t> We can (almost) “reboot” cells with this DNA</a:t>
            </a:r>
          </a:p>
          <a:p>
            <a:pPr lvl="1">
              <a:buFont typeface="Wingdings" pitchFamily="2" charset="2"/>
              <a:buChar char="Ø"/>
            </a:pPr>
            <a:r>
              <a:rPr lang="en-US" sz="2800" b="1" dirty="0" smtClean="0"/>
              <a:t> We can convert cells to stem cells to embryos</a:t>
            </a:r>
          </a:p>
          <a:p>
            <a:pPr lvl="1">
              <a:buFont typeface="Wingdings" pitchFamily="2" charset="2"/>
              <a:buChar char="Ø"/>
            </a:pPr>
            <a:r>
              <a:rPr lang="en-US" sz="2800" b="1" dirty="0" smtClean="0"/>
              <a:t> We can </a:t>
            </a:r>
            <a:r>
              <a:rPr lang="en-US" sz="2800" b="1" i="1" dirty="0" smtClean="0"/>
              <a:t>in vitro </a:t>
            </a:r>
            <a:r>
              <a:rPr lang="en-US" sz="2800" b="1" dirty="0" smtClean="0"/>
              <a:t>fertilize animals</a:t>
            </a:r>
          </a:p>
          <a:p>
            <a:pPr lvl="1"/>
            <a:endParaRPr lang="en-US" sz="2800" b="1" dirty="0" smtClean="0"/>
          </a:p>
        </p:txBody>
      </p:sp>
      <p:sp>
        <p:nvSpPr>
          <p:cNvPr id="6" name="Rectangle 5"/>
          <p:cNvSpPr/>
          <p:nvPr/>
        </p:nvSpPr>
        <p:spPr>
          <a:xfrm>
            <a:off x="609600" y="4038600"/>
            <a:ext cx="3886200" cy="2246769"/>
          </a:xfrm>
          <a:prstGeom prst="rect">
            <a:avLst/>
          </a:prstGeom>
        </p:spPr>
        <p:txBody>
          <a:bodyPr wrap="square">
            <a:spAutoFit/>
          </a:bodyPr>
          <a:lstStyle/>
          <a:p>
            <a:pPr algn="ctr"/>
            <a:r>
              <a:rPr lang="en-US" sz="2800" b="1" dirty="0" smtClean="0"/>
              <a:t>So why not just “edit” the genomes of the closest  living animals to be like their extinct relatives? </a:t>
            </a:r>
          </a:p>
        </p:txBody>
      </p:sp>
      <p:pic>
        <p:nvPicPr>
          <p:cNvPr id="3077" name="Picture 5" descr="C:\Users\marcotte\Desktop\Zack\jurassic_park1.jpg"/>
          <p:cNvPicPr>
            <a:picLocks noChangeAspect="1" noChangeArrowheads="1"/>
          </p:cNvPicPr>
          <p:nvPr/>
        </p:nvPicPr>
        <p:blipFill>
          <a:blip r:embed="rId2" cstate="print"/>
          <a:srcRect/>
          <a:stretch>
            <a:fillRect/>
          </a:stretch>
        </p:blipFill>
        <p:spPr bwMode="auto">
          <a:xfrm>
            <a:off x="5181600" y="3962400"/>
            <a:ext cx="3216275" cy="2392363"/>
          </a:xfrm>
          <a:prstGeom prst="rect">
            <a:avLst/>
          </a:prstGeom>
          <a:noFill/>
        </p:spPr>
      </p:pic>
      <p:sp>
        <p:nvSpPr>
          <p:cNvPr id="9" name="TextBox 8"/>
          <p:cNvSpPr txBox="1"/>
          <p:nvPr/>
        </p:nvSpPr>
        <p:spPr>
          <a:xfrm>
            <a:off x="5965473" y="6400800"/>
            <a:ext cx="1648528" cy="369332"/>
          </a:xfrm>
          <a:prstGeom prst="rect">
            <a:avLst/>
          </a:prstGeom>
          <a:noFill/>
        </p:spPr>
        <p:txBody>
          <a:bodyPr wrap="none" rtlCol="0">
            <a:spAutoFit/>
          </a:bodyPr>
          <a:lstStyle/>
          <a:p>
            <a:r>
              <a:rPr lang="en-US" dirty="0" smtClean="0"/>
              <a:t>Sound familiar?</a:t>
            </a:r>
            <a:endParaRPr lang="en-US" dirty="0"/>
          </a:p>
        </p:txBody>
      </p:sp>
      <p:sp>
        <p:nvSpPr>
          <p:cNvPr id="7" name="TextBox 6"/>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372600" cy="584775"/>
          </a:xfrm>
          <a:prstGeom prst="rect">
            <a:avLst/>
          </a:prstGeom>
          <a:noFill/>
        </p:spPr>
        <p:txBody>
          <a:bodyPr wrap="square" rtlCol="0">
            <a:spAutoFit/>
          </a:bodyPr>
          <a:lstStyle/>
          <a:p>
            <a:r>
              <a:rPr lang="en-US" sz="3200" b="1" dirty="0" smtClean="0"/>
              <a:t>Besides the genome engineering, this hinges on </a:t>
            </a:r>
            <a:r>
              <a:rPr lang="en-US" sz="3200" b="1" dirty="0" err="1" smtClean="0"/>
              <a:t>iPS</a:t>
            </a:r>
            <a:r>
              <a:rPr lang="en-US" sz="3200" b="1" dirty="0" smtClean="0"/>
              <a:t>:</a:t>
            </a:r>
            <a:endParaRPr lang="en-US" sz="3200" b="1" dirty="0"/>
          </a:p>
        </p:txBody>
      </p:sp>
      <p:sp>
        <p:nvSpPr>
          <p:cNvPr id="11" name="TextBox 10"/>
          <p:cNvSpPr txBox="1"/>
          <p:nvPr/>
        </p:nvSpPr>
        <p:spPr>
          <a:xfrm>
            <a:off x="383178" y="1371600"/>
            <a:ext cx="4495800" cy="1200329"/>
          </a:xfrm>
          <a:prstGeom prst="rect">
            <a:avLst/>
          </a:prstGeom>
          <a:noFill/>
        </p:spPr>
        <p:txBody>
          <a:bodyPr wrap="square" rtlCol="0">
            <a:spAutoFit/>
          </a:bodyPr>
          <a:lstStyle/>
          <a:p>
            <a:pPr algn="ctr"/>
            <a:r>
              <a:rPr lang="en-US" sz="2400" b="1" dirty="0" smtClean="0"/>
              <a:t>From </a:t>
            </a:r>
            <a:r>
              <a:rPr lang="en-US" sz="2400" b="1" u="sng" dirty="0" smtClean="0"/>
              <a:t>embryonic stem cells</a:t>
            </a:r>
            <a:r>
              <a:rPr lang="en-US" sz="2400" b="1" dirty="0" smtClean="0"/>
              <a:t>, we can grow an entire organism</a:t>
            </a:r>
          </a:p>
          <a:p>
            <a:pPr algn="ctr"/>
            <a:r>
              <a:rPr lang="en-US" sz="2400" b="1" dirty="0" smtClean="0"/>
              <a:t>or any cells/tissues in it</a:t>
            </a:r>
          </a:p>
        </p:txBody>
      </p:sp>
      <p:grpSp>
        <p:nvGrpSpPr>
          <p:cNvPr id="12" name="Group 11"/>
          <p:cNvGrpSpPr/>
          <p:nvPr/>
        </p:nvGrpSpPr>
        <p:grpSpPr>
          <a:xfrm>
            <a:off x="4878978" y="1295400"/>
            <a:ext cx="3731622" cy="1295400"/>
            <a:chOff x="5029200" y="4876800"/>
            <a:chExt cx="3731622" cy="1295400"/>
          </a:xfrm>
        </p:grpSpPr>
        <p:pic>
          <p:nvPicPr>
            <p:cNvPr id="13" name="Picture 5" descr="C:\Users\marcotte\Desktop\Picture2.jpg"/>
            <p:cNvPicPr>
              <a:picLocks noChangeAspect="1" noChangeArrowheads="1"/>
            </p:cNvPicPr>
            <p:nvPr/>
          </p:nvPicPr>
          <p:blipFill>
            <a:blip r:embed="rId2"/>
            <a:srcRect/>
            <a:stretch>
              <a:fillRect/>
            </a:stretch>
          </p:blipFill>
          <p:spPr bwMode="auto">
            <a:xfrm>
              <a:off x="6629400" y="4876800"/>
              <a:ext cx="2131422" cy="1295400"/>
            </a:xfrm>
            <a:prstGeom prst="rect">
              <a:avLst/>
            </a:prstGeom>
            <a:noFill/>
          </p:spPr>
        </p:pic>
        <p:pic>
          <p:nvPicPr>
            <p:cNvPr id="14" name="Picture 2" descr="http://www.scientificamerican.com/media/inline/65A632E6-0816-AD4F-AE94975827A78F8E_1.jpg"/>
            <p:cNvPicPr>
              <a:picLocks noChangeAspect="1" noChangeArrowheads="1"/>
            </p:cNvPicPr>
            <p:nvPr/>
          </p:nvPicPr>
          <p:blipFill>
            <a:blip r:embed="rId3"/>
            <a:srcRect/>
            <a:stretch>
              <a:fillRect/>
            </a:stretch>
          </p:blipFill>
          <p:spPr bwMode="auto">
            <a:xfrm>
              <a:off x="5105400" y="5029200"/>
              <a:ext cx="1066801" cy="1066801"/>
            </a:xfrm>
            <a:prstGeom prst="rect">
              <a:avLst/>
            </a:prstGeom>
            <a:noFill/>
          </p:spPr>
        </p:pic>
        <p:sp>
          <p:nvSpPr>
            <p:cNvPr id="15" name="Rectangle 14"/>
            <p:cNvSpPr/>
            <p:nvPr/>
          </p:nvSpPr>
          <p:spPr>
            <a:xfrm>
              <a:off x="5029200" y="5943600"/>
              <a:ext cx="752129" cy="184666"/>
            </a:xfrm>
            <a:prstGeom prst="rect">
              <a:avLst/>
            </a:prstGeom>
          </p:spPr>
          <p:txBody>
            <a:bodyPr wrap="none">
              <a:spAutoFit/>
            </a:bodyPr>
            <a:lstStyle/>
            <a:p>
              <a:r>
                <a:rPr lang="en-US" sz="600" dirty="0" smtClean="0"/>
                <a:t>Robert </a:t>
              </a:r>
              <a:r>
                <a:rPr lang="en-US" sz="600" dirty="0" err="1" smtClean="0"/>
                <a:t>Lanza</a:t>
              </a:r>
              <a:r>
                <a:rPr lang="en-US" sz="600" dirty="0" smtClean="0"/>
                <a:t>, ACT</a:t>
              </a:r>
              <a:endParaRPr lang="en-US" sz="600" dirty="0"/>
            </a:p>
          </p:txBody>
        </p:sp>
        <p:cxnSp>
          <p:nvCxnSpPr>
            <p:cNvPr id="16" name="Straight Arrow Connector 15"/>
            <p:cNvCxnSpPr/>
            <p:nvPr/>
          </p:nvCxnSpPr>
          <p:spPr>
            <a:xfrm>
              <a:off x="6248400" y="5562600"/>
              <a:ext cx="609600" cy="1588"/>
            </a:xfrm>
            <a:prstGeom prst="straightConnector1">
              <a:avLst/>
            </a:prstGeom>
            <a:ln w="571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62000" y="5602069"/>
            <a:ext cx="1901098" cy="646331"/>
          </a:xfrm>
          <a:prstGeom prst="rect">
            <a:avLst/>
          </a:prstGeom>
          <a:noFill/>
        </p:spPr>
        <p:txBody>
          <a:bodyPr wrap="none" rtlCol="0">
            <a:spAutoFit/>
          </a:bodyPr>
          <a:lstStyle/>
          <a:p>
            <a:pPr algn="ctr"/>
            <a:r>
              <a:rPr lang="en-US" dirty="0" smtClean="0"/>
              <a:t>Shinya Yamanaka</a:t>
            </a:r>
          </a:p>
          <a:p>
            <a:pPr algn="ctr"/>
            <a:r>
              <a:rPr lang="en-US" dirty="0" smtClean="0"/>
              <a:t>Nobel Prize, 2012</a:t>
            </a:r>
            <a:endParaRPr lang="en-US" dirty="0"/>
          </a:p>
        </p:txBody>
      </p:sp>
      <p:pic>
        <p:nvPicPr>
          <p:cNvPr id="2055" name="Picture 7" descr="Shinya Yamanaka"/>
          <p:cNvPicPr>
            <a:picLocks noChangeAspect="1" noChangeArrowheads="1"/>
          </p:cNvPicPr>
          <p:nvPr/>
        </p:nvPicPr>
        <p:blipFill>
          <a:blip r:embed="rId4"/>
          <a:srcRect l="13714" t="7273" r="17143" b="29091"/>
          <a:stretch>
            <a:fillRect/>
          </a:stretch>
        </p:blipFill>
        <p:spPr bwMode="auto">
          <a:xfrm>
            <a:off x="912451" y="3528182"/>
            <a:ext cx="1600196" cy="2082822"/>
          </a:xfrm>
          <a:prstGeom prst="rect">
            <a:avLst/>
          </a:prstGeom>
          <a:noFill/>
        </p:spPr>
      </p:pic>
      <p:pic>
        <p:nvPicPr>
          <p:cNvPr id="2056" name="Picture 8" descr="C:\Users\marcotte\Desktop\Zack\IPS-cell-problems-regenexx.jpg"/>
          <p:cNvPicPr>
            <a:picLocks noChangeAspect="1" noChangeArrowheads="1"/>
          </p:cNvPicPr>
          <p:nvPr/>
        </p:nvPicPr>
        <p:blipFill>
          <a:blip r:embed="rId5"/>
          <a:srcRect/>
          <a:stretch>
            <a:fillRect/>
          </a:stretch>
        </p:blipFill>
        <p:spPr bwMode="auto">
          <a:xfrm>
            <a:off x="6004908" y="3177209"/>
            <a:ext cx="2300892" cy="3071191"/>
          </a:xfrm>
          <a:prstGeom prst="rect">
            <a:avLst/>
          </a:prstGeom>
          <a:noFill/>
        </p:spPr>
      </p:pic>
      <p:sp>
        <p:nvSpPr>
          <p:cNvPr id="23" name="TextBox 22"/>
          <p:cNvSpPr txBox="1"/>
          <p:nvPr/>
        </p:nvSpPr>
        <p:spPr>
          <a:xfrm>
            <a:off x="2590800" y="4114800"/>
            <a:ext cx="3429000" cy="1200329"/>
          </a:xfrm>
          <a:prstGeom prst="rect">
            <a:avLst/>
          </a:prstGeom>
          <a:noFill/>
        </p:spPr>
        <p:txBody>
          <a:bodyPr wrap="square" rtlCol="0">
            <a:spAutoFit/>
          </a:bodyPr>
          <a:lstStyle/>
          <a:p>
            <a:pPr algn="ctr"/>
            <a:r>
              <a:rPr lang="en-US" sz="2400" b="1" dirty="0" smtClean="0"/>
              <a:t>&amp; thanks to Yamanaka, we can convert </a:t>
            </a:r>
            <a:r>
              <a:rPr lang="en-US" sz="2400" b="1" u="sng" dirty="0" smtClean="0"/>
              <a:t>skin</a:t>
            </a:r>
            <a:r>
              <a:rPr lang="en-US" sz="2400" b="1" dirty="0" smtClean="0"/>
              <a:t> cells back into </a:t>
            </a:r>
            <a:r>
              <a:rPr lang="en-US" sz="2400" b="1" u="sng" dirty="0" smtClean="0"/>
              <a:t>stem</a:t>
            </a:r>
            <a:r>
              <a:rPr lang="en-US" sz="2400" b="1" dirty="0" smtClean="0"/>
              <a:t> cells</a:t>
            </a:r>
          </a:p>
        </p:txBody>
      </p:sp>
      <p:sp>
        <p:nvSpPr>
          <p:cNvPr id="19" name="TextBox 18"/>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2" name="Rectangle 1"/>
          <p:cNvSpPr/>
          <p:nvPr/>
        </p:nvSpPr>
        <p:spPr>
          <a:xfrm>
            <a:off x="6707778" y="6663675"/>
            <a:ext cx="1018227" cy="215444"/>
          </a:xfrm>
          <a:prstGeom prst="rect">
            <a:avLst/>
          </a:prstGeom>
        </p:spPr>
        <p:txBody>
          <a:bodyPr wrap="none">
            <a:spAutoFit/>
          </a:bodyPr>
          <a:lstStyle/>
          <a:p>
            <a:r>
              <a:rPr lang="en-US" sz="800" dirty="0"/>
              <a:t>www.regenexx.com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770537"/>
          </a:xfrm>
          <a:prstGeom prst="rect">
            <a:avLst/>
          </a:prstGeom>
        </p:spPr>
        <p:txBody>
          <a:bodyPr wrap="square">
            <a:spAutoFit/>
          </a:bodyPr>
          <a:lstStyle/>
          <a:p>
            <a:r>
              <a:rPr lang="en-US" sz="4000" b="1" dirty="0" smtClean="0"/>
              <a:t>There’s a serious proposal to resurrect the woolly mammoth.     Here’s the process:</a:t>
            </a:r>
          </a:p>
          <a:p>
            <a:pPr lvl="1">
              <a:buFont typeface="Wingdings" pitchFamily="2" charset="2"/>
              <a:buChar char="ü"/>
            </a:pPr>
            <a:endParaRPr lang="en-US" sz="2800" b="1" dirty="0" smtClean="0"/>
          </a:p>
          <a:p>
            <a:pPr lvl="1">
              <a:buFont typeface="Wingdings" pitchFamily="2" charset="2"/>
              <a:buChar char="ü"/>
            </a:pPr>
            <a:r>
              <a:rPr lang="en-US" sz="2800" b="1" dirty="0" smtClean="0"/>
              <a:t>  Mammoth genome sequence</a:t>
            </a:r>
          </a:p>
          <a:p>
            <a:pPr lvl="1">
              <a:buFont typeface="Wingdings" pitchFamily="2" charset="2"/>
              <a:buChar char="Ø"/>
            </a:pPr>
            <a:r>
              <a:rPr lang="en-US" sz="2800" b="1" dirty="0" smtClean="0"/>
              <a:t>  Make ~100K DNA changes in elephant skin cells to 	   convert elephant skin cells</a:t>
            </a:r>
            <a:r>
              <a:rPr lang="en-US" sz="2800" b="1" dirty="0" smtClean="0">
                <a:sym typeface="Wingdings" pitchFamily="2" charset="2"/>
              </a:rPr>
              <a:t> m</a:t>
            </a:r>
            <a:r>
              <a:rPr lang="en-US" sz="2800" b="1" dirty="0" smtClean="0"/>
              <a:t>ammoth skin cells</a:t>
            </a:r>
          </a:p>
          <a:p>
            <a:pPr lvl="1">
              <a:buFont typeface="Wingdings" pitchFamily="2" charset="2"/>
              <a:buChar char="ü"/>
            </a:pPr>
            <a:r>
              <a:rPr lang="en-US" sz="2800" b="1" dirty="0" smtClean="0"/>
              <a:t>  Convert skin cells to stem cells</a:t>
            </a:r>
          </a:p>
          <a:p>
            <a:pPr lvl="1">
              <a:buFont typeface="Wingdings" pitchFamily="2" charset="2"/>
              <a:buChar char="ü"/>
            </a:pPr>
            <a:r>
              <a:rPr lang="en-US" sz="2800" b="1" dirty="0" smtClean="0"/>
              <a:t>  Convert stem cells to embryos</a:t>
            </a:r>
          </a:p>
          <a:p>
            <a:pPr lvl="1">
              <a:buFont typeface="Wingdings" pitchFamily="2" charset="2"/>
              <a:buChar char="Ø"/>
            </a:pPr>
            <a:r>
              <a:rPr lang="en-US" sz="2800" b="1" dirty="0" smtClean="0"/>
              <a:t>  </a:t>
            </a:r>
            <a:r>
              <a:rPr lang="en-US" sz="2800" b="1" i="1" dirty="0" smtClean="0"/>
              <a:t>In vitro </a:t>
            </a:r>
            <a:r>
              <a:rPr lang="en-US" sz="2800" b="1" dirty="0" smtClean="0"/>
              <a:t>fertilize elephants</a:t>
            </a:r>
          </a:p>
          <a:p>
            <a:pPr lvl="1"/>
            <a:endParaRPr lang="en-US" sz="2800" b="1" dirty="0" smtClean="0"/>
          </a:p>
        </p:txBody>
      </p:sp>
      <p:pic>
        <p:nvPicPr>
          <p:cNvPr id="4098" name="Picture 2" descr="C:\Users\marcotte\Desktop\Zack\elephant.jpg"/>
          <p:cNvPicPr>
            <a:picLocks noChangeAspect="1" noChangeArrowheads="1"/>
          </p:cNvPicPr>
          <p:nvPr/>
        </p:nvPicPr>
        <p:blipFill>
          <a:blip r:embed="rId2"/>
          <a:srcRect/>
          <a:stretch>
            <a:fillRect/>
          </a:stretch>
        </p:blipFill>
        <p:spPr bwMode="auto">
          <a:xfrm>
            <a:off x="990600" y="4622800"/>
            <a:ext cx="2979257" cy="2235200"/>
          </a:xfrm>
          <a:prstGeom prst="rect">
            <a:avLst/>
          </a:prstGeom>
          <a:noFill/>
        </p:spPr>
      </p:pic>
      <p:pic>
        <p:nvPicPr>
          <p:cNvPr id="4099" name="Picture 3" descr="C:\Users\marcotte\Desktop\Zack\401cadbcc5a5b9790f757646a3dacd3e.jpg"/>
          <p:cNvPicPr>
            <a:picLocks noChangeAspect="1" noChangeArrowheads="1"/>
          </p:cNvPicPr>
          <p:nvPr/>
        </p:nvPicPr>
        <p:blipFill>
          <a:blip r:embed="rId3"/>
          <a:srcRect b="3205"/>
          <a:stretch>
            <a:fillRect/>
          </a:stretch>
        </p:blipFill>
        <p:spPr bwMode="auto">
          <a:xfrm>
            <a:off x="5181600" y="4343400"/>
            <a:ext cx="3200400" cy="2474131"/>
          </a:xfrm>
          <a:prstGeom prst="rect">
            <a:avLst/>
          </a:prstGeom>
          <a:noFill/>
        </p:spPr>
      </p:pic>
      <p:cxnSp>
        <p:nvCxnSpPr>
          <p:cNvPr id="7" name="Straight Arrow Connector 6"/>
          <p:cNvCxnSpPr/>
          <p:nvPr/>
        </p:nvCxnSpPr>
        <p:spPr>
          <a:xfrm>
            <a:off x="4191000" y="5561012"/>
            <a:ext cx="914400"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64190" y="4267200"/>
            <a:ext cx="1610826" cy="646331"/>
          </a:xfrm>
          <a:prstGeom prst="rect">
            <a:avLst/>
          </a:prstGeom>
          <a:noFill/>
        </p:spPr>
        <p:txBody>
          <a:bodyPr wrap="none" rtlCol="0">
            <a:spAutoFit/>
          </a:bodyPr>
          <a:lstStyle/>
          <a:p>
            <a:pPr algn="ctr"/>
            <a:r>
              <a:rPr lang="en-US" dirty="0" smtClean="0"/>
              <a:t>This might be a</a:t>
            </a:r>
          </a:p>
          <a:p>
            <a:pPr algn="ctr"/>
            <a:r>
              <a:rPr lang="en-US" dirty="0" smtClean="0"/>
              <a:t>hard step.</a:t>
            </a:r>
            <a:endParaRPr lang="en-US" dirty="0"/>
          </a:p>
        </p:txBody>
      </p:sp>
      <p:cxnSp>
        <p:nvCxnSpPr>
          <p:cNvPr id="11" name="Straight Arrow Connector 10"/>
          <p:cNvCxnSpPr>
            <a:stCxn id="9" idx="1"/>
          </p:cNvCxnSpPr>
          <p:nvPr/>
        </p:nvCxnSpPr>
        <p:spPr>
          <a:xfrm flipH="1" flipV="1">
            <a:off x="2743200" y="4267200"/>
            <a:ext cx="1320990"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2" name="Picture 6" descr="A Nenets boy touches a mammoth carcass, Lyuba, outside the Shemanovsky Museum."/>
          <p:cNvPicPr>
            <a:picLocks noChangeAspect="1" noChangeArrowheads="1"/>
          </p:cNvPicPr>
          <p:nvPr/>
        </p:nvPicPr>
        <p:blipFill>
          <a:blip r:embed="rId4"/>
          <a:srcRect/>
          <a:stretch>
            <a:fillRect/>
          </a:stretch>
        </p:blipFill>
        <p:spPr bwMode="auto">
          <a:xfrm>
            <a:off x="7006115" y="2971800"/>
            <a:ext cx="2137885" cy="1457325"/>
          </a:xfrm>
          <a:prstGeom prst="rect">
            <a:avLst/>
          </a:prstGeom>
          <a:noFill/>
        </p:spPr>
      </p:pic>
      <p:sp>
        <p:nvSpPr>
          <p:cNvPr id="13" name="TextBox 12"/>
          <p:cNvSpPr txBox="1"/>
          <p:nvPr/>
        </p:nvSpPr>
        <p:spPr>
          <a:xfrm>
            <a:off x="6853715" y="4218801"/>
            <a:ext cx="2066709" cy="276999"/>
          </a:xfrm>
          <a:prstGeom prst="rect">
            <a:avLst/>
          </a:prstGeom>
          <a:noFill/>
        </p:spPr>
        <p:txBody>
          <a:bodyPr wrap="square" rtlCol="0">
            <a:spAutoFit/>
          </a:bodyPr>
          <a:lstStyle/>
          <a:p>
            <a:pPr algn="ctr"/>
            <a:r>
              <a:rPr lang="en-US" sz="1200" dirty="0" smtClean="0"/>
              <a:t>Actual frozen mammoth!</a:t>
            </a:r>
            <a:endParaRPr lang="en-US" sz="1200" dirty="0"/>
          </a:p>
        </p:txBody>
      </p:sp>
      <p:sp>
        <p:nvSpPr>
          <p:cNvPr id="14" name="TextBox 13"/>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2" name="Rectangle 1"/>
          <p:cNvSpPr/>
          <p:nvPr/>
        </p:nvSpPr>
        <p:spPr>
          <a:xfrm>
            <a:off x="6853715" y="6705600"/>
            <a:ext cx="1297150" cy="215444"/>
          </a:xfrm>
          <a:prstGeom prst="rect">
            <a:avLst/>
          </a:prstGeom>
        </p:spPr>
        <p:txBody>
          <a:bodyPr wrap="none">
            <a:spAutoFit/>
          </a:bodyPr>
          <a:lstStyle/>
          <a:p>
            <a:r>
              <a:rPr lang="en-US" sz="800" dirty="0"/>
              <a:t>www.interestingtopics.net</a:t>
            </a:r>
          </a:p>
        </p:txBody>
      </p:sp>
      <p:sp>
        <p:nvSpPr>
          <p:cNvPr id="4" name="TextBox 3"/>
          <p:cNvSpPr txBox="1"/>
          <p:nvPr/>
        </p:nvSpPr>
        <p:spPr>
          <a:xfrm>
            <a:off x="8049299" y="4432756"/>
            <a:ext cx="1197764" cy="215444"/>
          </a:xfrm>
          <a:prstGeom prst="rect">
            <a:avLst/>
          </a:prstGeom>
          <a:noFill/>
        </p:spPr>
        <p:txBody>
          <a:bodyPr wrap="none" rtlCol="0">
            <a:spAutoFit/>
          </a:bodyPr>
          <a:lstStyle/>
          <a:p>
            <a:r>
              <a:rPr lang="en-US" sz="800" dirty="0"/>
              <a:t>n</a:t>
            </a:r>
            <a:r>
              <a:rPr lang="en-US" sz="800" dirty="0" smtClean="0"/>
              <a:t>ationalgeographic.com</a:t>
            </a:r>
            <a:endParaRPr lang="en-US" sz="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8399" y="838200"/>
            <a:ext cx="6922601" cy="1200329"/>
          </a:xfrm>
          <a:prstGeom prst="rect">
            <a:avLst/>
          </a:prstGeom>
          <a:noFill/>
        </p:spPr>
        <p:txBody>
          <a:bodyPr wrap="none" rtlCol="0">
            <a:spAutoFit/>
          </a:bodyPr>
          <a:lstStyle/>
          <a:p>
            <a:pPr algn="ctr"/>
            <a:r>
              <a:rPr lang="en-US" sz="3600" b="1" i="1" dirty="0" smtClean="0"/>
              <a:t>Who needs nature?</a:t>
            </a:r>
          </a:p>
          <a:p>
            <a:pPr algn="ctr"/>
            <a:r>
              <a:rPr lang="en-US" sz="3600" b="1" i="1" dirty="0" smtClean="0"/>
              <a:t>Made-to-order, designer organisms</a:t>
            </a:r>
          </a:p>
        </p:txBody>
      </p:sp>
      <p:sp>
        <p:nvSpPr>
          <p:cNvPr id="5" name="TextBox 4"/>
          <p:cNvSpPr txBox="1"/>
          <p:nvPr/>
        </p:nvSpPr>
        <p:spPr>
          <a:xfrm>
            <a:off x="838200" y="3886200"/>
            <a:ext cx="7261603" cy="1938992"/>
          </a:xfrm>
          <a:prstGeom prst="rect">
            <a:avLst/>
          </a:prstGeom>
          <a:noFill/>
        </p:spPr>
        <p:txBody>
          <a:bodyPr wrap="none" rtlCol="0">
            <a:spAutoFit/>
          </a:bodyPr>
          <a:lstStyle/>
          <a:p>
            <a:pPr algn="ctr"/>
            <a:r>
              <a:rPr lang="en-US" sz="2400" b="1" dirty="0" smtClean="0"/>
              <a:t>We can now </a:t>
            </a:r>
            <a:r>
              <a:rPr lang="en-US" sz="2400" b="1" u="sng" dirty="0" smtClean="0"/>
              <a:t>manufacture</a:t>
            </a:r>
            <a:r>
              <a:rPr lang="en-US" sz="2400" b="1" dirty="0" smtClean="0"/>
              <a:t> a complete genome</a:t>
            </a:r>
          </a:p>
          <a:p>
            <a:pPr algn="ctr"/>
            <a:r>
              <a:rPr lang="en-US" sz="2400" b="1" dirty="0" smtClean="0"/>
              <a:t>from commodity chemicals</a:t>
            </a:r>
          </a:p>
          <a:p>
            <a:pPr algn="ctr"/>
            <a:endParaRPr lang="en-US" sz="2400" b="1" dirty="0" smtClean="0"/>
          </a:p>
          <a:p>
            <a:pPr algn="ctr"/>
            <a:r>
              <a:rPr lang="en-US" sz="2400" b="1" dirty="0" smtClean="0"/>
              <a:t>Therefore, we can program whatever changes we want,</a:t>
            </a:r>
          </a:p>
          <a:p>
            <a:pPr algn="ctr"/>
            <a:r>
              <a:rPr lang="en-US" sz="2400" b="1" dirty="0" smtClean="0"/>
              <a:t>assuming we can get it into cells…</a:t>
            </a:r>
            <a:endParaRPr lang="en-US" sz="2400" b="1" dirty="0"/>
          </a:p>
        </p:txBody>
      </p:sp>
      <p:pic>
        <p:nvPicPr>
          <p:cNvPr id="6" name="Picture 6" descr="http://www.genscript.com/gsimages/genscript/gene_synthesis_promotion.jpg"/>
          <p:cNvPicPr>
            <a:picLocks noChangeAspect="1" noChangeArrowheads="1"/>
          </p:cNvPicPr>
          <p:nvPr/>
        </p:nvPicPr>
        <p:blipFill>
          <a:blip r:embed="rId2"/>
          <a:srcRect/>
          <a:stretch>
            <a:fillRect/>
          </a:stretch>
        </p:blipFill>
        <p:spPr bwMode="auto">
          <a:xfrm>
            <a:off x="2590800" y="2590800"/>
            <a:ext cx="4095750" cy="1092200"/>
          </a:xfrm>
          <a:prstGeom prst="rect">
            <a:avLst/>
          </a:prstGeom>
          <a:noFill/>
        </p:spPr>
      </p:pic>
      <p:sp>
        <p:nvSpPr>
          <p:cNvPr id="7" name="TextBox 6"/>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cotte\Desktop\Zack\Dodo 1.jpg"/>
          <p:cNvPicPr>
            <a:picLocks noChangeAspect="1" noChangeArrowheads="1"/>
          </p:cNvPicPr>
          <p:nvPr/>
        </p:nvPicPr>
        <p:blipFill>
          <a:blip r:embed="rId2" cstate="print"/>
          <a:srcRect r="6111"/>
          <a:stretch>
            <a:fillRect/>
          </a:stretch>
        </p:blipFill>
        <p:spPr bwMode="auto">
          <a:xfrm>
            <a:off x="762000" y="1676400"/>
            <a:ext cx="2811502" cy="3352800"/>
          </a:xfrm>
          <a:prstGeom prst="rect">
            <a:avLst/>
          </a:prstGeom>
          <a:noFill/>
        </p:spPr>
      </p:pic>
      <p:pic>
        <p:nvPicPr>
          <p:cNvPr id="5125" name="Picture 5" descr="File:Aurochs reconstruction.jpg"/>
          <p:cNvPicPr>
            <a:picLocks noChangeAspect="1" noChangeArrowheads="1"/>
          </p:cNvPicPr>
          <p:nvPr/>
        </p:nvPicPr>
        <p:blipFill>
          <a:blip r:embed="rId3"/>
          <a:srcRect l="14400" t="15190" r="15300" b="9114"/>
          <a:stretch>
            <a:fillRect/>
          </a:stretch>
        </p:blipFill>
        <p:spPr bwMode="auto">
          <a:xfrm>
            <a:off x="6295387" y="5040621"/>
            <a:ext cx="2848613" cy="1817379"/>
          </a:xfrm>
          <a:prstGeom prst="rect">
            <a:avLst/>
          </a:prstGeom>
          <a:noFill/>
        </p:spPr>
      </p:pic>
      <p:sp>
        <p:nvSpPr>
          <p:cNvPr id="3" name="Rectangle 2"/>
          <p:cNvSpPr/>
          <p:nvPr/>
        </p:nvSpPr>
        <p:spPr>
          <a:xfrm>
            <a:off x="0" y="0"/>
            <a:ext cx="9144000" cy="1569660"/>
          </a:xfrm>
          <a:prstGeom prst="rect">
            <a:avLst/>
          </a:prstGeom>
        </p:spPr>
        <p:txBody>
          <a:bodyPr wrap="square">
            <a:spAutoFit/>
          </a:bodyPr>
          <a:lstStyle/>
          <a:p>
            <a:r>
              <a:rPr lang="en-US" sz="4000" b="1" dirty="0" smtClean="0"/>
              <a:t>Which animal would you resurrect?</a:t>
            </a:r>
          </a:p>
          <a:p>
            <a:pPr lvl="1">
              <a:buFont typeface="Wingdings" pitchFamily="2" charset="2"/>
              <a:buChar char="ü"/>
            </a:pPr>
            <a:endParaRPr lang="en-US" sz="2800" b="1" dirty="0" smtClean="0"/>
          </a:p>
          <a:p>
            <a:r>
              <a:rPr lang="en-US" sz="2800" b="1" dirty="0" smtClean="0"/>
              <a:t>   The dodo?</a:t>
            </a:r>
          </a:p>
        </p:txBody>
      </p:sp>
      <p:sp>
        <p:nvSpPr>
          <p:cNvPr id="5" name="Rectangle 4"/>
          <p:cNvSpPr/>
          <p:nvPr/>
        </p:nvSpPr>
        <p:spPr>
          <a:xfrm>
            <a:off x="0" y="5903893"/>
            <a:ext cx="4953000" cy="954107"/>
          </a:xfrm>
          <a:prstGeom prst="rect">
            <a:avLst/>
          </a:prstGeom>
        </p:spPr>
        <p:txBody>
          <a:bodyPr wrap="square">
            <a:spAutoFit/>
          </a:bodyPr>
          <a:lstStyle/>
          <a:p>
            <a:pPr algn="ctr"/>
            <a:r>
              <a:rPr lang="en-US" sz="2800" b="1" dirty="0" smtClean="0"/>
              <a:t>In principle, only need the DNA sequence (so, no dinosaurs)</a:t>
            </a:r>
          </a:p>
        </p:txBody>
      </p:sp>
      <p:sp>
        <p:nvSpPr>
          <p:cNvPr id="7" name="Rectangle 6"/>
          <p:cNvSpPr/>
          <p:nvPr/>
        </p:nvSpPr>
        <p:spPr>
          <a:xfrm>
            <a:off x="7086600" y="3345941"/>
            <a:ext cx="1752600" cy="1384995"/>
          </a:xfrm>
          <a:prstGeom prst="rect">
            <a:avLst/>
          </a:prstGeom>
        </p:spPr>
        <p:txBody>
          <a:bodyPr wrap="square">
            <a:spAutoFit/>
          </a:bodyPr>
          <a:lstStyle/>
          <a:p>
            <a:pPr algn="ctr"/>
            <a:r>
              <a:rPr lang="en-US" sz="2800" b="1" dirty="0" smtClean="0"/>
              <a:t>Saber-toothed tiger?</a:t>
            </a:r>
          </a:p>
        </p:txBody>
      </p:sp>
      <p:sp>
        <p:nvSpPr>
          <p:cNvPr id="8" name="Rectangle 7"/>
          <p:cNvSpPr/>
          <p:nvPr/>
        </p:nvSpPr>
        <p:spPr>
          <a:xfrm>
            <a:off x="5562600" y="6334780"/>
            <a:ext cx="1828800" cy="523220"/>
          </a:xfrm>
          <a:prstGeom prst="rect">
            <a:avLst/>
          </a:prstGeom>
        </p:spPr>
        <p:txBody>
          <a:bodyPr wrap="square">
            <a:spAutoFit/>
          </a:bodyPr>
          <a:lstStyle/>
          <a:p>
            <a:pPr algn="ctr"/>
            <a:r>
              <a:rPr lang="en-US" sz="2800" b="1" dirty="0" smtClean="0"/>
              <a:t>Aurochs?</a:t>
            </a:r>
          </a:p>
        </p:txBody>
      </p:sp>
      <p:pic>
        <p:nvPicPr>
          <p:cNvPr id="5127" name="Picture 7" descr="http://static.environmentalgraffiti.com/sites/default/files/images/http-inlinethumb22.webshots.com-43285-2809858370105101600S600x600Q85.jpg"/>
          <p:cNvPicPr>
            <a:picLocks noChangeAspect="1" noChangeArrowheads="1"/>
          </p:cNvPicPr>
          <p:nvPr/>
        </p:nvPicPr>
        <p:blipFill>
          <a:blip r:embed="rId4"/>
          <a:srcRect/>
          <a:stretch>
            <a:fillRect/>
          </a:stretch>
        </p:blipFill>
        <p:spPr bwMode="auto">
          <a:xfrm>
            <a:off x="5943600" y="923924"/>
            <a:ext cx="3029070" cy="2124076"/>
          </a:xfrm>
          <a:prstGeom prst="rect">
            <a:avLst/>
          </a:prstGeom>
          <a:noFill/>
        </p:spPr>
      </p:pic>
      <p:sp>
        <p:nvSpPr>
          <p:cNvPr id="6" name="Rectangle 5"/>
          <p:cNvSpPr/>
          <p:nvPr/>
        </p:nvSpPr>
        <p:spPr>
          <a:xfrm>
            <a:off x="4267200" y="1508909"/>
            <a:ext cx="1600200" cy="954107"/>
          </a:xfrm>
          <a:prstGeom prst="rect">
            <a:avLst/>
          </a:prstGeom>
        </p:spPr>
        <p:txBody>
          <a:bodyPr wrap="square">
            <a:spAutoFit/>
          </a:bodyPr>
          <a:lstStyle/>
          <a:p>
            <a:pPr algn="ctr"/>
            <a:r>
              <a:rPr lang="en-US" sz="2800" b="1" dirty="0" smtClean="0"/>
              <a:t>The </a:t>
            </a:r>
            <a:r>
              <a:rPr lang="en-US" sz="2800" b="1" dirty="0" err="1" smtClean="0"/>
              <a:t>quagga</a:t>
            </a:r>
            <a:r>
              <a:rPr lang="en-US" sz="2800" b="1" dirty="0" smtClean="0"/>
              <a:t>?</a:t>
            </a:r>
          </a:p>
        </p:txBody>
      </p:sp>
      <p:pic>
        <p:nvPicPr>
          <p:cNvPr id="5129" name="Picture 9" descr="http://www.howitworksdaily.com/wp-content/uploads/2012/10/saber.jpg"/>
          <p:cNvPicPr>
            <a:picLocks noChangeAspect="1" noChangeArrowheads="1"/>
          </p:cNvPicPr>
          <p:nvPr/>
        </p:nvPicPr>
        <p:blipFill>
          <a:blip r:embed="rId5"/>
          <a:srcRect l="7013" t="32377" b="3084"/>
          <a:stretch>
            <a:fillRect/>
          </a:stretch>
        </p:blipFill>
        <p:spPr bwMode="auto">
          <a:xfrm>
            <a:off x="4038600" y="3276600"/>
            <a:ext cx="2895619" cy="1523677"/>
          </a:xfrm>
          <a:prstGeom prst="rect">
            <a:avLst/>
          </a:prstGeom>
          <a:noFill/>
        </p:spPr>
      </p:pic>
      <p:sp>
        <p:nvSpPr>
          <p:cNvPr id="13" name="TextBox 12"/>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14" name="TextBox 13"/>
          <p:cNvSpPr txBox="1"/>
          <p:nvPr/>
        </p:nvSpPr>
        <p:spPr>
          <a:xfrm>
            <a:off x="8458200" y="2895600"/>
            <a:ext cx="587020" cy="215444"/>
          </a:xfrm>
          <a:prstGeom prst="rect">
            <a:avLst/>
          </a:prstGeom>
          <a:noFill/>
        </p:spPr>
        <p:txBody>
          <a:bodyPr wrap="none" rtlCol="0">
            <a:spAutoFit/>
          </a:bodyPr>
          <a:lstStyle/>
          <a:p>
            <a:r>
              <a:rPr lang="en-US" sz="800" dirty="0" err="1" smtClean="0"/>
              <a:t>wikipedia</a:t>
            </a:r>
            <a:endParaRPr lang="en-US" sz="800" dirty="0"/>
          </a:p>
        </p:txBody>
      </p:sp>
      <p:sp>
        <p:nvSpPr>
          <p:cNvPr id="15" name="TextBox 14"/>
          <p:cNvSpPr txBox="1"/>
          <p:nvPr/>
        </p:nvSpPr>
        <p:spPr>
          <a:xfrm>
            <a:off x="8785580" y="6718756"/>
            <a:ext cx="352982" cy="215444"/>
          </a:xfrm>
          <a:prstGeom prst="rect">
            <a:avLst/>
          </a:prstGeom>
          <a:noFill/>
        </p:spPr>
        <p:txBody>
          <a:bodyPr wrap="none" rtlCol="0">
            <a:spAutoFit/>
          </a:bodyPr>
          <a:lstStyle/>
          <a:p>
            <a:r>
              <a:rPr lang="en-US" sz="800" dirty="0" smtClean="0"/>
              <a:t>wiki</a:t>
            </a:r>
            <a:endParaRPr lang="en-US" sz="800" dirty="0"/>
          </a:p>
        </p:txBody>
      </p:sp>
      <p:sp>
        <p:nvSpPr>
          <p:cNvPr id="2" name="Rectangle 1"/>
          <p:cNvSpPr/>
          <p:nvPr/>
        </p:nvSpPr>
        <p:spPr>
          <a:xfrm>
            <a:off x="4038600" y="4734790"/>
            <a:ext cx="806631" cy="215444"/>
          </a:xfrm>
          <a:prstGeom prst="rect">
            <a:avLst/>
          </a:prstGeom>
        </p:spPr>
        <p:txBody>
          <a:bodyPr wrap="none">
            <a:spAutoFit/>
          </a:bodyPr>
          <a:lstStyle/>
          <a:p>
            <a:r>
              <a:rPr lang="en-US" sz="800" dirty="0"/>
              <a:t>techandle.com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235605" cy="707886"/>
          </a:xfrm>
          <a:prstGeom prst="rect">
            <a:avLst/>
          </a:prstGeom>
        </p:spPr>
        <p:txBody>
          <a:bodyPr wrap="none">
            <a:spAutoFit/>
          </a:bodyPr>
          <a:lstStyle/>
          <a:p>
            <a:r>
              <a:rPr lang="en-US" sz="4000" b="1" dirty="0" smtClean="0"/>
              <a:t>I vote for some crazy </a:t>
            </a:r>
            <a:r>
              <a:rPr lang="en-US" sz="4000" b="1" dirty="0" smtClean="0"/>
              <a:t>Australasian </a:t>
            </a:r>
            <a:r>
              <a:rPr lang="en-US" sz="4000" b="1" dirty="0"/>
              <a:t>animals</a:t>
            </a:r>
            <a:r>
              <a:rPr lang="en-US" sz="4000" b="1" dirty="0" smtClean="0"/>
              <a:t>:</a:t>
            </a:r>
          </a:p>
        </p:txBody>
      </p:sp>
      <p:sp>
        <p:nvSpPr>
          <p:cNvPr id="4" name="Rectangle 3"/>
          <p:cNvSpPr/>
          <p:nvPr/>
        </p:nvSpPr>
        <p:spPr>
          <a:xfrm>
            <a:off x="502818" y="1066800"/>
            <a:ext cx="883575" cy="923330"/>
          </a:xfrm>
          <a:prstGeom prst="rect">
            <a:avLst/>
          </a:prstGeom>
        </p:spPr>
        <p:txBody>
          <a:bodyPr wrap="none">
            <a:spAutoFit/>
          </a:bodyPr>
          <a:lstStyle/>
          <a:p>
            <a:pPr algn="ctr"/>
            <a:r>
              <a:rPr lang="en-US" b="1" dirty="0" smtClean="0"/>
              <a:t>The 12’</a:t>
            </a:r>
          </a:p>
          <a:p>
            <a:pPr algn="ctr"/>
            <a:r>
              <a:rPr lang="en-US" b="1" dirty="0" smtClean="0"/>
              <a:t>tall</a:t>
            </a:r>
          </a:p>
          <a:p>
            <a:pPr algn="ctr"/>
            <a:r>
              <a:rPr lang="en-US" b="1" dirty="0" smtClean="0"/>
              <a:t>moa</a:t>
            </a:r>
          </a:p>
        </p:txBody>
      </p:sp>
      <p:sp>
        <p:nvSpPr>
          <p:cNvPr id="5" name="Rectangle 4"/>
          <p:cNvSpPr/>
          <p:nvPr/>
        </p:nvSpPr>
        <p:spPr>
          <a:xfrm>
            <a:off x="274218" y="3962400"/>
            <a:ext cx="1681358" cy="646331"/>
          </a:xfrm>
          <a:prstGeom prst="rect">
            <a:avLst/>
          </a:prstGeom>
        </p:spPr>
        <p:txBody>
          <a:bodyPr wrap="none">
            <a:spAutoFit/>
          </a:bodyPr>
          <a:lstStyle/>
          <a:p>
            <a:pPr algn="ctr"/>
            <a:r>
              <a:rPr lang="en-US" b="1" dirty="0" smtClean="0"/>
              <a:t>The moa-eating</a:t>
            </a:r>
          </a:p>
          <a:p>
            <a:pPr algn="ctr"/>
            <a:r>
              <a:rPr lang="en-US" b="1" dirty="0" err="1" smtClean="0"/>
              <a:t>Haast’s</a:t>
            </a:r>
            <a:r>
              <a:rPr lang="en-US" b="1" dirty="0" smtClean="0"/>
              <a:t> eagle</a:t>
            </a:r>
          </a:p>
        </p:txBody>
      </p:sp>
      <p:sp>
        <p:nvSpPr>
          <p:cNvPr id="6" name="Rectangle 5"/>
          <p:cNvSpPr/>
          <p:nvPr/>
        </p:nvSpPr>
        <p:spPr>
          <a:xfrm>
            <a:off x="5158074" y="990600"/>
            <a:ext cx="1981199" cy="923330"/>
          </a:xfrm>
          <a:prstGeom prst="rect">
            <a:avLst/>
          </a:prstGeom>
        </p:spPr>
        <p:txBody>
          <a:bodyPr wrap="square">
            <a:spAutoFit/>
          </a:bodyPr>
          <a:lstStyle/>
          <a:p>
            <a:pPr algn="ctr"/>
            <a:r>
              <a:rPr lang="en-US" b="1" dirty="0" smtClean="0"/>
              <a:t>&amp; of, course, the marsupial Tasmanian tiger</a:t>
            </a:r>
          </a:p>
        </p:txBody>
      </p:sp>
      <p:sp>
        <p:nvSpPr>
          <p:cNvPr id="7" name="Rectangle 6"/>
          <p:cNvSpPr/>
          <p:nvPr/>
        </p:nvSpPr>
        <p:spPr>
          <a:xfrm>
            <a:off x="7947609" y="2221468"/>
            <a:ext cx="891591"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&gt;90° !!!</a:t>
            </a:r>
          </a:p>
        </p:txBody>
      </p:sp>
      <p:pic>
        <p:nvPicPr>
          <p:cNvPr id="8" name="Picture 3" descr="C:\Users\marcotte\Desktop\Zack\http-inlinethumb64.webshots.com-43647-2476428740105101600S600x600Q85.jpg"/>
          <p:cNvPicPr>
            <a:picLocks noChangeAspect="1" noChangeArrowheads="1"/>
          </p:cNvPicPr>
          <p:nvPr/>
        </p:nvPicPr>
        <p:blipFill>
          <a:blip r:embed="rId3"/>
          <a:srcRect/>
          <a:stretch>
            <a:fillRect/>
          </a:stretch>
        </p:blipFill>
        <p:spPr bwMode="auto">
          <a:xfrm>
            <a:off x="4389018" y="1905000"/>
            <a:ext cx="3519311" cy="2209800"/>
          </a:xfrm>
          <a:prstGeom prst="rect">
            <a:avLst/>
          </a:prstGeom>
          <a:noFill/>
        </p:spPr>
      </p:pic>
      <p:cxnSp>
        <p:nvCxnSpPr>
          <p:cNvPr id="10" name="Straight Connector 9"/>
          <p:cNvCxnSpPr/>
          <p:nvPr/>
        </p:nvCxnSpPr>
        <p:spPr>
          <a:xfrm rot="5400000" flipH="1" flipV="1">
            <a:off x="7909509" y="1638301"/>
            <a:ext cx="30480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7609" y="2834236"/>
            <a:ext cx="304800" cy="213764"/>
          </a:xfrm>
          <a:prstGeom prst="line">
            <a:avLst/>
          </a:prstGeom>
        </p:spPr>
        <p:style>
          <a:lnRef idx="1">
            <a:schemeClr val="accent1"/>
          </a:lnRef>
          <a:fillRef idx="0">
            <a:schemeClr val="accent1"/>
          </a:fillRef>
          <a:effectRef idx="0">
            <a:schemeClr val="accent1"/>
          </a:effectRef>
          <a:fontRef idx="minor">
            <a:schemeClr val="tx1"/>
          </a:fontRef>
        </p:style>
      </p:cxnSp>
      <p:pic>
        <p:nvPicPr>
          <p:cNvPr id="7171" name="Picture 3" descr="C:\Users\marcotte\Desktop\Zack\moabarb.jpg"/>
          <p:cNvPicPr>
            <a:picLocks noChangeAspect="1" noChangeArrowheads="1"/>
          </p:cNvPicPr>
          <p:nvPr/>
        </p:nvPicPr>
        <p:blipFill>
          <a:blip r:embed="rId4" cstate="print"/>
          <a:srcRect/>
          <a:stretch>
            <a:fillRect/>
          </a:stretch>
        </p:blipFill>
        <p:spPr bwMode="auto">
          <a:xfrm>
            <a:off x="1493418" y="1066800"/>
            <a:ext cx="1924050" cy="2565400"/>
          </a:xfrm>
          <a:prstGeom prst="rect">
            <a:avLst/>
          </a:prstGeom>
          <a:noFill/>
        </p:spPr>
      </p:pic>
      <p:pic>
        <p:nvPicPr>
          <p:cNvPr id="7172" name="Picture 4" descr="C:\Users\marcotte\Desktop\Zack\haasts-eagle-large-990x797.jpg"/>
          <p:cNvPicPr>
            <a:picLocks noChangeAspect="1" noChangeArrowheads="1"/>
          </p:cNvPicPr>
          <p:nvPr/>
        </p:nvPicPr>
        <p:blipFill>
          <a:blip r:embed="rId5" cstate="print"/>
          <a:srcRect/>
          <a:stretch>
            <a:fillRect/>
          </a:stretch>
        </p:blipFill>
        <p:spPr bwMode="auto">
          <a:xfrm>
            <a:off x="1295400" y="4724400"/>
            <a:ext cx="2236164" cy="1800225"/>
          </a:xfrm>
          <a:prstGeom prst="rect">
            <a:avLst/>
          </a:prstGeom>
          <a:noFill/>
        </p:spPr>
      </p:pic>
      <p:cxnSp>
        <p:nvCxnSpPr>
          <p:cNvPr id="18" name="Straight Arrow Connector 17"/>
          <p:cNvCxnSpPr/>
          <p:nvPr/>
        </p:nvCxnSpPr>
        <p:spPr>
          <a:xfrm rot="16200000" flipH="1">
            <a:off x="2103018" y="4267200"/>
            <a:ext cx="243840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3" descr="C:\Users\marcotte\Desktop\Zack\moabarb.jpg"/>
          <p:cNvPicPr>
            <a:picLocks noChangeAspect="1" noChangeArrowheads="1"/>
          </p:cNvPicPr>
          <p:nvPr/>
        </p:nvPicPr>
        <p:blipFill>
          <a:blip r:embed="rId6" cstate="print"/>
          <a:srcRect l="50833" t="51875" r="10833" b="1250"/>
          <a:stretch>
            <a:fillRect/>
          </a:stretch>
        </p:blipFill>
        <p:spPr bwMode="auto">
          <a:xfrm>
            <a:off x="3584488" y="5829300"/>
            <a:ext cx="299406" cy="488175"/>
          </a:xfrm>
          <a:prstGeom prst="rect">
            <a:avLst/>
          </a:prstGeom>
          <a:noFill/>
        </p:spPr>
      </p:pic>
      <p:sp>
        <p:nvSpPr>
          <p:cNvPr id="21" name="TextBox 20"/>
          <p:cNvSpPr txBox="1"/>
          <p:nvPr/>
        </p:nvSpPr>
        <p:spPr>
          <a:xfrm>
            <a:off x="3843670" y="5811777"/>
            <a:ext cx="660758" cy="523220"/>
          </a:xfrm>
          <a:prstGeom prst="rect">
            <a:avLst/>
          </a:prstGeom>
          <a:noFill/>
        </p:spPr>
        <p:txBody>
          <a:bodyPr wrap="none" rtlCol="0">
            <a:spAutoFit/>
          </a:bodyPr>
          <a:lstStyle/>
          <a:p>
            <a:pPr algn="ctr"/>
            <a:r>
              <a:rPr lang="en-US" sz="1400" b="1" dirty="0" smtClean="0">
                <a:solidFill>
                  <a:srgbClr val="FF0000"/>
                </a:solidFill>
              </a:rPr>
              <a:t>Actual</a:t>
            </a:r>
          </a:p>
          <a:p>
            <a:pPr algn="ctr"/>
            <a:r>
              <a:rPr lang="en-US" sz="1400" b="1" dirty="0" smtClean="0">
                <a:solidFill>
                  <a:srgbClr val="FF0000"/>
                </a:solidFill>
              </a:rPr>
              <a:t>scale!</a:t>
            </a:r>
            <a:endParaRPr lang="en-US" sz="1400" b="1" dirty="0">
              <a:solidFill>
                <a:srgbClr val="FF0000"/>
              </a:solidFill>
            </a:endParaRPr>
          </a:p>
        </p:txBody>
      </p:sp>
      <p:pic>
        <p:nvPicPr>
          <p:cNvPr id="7173" name="Picture 5" descr="C:\Users\marcotte\Desktop\Zack\800px-Dinornithidae_SIZE_01.png"/>
          <p:cNvPicPr>
            <a:picLocks noChangeAspect="1" noChangeArrowheads="1"/>
          </p:cNvPicPr>
          <p:nvPr/>
        </p:nvPicPr>
        <p:blipFill>
          <a:blip r:embed="rId7" cstate="print"/>
          <a:srcRect l="3600" t="7771" r="12602"/>
          <a:stretch>
            <a:fillRect/>
          </a:stretch>
        </p:blipFill>
        <p:spPr bwMode="auto">
          <a:xfrm>
            <a:off x="4422688" y="5387200"/>
            <a:ext cx="1216112" cy="930275"/>
          </a:xfrm>
          <a:prstGeom prst="rect">
            <a:avLst/>
          </a:prstGeom>
          <a:noFill/>
        </p:spPr>
      </p:pic>
      <p:pic>
        <p:nvPicPr>
          <p:cNvPr id="24" name="tastiger1_bb.mp4">
            <a:hlinkClick r:id="" action="ppaction://media"/>
          </p:cNvPr>
          <p:cNvPicPr>
            <a:picLocks noRot="1" noChangeAspect="1"/>
          </p:cNvPicPr>
          <p:nvPr>
            <a:videoFile r:link="rId1"/>
          </p:nvPr>
        </p:nvPicPr>
        <p:blipFill>
          <a:blip r:embed="rId8"/>
          <a:stretch>
            <a:fillRect/>
          </a:stretch>
        </p:blipFill>
        <p:spPr>
          <a:xfrm>
            <a:off x="5943600" y="4419600"/>
            <a:ext cx="3048000" cy="2286000"/>
          </a:xfrm>
          <a:prstGeom prst="rect">
            <a:avLst/>
          </a:prstGeom>
        </p:spPr>
      </p:pic>
      <p:sp>
        <p:nvSpPr>
          <p:cNvPr id="22" name="TextBox 21"/>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23" name="TextBox 22"/>
          <p:cNvSpPr txBox="1"/>
          <p:nvPr/>
        </p:nvSpPr>
        <p:spPr>
          <a:xfrm>
            <a:off x="4343400" y="3962400"/>
            <a:ext cx="587020" cy="215444"/>
          </a:xfrm>
          <a:prstGeom prst="rect">
            <a:avLst/>
          </a:prstGeom>
          <a:noFill/>
        </p:spPr>
        <p:txBody>
          <a:bodyPr wrap="none" rtlCol="0">
            <a:spAutoFit/>
          </a:bodyPr>
          <a:lstStyle/>
          <a:p>
            <a:r>
              <a:rPr lang="en-US" sz="800" dirty="0" err="1" smtClean="0"/>
              <a:t>wikipedia</a:t>
            </a:r>
            <a:endParaRPr lang="en-US" sz="800" dirty="0"/>
          </a:p>
        </p:txBody>
      </p:sp>
      <p:sp>
        <p:nvSpPr>
          <p:cNvPr id="25" name="TextBox 24"/>
          <p:cNvSpPr txBox="1"/>
          <p:nvPr/>
        </p:nvSpPr>
        <p:spPr>
          <a:xfrm>
            <a:off x="1222420" y="6334997"/>
            <a:ext cx="587020" cy="215444"/>
          </a:xfrm>
          <a:prstGeom prst="rect">
            <a:avLst/>
          </a:prstGeom>
          <a:noFill/>
        </p:spPr>
        <p:txBody>
          <a:bodyPr wrap="none" rtlCol="0">
            <a:spAutoFit/>
          </a:bodyPr>
          <a:lstStyle/>
          <a:p>
            <a:r>
              <a:rPr lang="en-US" sz="800" dirty="0" err="1" smtClean="0"/>
              <a:t>wikipedia</a:t>
            </a:r>
            <a:endParaRPr lang="en-US" sz="800" dirty="0"/>
          </a:p>
        </p:txBody>
      </p:sp>
      <p:sp>
        <p:nvSpPr>
          <p:cNvPr id="2" name="Rectangle 1"/>
          <p:cNvSpPr/>
          <p:nvPr/>
        </p:nvSpPr>
        <p:spPr>
          <a:xfrm>
            <a:off x="1392121" y="3581400"/>
            <a:ext cx="2113079" cy="215444"/>
          </a:xfrm>
          <a:prstGeom prst="rect">
            <a:avLst/>
          </a:prstGeom>
        </p:spPr>
        <p:txBody>
          <a:bodyPr wrap="none">
            <a:spAutoFit/>
          </a:bodyPr>
          <a:lstStyle/>
          <a:p>
            <a:r>
              <a:rPr lang="en-US" sz="800" dirty="0"/>
              <a:t>http://www.sandianet.com/kiwi/moabarb.jpg</a:t>
            </a:r>
          </a:p>
        </p:txBody>
      </p:sp>
      <p:sp>
        <p:nvSpPr>
          <p:cNvPr id="26" name="TextBox 25"/>
          <p:cNvSpPr txBox="1"/>
          <p:nvPr/>
        </p:nvSpPr>
        <p:spPr>
          <a:xfrm>
            <a:off x="4343400" y="6248400"/>
            <a:ext cx="587020" cy="215444"/>
          </a:xfrm>
          <a:prstGeom prst="rect">
            <a:avLst/>
          </a:prstGeom>
          <a:noFill/>
        </p:spPr>
        <p:txBody>
          <a:bodyPr wrap="none" rtlCol="0">
            <a:spAutoFit/>
          </a:bodyPr>
          <a:lstStyle/>
          <a:p>
            <a:r>
              <a:rPr lang="en-US" sz="800" dirty="0" err="1" smtClean="0"/>
              <a:t>wikipedia</a:t>
            </a:r>
            <a:endParaRPr lang="en-US" sz="800"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4"/>
                                        </p:tgtEl>
                                      </p:cBhvr>
                                    </p:cmd>
                                  </p:childTnLst>
                                </p:cTn>
                              </p:par>
                            </p:childTnLst>
                          </p:cTn>
                        </p:par>
                      </p:childTnLst>
                    </p:cTn>
                  </p:par>
                </p:childTnLst>
              </p:cTn>
              <p:nextCondLst>
                <p:cond evt="onClick" delay="0">
                  <p:tgtEl>
                    <p:spTgt spid="24"/>
                  </p:tgtEl>
                </p:cond>
              </p:nextCondLst>
            </p:seq>
            <p:video>
              <p:cMediaNode>
                <p:cTn id="7" fill="hold" display="0">
                  <p:stCondLst>
                    <p:cond delay="indefinite"/>
                  </p:stCondLst>
                </p:cTn>
                <p:tgtEl>
                  <p:spTgt spid="2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cotte\Desktop\Zack\Neanderthal-001.jpg"/>
          <p:cNvPicPr>
            <a:picLocks noChangeAspect="1" noChangeArrowheads="1"/>
          </p:cNvPicPr>
          <p:nvPr/>
        </p:nvPicPr>
        <p:blipFill>
          <a:blip r:embed="rId2"/>
          <a:srcRect/>
          <a:stretch>
            <a:fillRect/>
          </a:stretch>
        </p:blipFill>
        <p:spPr bwMode="auto">
          <a:xfrm>
            <a:off x="4762500" y="4229100"/>
            <a:ext cx="4381500" cy="2628900"/>
          </a:xfrm>
          <a:prstGeom prst="rect">
            <a:avLst/>
          </a:prstGeom>
          <a:noFill/>
        </p:spPr>
      </p:pic>
      <p:sp>
        <p:nvSpPr>
          <p:cNvPr id="3" name="Rectangle 2"/>
          <p:cNvSpPr/>
          <p:nvPr/>
        </p:nvSpPr>
        <p:spPr>
          <a:xfrm>
            <a:off x="0" y="0"/>
            <a:ext cx="9144000" cy="5509200"/>
          </a:xfrm>
          <a:prstGeom prst="rect">
            <a:avLst/>
          </a:prstGeom>
        </p:spPr>
        <p:txBody>
          <a:bodyPr wrap="square">
            <a:spAutoFit/>
          </a:bodyPr>
          <a:lstStyle/>
          <a:p>
            <a:pPr algn="ctr"/>
            <a:r>
              <a:rPr lang="en-US" sz="4000" b="1" dirty="0" smtClean="0"/>
              <a:t>What about </a:t>
            </a:r>
            <a:r>
              <a:rPr lang="en-US" sz="4000" b="1" dirty="0" err="1" smtClean="0"/>
              <a:t>neanderthal</a:t>
            </a:r>
            <a:r>
              <a:rPr lang="en-US" sz="4000" b="1" dirty="0" smtClean="0"/>
              <a:t>?  </a:t>
            </a:r>
          </a:p>
          <a:p>
            <a:pPr algn="ctr"/>
            <a:r>
              <a:rPr lang="en-US" sz="4000" b="1" dirty="0" smtClean="0"/>
              <a:t>Should we do it?</a:t>
            </a:r>
          </a:p>
          <a:p>
            <a:pPr lvl="1">
              <a:buFont typeface="Wingdings" pitchFamily="2" charset="2"/>
              <a:buChar char="ü"/>
            </a:pPr>
            <a:endParaRPr lang="en-US" sz="2000" b="1" dirty="0" smtClean="0"/>
          </a:p>
          <a:p>
            <a:pPr lvl="1">
              <a:buFont typeface="Wingdings" pitchFamily="2" charset="2"/>
              <a:buChar char="ü"/>
            </a:pPr>
            <a:r>
              <a:rPr lang="en-US" sz="2800" b="1" dirty="0" smtClean="0"/>
              <a:t>  Human and </a:t>
            </a:r>
            <a:r>
              <a:rPr lang="en-US" sz="2800" b="1" dirty="0" err="1" smtClean="0"/>
              <a:t>neanderthal</a:t>
            </a:r>
            <a:r>
              <a:rPr lang="en-US" sz="2800" b="1" dirty="0" smtClean="0"/>
              <a:t> genome sequence</a:t>
            </a:r>
          </a:p>
          <a:p>
            <a:pPr lvl="1">
              <a:buFont typeface="Wingdings" pitchFamily="2" charset="2"/>
              <a:buChar char="Ø"/>
            </a:pPr>
            <a:r>
              <a:rPr lang="en-US" sz="2800" b="1" dirty="0" smtClean="0"/>
              <a:t>  Edit DNA in human skin cells to convert	   	   	   </a:t>
            </a:r>
            <a:r>
              <a:rPr lang="en-US" sz="2800" b="1" dirty="0" err="1" smtClean="0"/>
              <a:t>convert</a:t>
            </a:r>
            <a:r>
              <a:rPr lang="en-US" sz="2800" b="1" dirty="0" smtClean="0"/>
              <a:t> human skin cells</a:t>
            </a:r>
            <a:r>
              <a:rPr lang="en-US" sz="2800" b="1" dirty="0" smtClean="0">
                <a:sym typeface="Wingdings" pitchFamily="2" charset="2"/>
              </a:rPr>
              <a:t> </a:t>
            </a:r>
            <a:r>
              <a:rPr lang="en-US" sz="2800" b="1" dirty="0" err="1" smtClean="0">
                <a:sym typeface="Wingdings" pitchFamily="2" charset="2"/>
              </a:rPr>
              <a:t>neanderthal</a:t>
            </a:r>
            <a:r>
              <a:rPr lang="en-US" sz="2800" b="1" dirty="0" smtClean="0">
                <a:sym typeface="Wingdings" pitchFamily="2" charset="2"/>
              </a:rPr>
              <a:t> </a:t>
            </a:r>
            <a:r>
              <a:rPr lang="en-US" sz="2800" b="1" dirty="0" smtClean="0"/>
              <a:t>skin cells</a:t>
            </a:r>
          </a:p>
          <a:p>
            <a:pPr lvl="1"/>
            <a:r>
              <a:rPr lang="en-US" sz="2800" b="1" dirty="0" smtClean="0">
                <a:solidFill>
                  <a:srgbClr val="FF0000"/>
                </a:solidFill>
                <a:sym typeface="Wingdings" pitchFamily="2" charset="2"/>
              </a:rPr>
              <a:t>	  </a:t>
            </a:r>
            <a:r>
              <a:rPr lang="en-US" sz="2800" b="1" i="1" dirty="0" smtClean="0">
                <a:solidFill>
                  <a:srgbClr val="FF0000"/>
                </a:solidFill>
                <a:sym typeface="Wingdings" pitchFamily="2" charset="2"/>
              </a:rPr>
              <a:t> I give this step 10 years max before we can do this</a:t>
            </a:r>
            <a:endParaRPr lang="en-US" sz="2800" b="1" i="1" dirty="0" smtClean="0">
              <a:solidFill>
                <a:srgbClr val="FF0000"/>
              </a:solidFill>
            </a:endParaRPr>
          </a:p>
          <a:p>
            <a:pPr lvl="1">
              <a:buFont typeface="Wingdings" pitchFamily="2" charset="2"/>
              <a:buChar char="ü"/>
            </a:pPr>
            <a:r>
              <a:rPr lang="en-US" sz="2800" b="1" dirty="0" smtClean="0"/>
              <a:t>  Convert skin cells to stem cells</a:t>
            </a:r>
          </a:p>
          <a:p>
            <a:pPr lvl="1">
              <a:buFont typeface="Wingdings" pitchFamily="2" charset="2"/>
              <a:buChar char="ü"/>
            </a:pPr>
            <a:r>
              <a:rPr lang="en-US" sz="2800" b="1" dirty="0" smtClean="0"/>
              <a:t>  Convert stem cells to embryos</a:t>
            </a:r>
          </a:p>
          <a:p>
            <a:pPr lvl="1">
              <a:buFont typeface="Wingdings" pitchFamily="2" charset="2"/>
              <a:buChar char="ü"/>
            </a:pPr>
            <a:r>
              <a:rPr lang="en-US" sz="2800" b="1" dirty="0" smtClean="0"/>
              <a:t>  </a:t>
            </a:r>
            <a:r>
              <a:rPr lang="en-US" sz="2800" b="1" i="1" dirty="0" smtClean="0"/>
              <a:t>In vitro </a:t>
            </a:r>
            <a:r>
              <a:rPr lang="en-US" sz="2800" b="1" dirty="0" smtClean="0"/>
              <a:t>fertilize</a:t>
            </a:r>
          </a:p>
          <a:p>
            <a:pPr lvl="1"/>
            <a:r>
              <a:rPr lang="en-US" sz="2800" b="1" dirty="0" smtClean="0"/>
              <a:t>	   a surrogate mother</a:t>
            </a:r>
          </a:p>
          <a:p>
            <a:pPr lvl="1"/>
            <a:endParaRPr lang="en-US" sz="2800" b="1" dirty="0" smtClean="0"/>
          </a:p>
        </p:txBody>
      </p:sp>
      <p:pic>
        <p:nvPicPr>
          <p:cNvPr id="6148" name="Picture 4" descr="http://upload.wikimedia.org/wikipedia/commons/thumb/e/e0/Plos_paabo.jpg/220px-Plos_paabo.jpg"/>
          <p:cNvPicPr>
            <a:picLocks noChangeAspect="1" noChangeArrowheads="1"/>
          </p:cNvPicPr>
          <p:nvPr/>
        </p:nvPicPr>
        <p:blipFill>
          <a:blip r:embed="rId3"/>
          <a:srcRect l="47273" t="14198" r="18909" b="49693"/>
          <a:stretch>
            <a:fillRect/>
          </a:stretch>
        </p:blipFill>
        <p:spPr bwMode="auto">
          <a:xfrm>
            <a:off x="8153400" y="1202140"/>
            <a:ext cx="708649" cy="1007660"/>
          </a:xfrm>
          <a:prstGeom prst="rect">
            <a:avLst/>
          </a:prstGeom>
          <a:noFill/>
        </p:spPr>
      </p:pic>
      <p:sp>
        <p:nvSpPr>
          <p:cNvPr id="6" name="TextBox 5"/>
          <p:cNvSpPr txBox="1"/>
          <p:nvPr/>
        </p:nvSpPr>
        <p:spPr>
          <a:xfrm>
            <a:off x="7499274" y="1202140"/>
            <a:ext cx="599202" cy="461665"/>
          </a:xfrm>
          <a:prstGeom prst="rect">
            <a:avLst/>
          </a:prstGeom>
          <a:noFill/>
        </p:spPr>
        <p:txBody>
          <a:bodyPr wrap="none" rtlCol="0">
            <a:spAutoFit/>
          </a:bodyPr>
          <a:lstStyle/>
          <a:p>
            <a:pPr algn="ctr"/>
            <a:r>
              <a:rPr lang="en-US" sz="1200" dirty="0" err="1" smtClean="0"/>
              <a:t>Svante</a:t>
            </a:r>
            <a:endParaRPr lang="en-US" sz="1200" dirty="0"/>
          </a:p>
          <a:p>
            <a:pPr algn="ctr"/>
            <a:r>
              <a:rPr lang="en-US" sz="1200" dirty="0" err="1" smtClean="0"/>
              <a:t>Pääbo</a:t>
            </a:r>
            <a:endParaRPr lang="en-US" sz="1200" dirty="0"/>
          </a:p>
        </p:txBody>
      </p:sp>
      <p:sp>
        <p:nvSpPr>
          <p:cNvPr id="7" name="TextBox 6"/>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2" name="Rectangle 1"/>
          <p:cNvSpPr/>
          <p:nvPr/>
        </p:nvSpPr>
        <p:spPr>
          <a:xfrm>
            <a:off x="7871171" y="6674738"/>
            <a:ext cx="1273105" cy="215444"/>
          </a:xfrm>
          <a:prstGeom prst="rect">
            <a:avLst/>
          </a:prstGeom>
        </p:spPr>
        <p:txBody>
          <a:bodyPr wrap="none">
            <a:spAutoFit/>
          </a:bodyPr>
          <a:lstStyle/>
          <a:p>
            <a:r>
              <a:rPr lang="en-US" sz="800" dirty="0"/>
              <a:t>Action Press/Rex Features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228600"/>
            <a:ext cx="71247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048000"/>
            <a:ext cx="8763000" cy="1938992"/>
          </a:xfrm>
          <a:prstGeom prst="rect">
            <a:avLst/>
          </a:prstGeom>
        </p:spPr>
        <p:txBody>
          <a:bodyPr wrap="square">
            <a:spAutoFit/>
          </a:bodyPr>
          <a:lstStyle/>
          <a:p>
            <a:r>
              <a:rPr lang="en-US" sz="2400" dirty="0"/>
              <a:t>We report the design, synthesis, and assembly of the 1.08–mega–base pair </a:t>
            </a:r>
            <a:r>
              <a:rPr lang="en-US" sz="2400" i="1" dirty="0"/>
              <a:t>Mycoplasma </a:t>
            </a:r>
            <a:r>
              <a:rPr lang="en-US" sz="2400" i="1" dirty="0" err="1" smtClean="0"/>
              <a:t>mycoides</a:t>
            </a:r>
            <a:r>
              <a:rPr lang="en-US" sz="2400" dirty="0" smtClean="0"/>
              <a:t> JCVI-syn1.0 </a:t>
            </a:r>
            <a:r>
              <a:rPr lang="en-US" sz="2400" dirty="0"/>
              <a:t>genome starting from digitized genome sequence information and its </a:t>
            </a:r>
            <a:r>
              <a:rPr lang="en-US" sz="2400" dirty="0" smtClean="0"/>
              <a:t>transplantation into </a:t>
            </a:r>
            <a:r>
              <a:rPr lang="en-US" sz="2400" dirty="0"/>
              <a:t>a </a:t>
            </a:r>
            <a:r>
              <a:rPr lang="en-US" sz="2400" i="1" dirty="0"/>
              <a:t>M. </a:t>
            </a:r>
            <a:r>
              <a:rPr lang="en-US" sz="2400" i="1" dirty="0" err="1"/>
              <a:t>capricolum</a:t>
            </a:r>
            <a:r>
              <a:rPr lang="en-US" sz="2400" i="1" dirty="0"/>
              <a:t> </a:t>
            </a:r>
            <a:r>
              <a:rPr lang="en-US" sz="2400" dirty="0"/>
              <a:t>recipient cell to create new </a:t>
            </a:r>
            <a:r>
              <a:rPr lang="en-US" sz="2400" i="1" dirty="0"/>
              <a:t>M. </a:t>
            </a:r>
            <a:r>
              <a:rPr lang="en-US" sz="2400" i="1" dirty="0" err="1"/>
              <a:t>mycoides</a:t>
            </a:r>
            <a:r>
              <a:rPr lang="en-US" sz="2400" dirty="0"/>
              <a:t> cells that are controlled only by </a:t>
            </a:r>
            <a:r>
              <a:rPr lang="en-US" sz="2400" dirty="0" smtClean="0"/>
              <a:t>the synthetic chromosome. </a:t>
            </a:r>
            <a:endParaRPr lang="en-US" sz="2400" dirty="0"/>
          </a:p>
        </p:txBody>
      </p:sp>
      <p:sp>
        <p:nvSpPr>
          <p:cNvPr id="3" name="Rectangle 2"/>
          <p:cNvSpPr/>
          <p:nvPr/>
        </p:nvSpPr>
        <p:spPr>
          <a:xfrm>
            <a:off x="6164586" y="6488668"/>
            <a:ext cx="2960041" cy="369332"/>
          </a:xfrm>
          <a:prstGeom prst="rect">
            <a:avLst/>
          </a:prstGeom>
        </p:spPr>
        <p:txBody>
          <a:bodyPr wrap="none">
            <a:spAutoFit/>
          </a:bodyPr>
          <a:lstStyle/>
          <a:p>
            <a:r>
              <a:rPr lang="en-US" dirty="0"/>
              <a:t>2 JULY 2010 VOL 329 SCIENCE</a:t>
            </a:r>
          </a:p>
        </p:txBody>
      </p:sp>
      <p:sp>
        <p:nvSpPr>
          <p:cNvPr id="9" name="TextBox 8"/>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pic>
        <p:nvPicPr>
          <p:cNvPr id="4100" name="Picture 4" descr="Craig V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4821793"/>
            <a:ext cx="1485900" cy="1666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48600" y="6337756"/>
            <a:ext cx="1329210" cy="215444"/>
          </a:xfrm>
          <a:prstGeom prst="rect">
            <a:avLst/>
          </a:prstGeom>
        </p:spPr>
        <p:txBody>
          <a:bodyPr wrap="none">
            <a:spAutoFit/>
          </a:bodyPr>
          <a:lstStyle/>
          <a:p>
            <a:r>
              <a:rPr lang="en-US" sz="800" dirty="0">
                <a:solidFill>
                  <a:schemeClr val="bg1"/>
                </a:solidFill>
              </a:rPr>
              <a:t>http://science.docuwat.ch/</a:t>
            </a:r>
          </a:p>
        </p:txBody>
      </p:sp>
    </p:spTree>
    <p:extLst>
      <p:ext uri="{BB962C8B-B14F-4D97-AF65-F5344CB8AC3E}">
        <p14:creationId xmlns:p14="http://schemas.microsoft.com/office/powerpoint/2010/main" val="17153931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011" y="0"/>
            <a:ext cx="8871789" cy="646331"/>
          </a:xfrm>
          <a:prstGeom prst="rect">
            <a:avLst/>
          </a:prstGeom>
          <a:noFill/>
        </p:spPr>
        <p:txBody>
          <a:bodyPr wrap="none" rtlCol="0">
            <a:spAutoFit/>
          </a:bodyPr>
          <a:lstStyle/>
          <a:p>
            <a:pPr algn="ctr"/>
            <a:r>
              <a:rPr lang="en-US" sz="3600" b="1" dirty="0" smtClean="0"/>
              <a:t>“Rebooting” bacteria with synthetic genomes</a:t>
            </a:r>
          </a:p>
        </p:txBody>
      </p:sp>
      <p:pic>
        <p:nvPicPr>
          <p:cNvPr id="29699" name="Picture 3"/>
          <p:cNvPicPr>
            <a:picLocks noChangeAspect="1" noChangeArrowheads="1"/>
          </p:cNvPicPr>
          <p:nvPr/>
        </p:nvPicPr>
        <p:blipFill>
          <a:blip r:embed="rId2"/>
          <a:srcRect l="4215" t="4610" r="64281" b="62233"/>
          <a:stretch>
            <a:fillRect/>
          </a:stretch>
        </p:blipFill>
        <p:spPr bwMode="auto">
          <a:xfrm>
            <a:off x="5334885" y="4029990"/>
            <a:ext cx="1750831" cy="1685010"/>
          </a:xfrm>
          <a:prstGeom prst="rect">
            <a:avLst/>
          </a:prstGeom>
          <a:noFill/>
          <a:ln w="9525">
            <a:noFill/>
            <a:miter lim="800000"/>
            <a:headEnd/>
            <a:tailEnd/>
          </a:ln>
          <a:effectLst/>
        </p:spPr>
      </p:pic>
      <p:pic>
        <p:nvPicPr>
          <p:cNvPr id="29700" name="Picture 4" descr="C:\Users\marcotte\Desktop\Zack\JVC1.png"/>
          <p:cNvPicPr>
            <a:picLocks noChangeAspect="1" noChangeArrowheads="1"/>
          </p:cNvPicPr>
          <p:nvPr/>
        </p:nvPicPr>
        <p:blipFill>
          <a:blip r:embed="rId3"/>
          <a:srcRect/>
          <a:stretch>
            <a:fillRect/>
          </a:stretch>
        </p:blipFill>
        <p:spPr bwMode="auto">
          <a:xfrm>
            <a:off x="609600" y="1531564"/>
            <a:ext cx="3886200" cy="3831011"/>
          </a:xfrm>
          <a:prstGeom prst="rect">
            <a:avLst/>
          </a:prstGeom>
          <a:noFill/>
        </p:spPr>
      </p:pic>
      <p:pic>
        <p:nvPicPr>
          <p:cNvPr id="10" name="Picture 3"/>
          <p:cNvPicPr>
            <a:picLocks noChangeAspect="1" noChangeArrowheads="1"/>
          </p:cNvPicPr>
          <p:nvPr/>
        </p:nvPicPr>
        <p:blipFill>
          <a:blip r:embed="rId2"/>
          <a:srcRect l="5269" t="64538" r="64281" b="3457"/>
          <a:stretch>
            <a:fillRect/>
          </a:stretch>
        </p:blipFill>
        <p:spPr bwMode="auto">
          <a:xfrm>
            <a:off x="5364175" y="1210590"/>
            <a:ext cx="1692250" cy="1626406"/>
          </a:xfrm>
          <a:prstGeom prst="rect">
            <a:avLst/>
          </a:prstGeom>
          <a:noFill/>
          <a:ln w="9525">
            <a:noFill/>
            <a:miter lim="800000"/>
            <a:headEnd/>
            <a:tailEnd/>
          </a:ln>
          <a:effectLst/>
        </p:spPr>
      </p:pic>
      <p:sp>
        <p:nvSpPr>
          <p:cNvPr id="11" name="TextBox 10"/>
          <p:cNvSpPr txBox="1"/>
          <p:nvPr/>
        </p:nvSpPr>
        <p:spPr>
          <a:xfrm>
            <a:off x="6629400" y="2963190"/>
            <a:ext cx="2057400" cy="830997"/>
          </a:xfrm>
          <a:prstGeom prst="rect">
            <a:avLst/>
          </a:prstGeom>
          <a:noFill/>
        </p:spPr>
        <p:txBody>
          <a:bodyPr wrap="square" rtlCol="0">
            <a:spAutoFit/>
          </a:bodyPr>
          <a:lstStyle/>
          <a:p>
            <a:r>
              <a:rPr lang="en-US" sz="2400" b="1" dirty="0" smtClean="0"/>
              <a:t>Genome transplant</a:t>
            </a:r>
            <a:endParaRPr lang="en-US" sz="2400" b="1" dirty="0"/>
          </a:p>
        </p:txBody>
      </p:sp>
      <p:cxnSp>
        <p:nvCxnSpPr>
          <p:cNvPr id="13" name="Straight Arrow Connector 12"/>
          <p:cNvCxnSpPr/>
          <p:nvPr/>
        </p:nvCxnSpPr>
        <p:spPr>
          <a:xfrm rot="5400000">
            <a:off x="5829300" y="3432699"/>
            <a:ext cx="762000"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96291" y="3304903"/>
            <a:ext cx="4101738" cy="2688771"/>
          </a:xfrm>
          <a:custGeom>
            <a:avLst/>
            <a:gdLst>
              <a:gd name="connsiteX0" fmla="*/ 0 w 4101738"/>
              <a:gd name="connsiteY0" fmla="*/ 2129246 h 2688771"/>
              <a:gd name="connsiteX1" fmla="*/ 235132 w 4101738"/>
              <a:gd name="connsiteY1" fmla="*/ 2573383 h 2688771"/>
              <a:gd name="connsiteX2" fmla="*/ 1214846 w 4101738"/>
              <a:gd name="connsiteY2" fmla="*/ 2547257 h 2688771"/>
              <a:gd name="connsiteX3" fmla="*/ 2521132 w 4101738"/>
              <a:gd name="connsiteY3" fmla="*/ 1724297 h 2688771"/>
              <a:gd name="connsiteX4" fmla="*/ 2808515 w 4101738"/>
              <a:gd name="connsiteY4" fmla="*/ 274320 h 2688771"/>
              <a:gd name="connsiteX5" fmla="*/ 4101738 w 4101738"/>
              <a:gd name="connsiteY5" fmla="*/ 78377 h 268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1738" h="2688771">
                <a:moveTo>
                  <a:pt x="0" y="2129246"/>
                </a:moveTo>
                <a:cubicBezTo>
                  <a:pt x="16329" y="2316480"/>
                  <a:pt x="32658" y="2503715"/>
                  <a:pt x="235132" y="2573383"/>
                </a:cubicBezTo>
                <a:cubicBezTo>
                  <a:pt x="437606" y="2643051"/>
                  <a:pt x="833846" y="2688771"/>
                  <a:pt x="1214846" y="2547257"/>
                </a:cubicBezTo>
                <a:cubicBezTo>
                  <a:pt x="1595846" y="2405743"/>
                  <a:pt x="2255521" y="2103120"/>
                  <a:pt x="2521132" y="1724297"/>
                </a:cubicBezTo>
                <a:cubicBezTo>
                  <a:pt x="2786743" y="1345474"/>
                  <a:pt x="2545081" y="548640"/>
                  <a:pt x="2808515" y="274320"/>
                </a:cubicBezTo>
                <a:cubicBezTo>
                  <a:pt x="3071949" y="0"/>
                  <a:pt x="3586843" y="39188"/>
                  <a:pt x="4101738" y="78377"/>
                </a:cubicBezTo>
              </a:path>
            </a:pathLst>
          </a:cu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
        <p:nvSpPr>
          <p:cNvPr id="15" name="Rectangle 14"/>
          <p:cNvSpPr/>
          <p:nvPr/>
        </p:nvSpPr>
        <p:spPr>
          <a:xfrm>
            <a:off x="6164586" y="6488668"/>
            <a:ext cx="2960041" cy="369332"/>
          </a:xfrm>
          <a:prstGeom prst="rect">
            <a:avLst/>
          </a:prstGeom>
        </p:spPr>
        <p:txBody>
          <a:bodyPr wrap="none">
            <a:spAutoFit/>
          </a:bodyPr>
          <a:lstStyle/>
          <a:p>
            <a:r>
              <a:rPr lang="en-US" dirty="0"/>
              <a:t>2 JULY 2010 VOL 329 SCIENCE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86800" cy="1200329"/>
          </a:xfrm>
          <a:prstGeom prst="rect">
            <a:avLst/>
          </a:prstGeom>
        </p:spPr>
        <p:txBody>
          <a:bodyPr wrap="square">
            <a:spAutoFit/>
          </a:bodyPr>
          <a:lstStyle/>
          <a:p>
            <a:r>
              <a:rPr lang="en-US" dirty="0" smtClean="0"/>
              <a:t>“The </a:t>
            </a:r>
            <a:r>
              <a:rPr lang="en-US" dirty="0"/>
              <a:t>only DNA in the cells is the designed synthetic DNA sequence, including “watermark” sequences and other designed gene deletions and polymorphisms, and mutations acquired during the building process. The new cells have expected phenotypic properties and are capable of continuous self-replication</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29813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599" y="4048866"/>
            <a:ext cx="3436069" cy="369332"/>
          </a:xfrm>
          <a:prstGeom prst="rect">
            <a:avLst/>
          </a:prstGeom>
          <a:noFill/>
        </p:spPr>
        <p:txBody>
          <a:bodyPr wrap="none" rtlCol="0">
            <a:spAutoFit/>
          </a:bodyPr>
          <a:lstStyle/>
          <a:p>
            <a:r>
              <a:rPr lang="en-US" dirty="0" smtClean="0"/>
              <a:t>PCR of 4 engineered “watermarks”</a:t>
            </a:r>
            <a:endParaRPr lang="en-US" dirty="0"/>
          </a:p>
        </p:txBody>
      </p:sp>
      <p:sp>
        <p:nvSpPr>
          <p:cNvPr id="4" name="Rectangle 3"/>
          <p:cNvSpPr/>
          <p:nvPr/>
        </p:nvSpPr>
        <p:spPr>
          <a:xfrm>
            <a:off x="1066800" y="2667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4586" y="6488668"/>
            <a:ext cx="2960041" cy="369332"/>
          </a:xfrm>
          <a:prstGeom prst="rect">
            <a:avLst/>
          </a:prstGeom>
        </p:spPr>
        <p:txBody>
          <a:bodyPr wrap="none">
            <a:spAutoFit/>
          </a:bodyPr>
          <a:lstStyle/>
          <a:p>
            <a:r>
              <a:rPr lang="en-US" dirty="0"/>
              <a:t>2 JULY 2010 VOL 329 SCIENCE</a:t>
            </a:r>
          </a:p>
        </p:txBody>
      </p:sp>
      <p:sp>
        <p:nvSpPr>
          <p:cNvPr id="8" name="TextBox 7"/>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extLst>
      <p:ext uri="{BB962C8B-B14F-4D97-AF65-F5344CB8AC3E}">
        <p14:creationId xmlns:p14="http://schemas.microsoft.com/office/powerpoint/2010/main" val="40252540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cornwallcommunitynews.co.uk/wp-content/uploads/blackberry-phone-march08.jpg"/>
          <p:cNvPicPr>
            <a:picLocks noChangeAspect="1" noChangeArrowheads="1"/>
          </p:cNvPicPr>
          <p:nvPr/>
        </p:nvPicPr>
        <p:blipFill>
          <a:blip r:embed="rId2"/>
          <a:srcRect/>
          <a:stretch>
            <a:fillRect/>
          </a:stretch>
        </p:blipFill>
        <p:spPr bwMode="auto">
          <a:xfrm>
            <a:off x="5257800" y="2362200"/>
            <a:ext cx="2133600" cy="2133601"/>
          </a:xfrm>
          <a:prstGeom prst="rect">
            <a:avLst/>
          </a:prstGeom>
          <a:noFill/>
        </p:spPr>
      </p:pic>
      <p:sp>
        <p:nvSpPr>
          <p:cNvPr id="3" name="TextBox 2"/>
          <p:cNvSpPr txBox="1"/>
          <p:nvPr/>
        </p:nvSpPr>
        <p:spPr>
          <a:xfrm>
            <a:off x="42034" y="0"/>
            <a:ext cx="8949566" cy="523220"/>
          </a:xfrm>
          <a:prstGeom prst="rect">
            <a:avLst/>
          </a:prstGeom>
          <a:noFill/>
        </p:spPr>
        <p:txBody>
          <a:bodyPr wrap="none" rtlCol="0">
            <a:spAutoFit/>
          </a:bodyPr>
          <a:lstStyle/>
          <a:p>
            <a:pPr algn="ctr"/>
            <a:r>
              <a:rPr lang="en-US" sz="2800" b="1" i="1" dirty="0" smtClean="0"/>
              <a:t>But, wait!  They only changed DNA, not the rest of the cell!</a:t>
            </a:r>
          </a:p>
        </p:txBody>
      </p:sp>
      <p:sp>
        <p:nvSpPr>
          <p:cNvPr id="4" name="TextBox 3"/>
          <p:cNvSpPr txBox="1"/>
          <p:nvPr/>
        </p:nvSpPr>
        <p:spPr>
          <a:xfrm>
            <a:off x="0" y="838200"/>
            <a:ext cx="7820089" cy="6001643"/>
          </a:xfrm>
          <a:prstGeom prst="rect">
            <a:avLst/>
          </a:prstGeom>
          <a:noFill/>
        </p:spPr>
        <p:txBody>
          <a:bodyPr wrap="none" rtlCol="0">
            <a:spAutoFit/>
          </a:bodyPr>
          <a:lstStyle/>
          <a:p>
            <a:r>
              <a:rPr lang="en-US" sz="2400" b="1" dirty="0" smtClean="0"/>
              <a:t>However…</a:t>
            </a:r>
          </a:p>
          <a:p>
            <a:r>
              <a:rPr lang="en-US" sz="2400" b="1" dirty="0" smtClean="0"/>
              <a:t>		In biology, </a:t>
            </a:r>
            <a:r>
              <a:rPr lang="en-US" sz="2400" b="1" i="1" u="sng" dirty="0" smtClean="0"/>
              <a:t>software encodes the hardware</a:t>
            </a:r>
            <a:r>
              <a:rPr lang="en-US" sz="2400" b="1" dirty="0" smtClean="0"/>
              <a:t>.</a:t>
            </a:r>
          </a:p>
          <a:p>
            <a:r>
              <a:rPr lang="en-US" sz="2400" b="1" dirty="0" smtClean="0"/>
              <a:t>		Most (all?) of the cell is specified by the DNA.</a:t>
            </a:r>
          </a:p>
          <a:p>
            <a:endParaRPr lang="en-US" sz="2400" b="1" dirty="0" smtClean="0"/>
          </a:p>
          <a:p>
            <a:endParaRPr lang="en-US" sz="2400" b="1" dirty="0" smtClean="0"/>
          </a:p>
          <a:p>
            <a:endParaRPr lang="en-US" sz="2400" b="1" dirty="0" smtClean="0"/>
          </a:p>
          <a:p>
            <a:r>
              <a:rPr lang="en-US" sz="2400" b="1" dirty="0" smtClean="0"/>
              <a:t>It’s as though you bought a Blackberry…</a:t>
            </a:r>
          </a:p>
          <a:p>
            <a:endParaRPr lang="en-US" sz="2400" b="1" dirty="0" smtClean="0"/>
          </a:p>
          <a:p>
            <a:endParaRPr lang="en-US" sz="2400" b="1" dirty="0" smtClean="0"/>
          </a:p>
          <a:p>
            <a:r>
              <a:rPr lang="en-US" sz="2400" b="1" dirty="0" smtClean="0"/>
              <a:t>	</a:t>
            </a:r>
          </a:p>
          <a:p>
            <a:r>
              <a:rPr lang="en-US" sz="2400" b="1" dirty="0" smtClean="0"/>
              <a:t>	installed the Android operating system…</a:t>
            </a:r>
          </a:p>
          <a:p>
            <a:endParaRPr lang="en-US" sz="2400" b="1" dirty="0" smtClean="0"/>
          </a:p>
          <a:p>
            <a:endParaRPr lang="en-US" sz="2400" b="1" dirty="0" smtClean="0"/>
          </a:p>
          <a:p>
            <a:endParaRPr lang="en-US" sz="2400" b="1" dirty="0" smtClean="0"/>
          </a:p>
          <a:p>
            <a:r>
              <a:rPr lang="en-US" sz="2400" b="1" dirty="0" smtClean="0"/>
              <a:t>		&amp; your phone physically morphed</a:t>
            </a:r>
          </a:p>
          <a:p>
            <a:r>
              <a:rPr lang="en-US" sz="2400" b="1" dirty="0" smtClean="0"/>
              <a:t>					into a Galaxy S4…</a:t>
            </a:r>
          </a:p>
        </p:txBody>
      </p:sp>
      <p:cxnSp>
        <p:nvCxnSpPr>
          <p:cNvPr id="8" name="Straight Arrow Connector 7"/>
          <p:cNvCxnSpPr/>
          <p:nvPr/>
        </p:nvCxnSpPr>
        <p:spPr>
          <a:xfrm rot="16200000" flipH="1">
            <a:off x="2438400" y="3733800"/>
            <a:ext cx="762000" cy="4572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352800" y="5257800"/>
            <a:ext cx="762000" cy="4572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Users\marcotte\Desktop\Zack\galaxy-s4-photo.jpg"/>
          <p:cNvPicPr>
            <a:picLocks noChangeAspect="1" noChangeArrowheads="1"/>
          </p:cNvPicPr>
          <p:nvPr/>
        </p:nvPicPr>
        <p:blipFill>
          <a:blip r:embed="rId3"/>
          <a:srcRect/>
          <a:stretch>
            <a:fillRect/>
          </a:stretch>
        </p:blipFill>
        <p:spPr bwMode="auto">
          <a:xfrm>
            <a:off x="7391400" y="4351113"/>
            <a:ext cx="1362075" cy="2506887"/>
          </a:xfrm>
          <a:prstGeom prst="rect">
            <a:avLst/>
          </a:prstGeom>
          <a:noFill/>
        </p:spPr>
      </p:pic>
      <p:sp>
        <p:nvSpPr>
          <p:cNvPr id="10" name="TextBox 9"/>
          <p:cNvSpPr txBox="1">
            <a:spLocks noChangeArrowheads="1"/>
          </p:cNvSpPr>
          <p:nvPr/>
        </p:nvSpPr>
        <p:spPr bwMode="auto">
          <a:xfrm>
            <a:off x="-762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a:latin typeface="Calibri" pitchFamily="34" charset="0"/>
              </a:rPr>
              <a:t>Edward Marcotte/Univ. of Texas/BIO337/Spring 2014</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43000"/>
            <a:ext cx="8839200" cy="5262979"/>
          </a:xfrm>
          <a:prstGeom prst="rect">
            <a:avLst/>
          </a:prstGeom>
        </p:spPr>
        <p:txBody>
          <a:bodyPr wrap="square">
            <a:spAutoFit/>
          </a:bodyPr>
          <a:lstStyle/>
          <a:p>
            <a:r>
              <a:rPr lang="en-US" sz="2400" b="1" dirty="0" smtClean="0"/>
              <a:t>“If </a:t>
            </a:r>
            <a:r>
              <a:rPr lang="en-US" sz="2400" b="1" dirty="0"/>
              <a:t>the methods described here can be </a:t>
            </a:r>
            <a:r>
              <a:rPr lang="en-US" sz="2400" b="1" dirty="0" smtClean="0"/>
              <a:t>generalized, design</a:t>
            </a:r>
            <a:r>
              <a:rPr lang="en-US" sz="2400" b="1" dirty="0"/>
              <a:t>, synthesis, assembly, and </a:t>
            </a:r>
            <a:r>
              <a:rPr lang="en-US" sz="2400" b="1" dirty="0" smtClean="0"/>
              <a:t>transplantation of </a:t>
            </a:r>
            <a:r>
              <a:rPr lang="en-US" sz="2400" b="1" dirty="0"/>
              <a:t>synthetic chromosomes will </a:t>
            </a:r>
            <a:r>
              <a:rPr lang="en-US" sz="2400" b="1" dirty="0" smtClean="0"/>
              <a:t>no longer </a:t>
            </a:r>
            <a:r>
              <a:rPr lang="en-US" sz="2400" b="1" dirty="0"/>
              <a:t>be a barrier to the progress of </a:t>
            </a:r>
            <a:r>
              <a:rPr lang="en-US" sz="2400" b="1" dirty="0" smtClean="0"/>
              <a:t>synthetic biology.”</a:t>
            </a:r>
          </a:p>
          <a:p>
            <a:endParaRPr lang="en-US" sz="2400" b="1" u="sng" dirty="0" smtClean="0"/>
          </a:p>
          <a:p>
            <a:endParaRPr lang="en-US" sz="2400" b="1" u="sng" dirty="0"/>
          </a:p>
          <a:p>
            <a:r>
              <a:rPr lang="en-US" sz="2400" b="1" dirty="0" smtClean="0"/>
              <a:t>“We </a:t>
            </a:r>
            <a:r>
              <a:rPr lang="en-US" sz="2400" b="1" dirty="0"/>
              <a:t>expect that the cost of DNA </a:t>
            </a:r>
            <a:r>
              <a:rPr lang="en-US" sz="2400" b="1" dirty="0" smtClean="0"/>
              <a:t>synthesis will </a:t>
            </a:r>
            <a:r>
              <a:rPr lang="en-US" sz="2400" b="1" dirty="0"/>
              <a:t>follow what has happened with </a:t>
            </a:r>
            <a:r>
              <a:rPr lang="en-US" sz="2400" b="1" dirty="0" smtClean="0"/>
              <a:t>DNA sequencing </a:t>
            </a:r>
            <a:r>
              <a:rPr lang="en-US" sz="2400" b="1" dirty="0"/>
              <a:t>and continue to exponentially </a:t>
            </a:r>
            <a:r>
              <a:rPr lang="en-US" sz="2400" b="1" dirty="0" smtClean="0"/>
              <a:t>decrease. Lower </a:t>
            </a:r>
            <a:r>
              <a:rPr lang="en-US" sz="2400" b="1" dirty="0"/>
              <a:t>synthesis costs combined with </a:t>
            </a:r>
            <a:r>
              <a:rPr lang="en-US" sz="2400" b="1" dirty="0" smtClean="0"/>
              <a:t>automation will </a:t>
            </a:r>
            <a:r>
              <a:rPr lang="en-US" sz="2400" b="1" dirty="0"/>
              <a:t>enable broad applications for </a:t>
            </a:r>
            <a:r>
              <a:rPr lang="en-US" sz="2400" b="1" dirty="0" smtClean="0"/>
              <a:t>synthetic genomics.”</a:t>
            </a:r>
            <a:endParaRPr lang="en-US" sz="2400" b="1" dirty="0"/>
          </a:p>
          <a:p>
            <a:endParaRPr lang="en-US" sz="2400" b="1" dirty="0" smtClean="0"/>
          </a:p>
          <a:p>
            <a:endParaRPr lang="en-US" sz="2400" b="1" dirty="0" smtClean="0"/>
          </a:p>
          <a:p>
            <a:r>
              <a:rPr lang="en-US" sz="2400" b="1" dirty="0" smtClean="0"/>
              <a:t>“As </a:t>
            </a:r>
            <a:r>
              <a:rPr lang="en-US" sz="2400" b="1" dirty="0"/>
              <a:t>synthetic genomic </a:t>
            </a:r>
            <a:r>
              <a:rPr lang="en-US" sz="2400" b="1" dirty="0" smtClean="0"/>
              <a:t>applications expand, we </a:t>
            </a:r>
            <a:r>
              <a:rPr lang="en-US" sz="2400" b="1" dirty="0"/>
              <a:t>anticipate that </a:t>
            </a:r>
            <a:r>
              <a:rPr lang="en-US" sz="2400" b="1" dirty="0" smtClean="0"/>
              <a:t>this work will continue </a:t>
            </a:r>
            <a:r>
              <a:rPr lang="en-US" sz="2400" b="1" dirty="0"/>
              <a:t>to raise philosophical issues that </a:t>
            </a:r>
            <a:r>
              <a:rPr lang="en-US" sz="2400" b="1" dirty="0" smtClean="0"/>
              <a:t>have broad </a:t>
            </a:r>
            <a:r>
              <a:rPr lang="en-US" sz="2400" b="1" dirty="0"/>
              <a:t>societal and ethical implications</a:t>
            </a:r>
            <a:r>
              <a:rPr lang="en-US" sz="2400" b="1" dirty="0" smtClean="0"/>
              <a:t>.”</a:t>
            </a:r>
            <a:endParaRPr lang="en-US" sz="2400" b="1" dirty="0"/>
          </a:p>
        </p:txBody>
      </p:sp>
      <p:sp>
        <p:nvSpPr>
          <p:cNvPr id="3" name="TextBox 2"/>
          <p:cNvSpPr txBox="1"/>
          <p:nvPr/>
        </p:nvSpPr>
        <p:spPr>
          <a:xfrm>
            <a:off x="42620" y="87868"/>
            <a:ext cx="6127383" cy="584775"/>
          </a:xfrm>
          <a:prstGeom prst="rect">
            <a:avLst/>
          </a:prstGeom>
          <a:noFill/>
        </p:spPr>
        <p:txBody>
          <a:bodyPr wrap="none" rtlCol="0">
            <a:spAutoFit/>
          </a:bodyPr>
          <a:lstStyle/>
          <a:p>
            <a:r>
              <a:rPr lang="en-US" sz="3200" b="1" dirty="0" smtClean="0"/>
              <a:t>Some good quotes from the paper:</a:t>
            </a:r>
            <a:endParaRPr lang="en-US" sz="3200" b="1" dirty="0"/>
          </a:p>
        </p:txBody>
      </p:sp>
    </p:spTree>
    <p:extLst>
      <p:ext uri="{BB962C8B-B14F-4D97-AF65-F5344CB8AC3E}">
        <p14:creationId xmlns:p14="http://schemas.microsoft.com/office/powerpoint/2010/main" val="16697109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21" y="0"/>
            <a:ext cx="9025180" cy="1384995"/>
          </a:xfrm>
          <a:prstGeom prst="rect">
            <a:avLst/>
          </a:prstGeom>
          <a:noFill/>
        </p:spPr>
        <p:txBody>
          <a:bodyPr wrap="square" rtlCol="0">
            <a:spAutoFit/>
          </a:bodyPr>
          <a:lstStyle/>
          <a:p>
            <a:r>
              <a:rPr lang="en-US" sz="2800" b="1" dirty="0" smtClean="0"/>
              <a:t>In parallel, methods were developed to edit genomes at many locations in parallel, e.g. reassigning all amber (TAG) stop codons in </a:t>
            </a:r>
            <a:r>
              <a:rPr lang="en-US" sz="2800" b="1" i="1" dirty="0" smtClean="0"/>
              <a:t>E. coli </a:t>
            </a:r>
            <a:r>
              <a:rPr lang="en-US" sz="2800" b="1" dirty="0" smtClean="0"/>
              <a:t>to ochre (TAA)</a:t>
            </a:r>
            <a:endParaRPr lang="en-US" sz="2800" b="1" i="1" dirty="0"/>
          </a:p>
        </p:txBody>
      </p:sp>
      <p:pic>
        <p:nvPicPr>
          <p:cNvPr id="7170" name="Picture 2" descr="http://isaacs.commons.yale.edu/files/2012/07/rE.coli_.Fig1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568" y="1828800"/>
            <a:ext cx="6019285" cy="3295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6705600"/>
            <a:ext cx="2971800" cy="215444"/>
          </a:xfrm>
          <a:prstGeom prst="rect">
            <a:avLst/>
          </a:prstGeom>
        </p:spPr>
        <p:txBody>
          <a:bodyPr wrap="square">
            <a:spAutoFit/>
          </a:bodyPr>
          <a:lstStyle/>
          <a:p>
            <a:r>
              <a:rPr lang="en-US" sz="800" dirty="0"/>
              <a:t>http://isaacs.commons.yale.edu/files/2012/07/rE.coli_.Fig1_.png</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 y="5629275"/>
            <a:ext cx="387926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088" y="6500197"/>
            <a:ext cx="2347912" cy="19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0244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05" y="0"/>
            <a:ext cx="8920519" cy="553998"/>
          </a:xfrm>
          <a:prstGeom prst="rect">
            <a:avLst/>
          </a:prstGeom>
          <a:noFill/>
        </p:spPr>
        <p:txBody>
          <a:bodyPr wrap="none" rtlCol="0">
            <a:spAutoFit/>
          </a:bodyPr>
          <a:lstStyle/>
          <a:p>
            <a:pPr algn="ctr"/>
            <a:r>
              <a:rPr lang="en-US" sz="3000" b="1" dirty="0" smtClean="0"/>
              <a:t>&amp; now, “rebooting” yeast with synthetic chromosomes</a:t>
            </a:r>
          </a:p>
        </p:txBody>
      </p:sp>
      <p:sp>
        <p:nvSpPr>
          <p:cNvPr id="4" name="TextBox 3"/>
          <p:cNvSpPr txBox="1"/>
          <p:nvPr/>
        </p:nvSpPr>
        <p:spPr>
          <a:xfrm>
            <a:off x="0" y="1447800"/>
            <a:ext cx="3200400" cy="1569660"/>
          </a:xfrm>
          <a:prstGeom prst="rect">
            <a:avLst/>
          </a:prstGeom>
          <a:noFill/>
        </p:spPr>
        <p:txBody>
          <a:bodyPr wrap="square" rtlCol="0">
            <a:spAutoFit/>
          </a:bodyPr>
          <a:lstStyle/>
          <a:p>
            <a:pPr algn="ctr"/>
            <a:r>
              <a:rPr lang="en-US" sz="2400" b="1" dirty="0" smtClean="0"/>
              <a:t>Turns out chromosomes can be synthesized and replaced for yeast too…</a:t>
            </a:r>
          </a:p>
        </p:txBody>
      </p:sp>
      <p:pic>
        <p:nvPicPr>
          <p:cNvPr id="32770" name="Picture 2"/>
          <p:cNvPicPr>
            <a:picLocks noChangeAspect="1" noChangeArrowheads="1"/>
          </p:cNvPicPr>
          <p:nvPr/>
        </p:nvPicPr>
        <p:blipFill>
          <a:blip r:embed="rId2"/>
          <a:srcRect l="13353" t="13750" r="14056" b="28750"/>
          <a:stretch>
            <a:fillRect/>
          </a:stretch>
        </p:blipFill>
        <p:spPr bwMode="auto">
          <a:xfrm>
            <a:off x="3185168" y="1114024"/>
            <a:ext cx="5882632" cy="2619776"/>
          </a:xfrm>
          <a:prstGeom prst="rect">
            <a:avLst/>
          </a:prstGeom>
          <a:noFill/>
          <a:ln w="9525">
            <a:noFill/>
            <a:miter lim="800000"/>
            <a:headEnd/>
            <a:tailEnd/>
          </a:ln>
          <a:effectLst/>
        </p:spPr>
      </p:pic>
      <p:pic>
        <p:nvPicPr>
          <p:cNvPr id="32772" name="Picture 4" descr="http://syntheticyeast.org/wp-content/uploads/2012/05/2012041.jpeg"/>
          <p:cNvPicPr>
            <a:picLocks noChangeAspect="1" noChangeArrowheads="1"/>
          </p:cNvPicPr>
          <p:nvPr/>
        </p:nvPicPr>
        <p:blipFill>
          <a:blip r:embed="rId3" cstate="print"/>
          <a:srcRect/>
          <a:stretch>
            <a:fillRect/>
          </a:stretch>
        </p:blipFill>
        <p:spPr bwMode="auto">
          <a:xfrm>
            <a:off x="0" y="3733800"/>
            <a:ext cx="6315075" cy="3079486"/>
          </a:xfrm>
          <a:prstGeom prst="rect">
            <a:avLst/>
          </a:prstGeom>
          <a:noFill/>
        </p:spPr>
      </p:pic>
      <p:sp>
        <p:nvSpPr>
          <p:cNvPr id="11" name="TextBox 10"/>
          <p:cNvSpPr txBox="1"/>
          <p:nvPr/>
        </p:nvSpPr>
        <p:spPr>
          <a:xfrm>
            <a:off x="6477000" y="4495800"/>
            <a:ext cx="2667000" cy="1569660"/>
          </a:xfrm>
          <a:prstGeom prst="rect">
            <a:avLst/>
          </a:prstGeom>
          <a:noFill/>
        </p:spPr>
        <p:txBody>
          <a:bodyPr wrap="square" rtlCol="0">
            <a:spAutoFit/>
          </a:bodyPr>
          <a:lstStyle/>
          <a:p>
            <a:pPr algn="ctr"/>
            <a:r>
              <a:rPr lang="en-US" sz="2400" b="1" dirty="0" smtClean="0"/>
              <a:t>&amp; China is pushing for a completely synthetic yeast genome…</a:t>
            </a:r>
          </a:p>
        </p:txBody>
      </p:sp>
      <p:sp>
        <p:nvSpPr>
          <p:cNvPr id="7" name="TextBox 6"/>
          <p:cNvSpPr txBox="1">
            <a:spLocks noChangeArrowheads="1"/>
          </p:cNvSpPr>
          <p:nvPr/>
        </p:nvSpPr>
        <p:spPr bwMode="auto">
          <a:xfrm>
            <a:off x="7010400" y="6705600"/>
            <a:ext cx="2135501"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Texas/BIO337/Spring 2014</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947</Words>
  <Application>Microsoft Office PowerPoint</Application>
  <PresentationFormat>On-screen Show (4:3)</PresentationFormat>
  <Paragraphs>177</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marcotte</dc:creator>
  <cp:lastModifiedBy>Edward Marcotte</cp:lastModifiedBy>
  <cp:revision>61</cp:revision>
  <dcterms:created xsi:type="dcterms:W3CDTF">2013-04-25T14:20:49Z</dcterms:created>
  <dcterms:modified xsi:type="dcterms:W3CDTF">2014-04-24T15:42:25Z</dcterms:modified>
</cp:coreProperties>
</file>